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313" r:id="rId2"/>
    <p:sldId id="339" r:id="rId3"/>
    <p:sldId id="321" r:id="rId4"/>
    <p:sldId id="331" r:id="rId5"/>
    <p:sldId id="332" r:id="rId6"/>
    <p:sldId id="333" r:id="rId7"/>
    <p:sldId id="336" r:id="rId8"/>
    <p:sldId id="337" r:id="rId9"/>
    <p:sldId id="338" r:id="rId10"/>
    <p:sldId id="327" r:id="rId11"/>
    <p:sldId id="330" r:id="rId12"/>
    <p:sldId id="335" r:id="rId13"/>
  </p:sldIdLst>
  <p:sldSz cx="9144000" cy="5143500" type="screen16x9"/>
  <p:notesSz cx="6888163" cy="10020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A3E"/>
    <a:srgbClr val="18669F"/>
    <a:srgbClr val="BCE5FE"/>
    <a:srgbClr val="E2E200"/>
    <a:srgbClr val="FDF4B1"/>
    <a:srgbClr val="FF9933"/>
    <a:srgbClr val="B925B9"/>
    <a:srgbClr val="0000FF"/>
    <a:srgbClr val="FF0000"/>
    <a:srgbClr val="A3A8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9" autoAdjust="0"/>
    <p:restoredTop sz="94660"/>
  </p:normalViewPr>
  <p:slideViewPr>
    <p:cSldViewPr snapToGrid="0">
      <p:cViewPr>
        <p:scale>
          <a:sx n="110" d="100"/>
          <a:sy n="110" d="100"/>
        </p:scale>
        <p:origin x="-1560" y="-600"/>
      </p:cViewPr>
      <p:guideLst>
        <p:guide orient="horz" pos="2730"/>
        <p:guide orient="horz" pos="321"/>
        <p:guide orient="horz" pos="908"/>
        <p:guide orient="horz" pos="2586"/>
        <p:guide orient="horz" pos="971"/>
        <p:guide orient="horz" pos="2906"/>
        <p:guide pos="199"/>
        <p:guide pos="5524"/>
        <p:guide pos="2807"/>
        <p:guide pos="4617"/>
        <p:guide pos="4749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depthPercent val="100"/>
      <c:rAngAx val="1"/>
    </c:view3D>
    <c:floor>
      <c:spPr>
        <a:solidFill>
          <a:srgbClr val="D3D7BD">
            <a:lumMod val="20000"/>
            <a:lumOff val="80000"/>
            <a:alpha val="2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06385795195679"/>
          <c:y val="0.10397081773938255"/>
          <c:w val="0.66249299136621631"/>
          <c:h val="0.761021041012899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E2E200"/>
              </a:solidFill>
            </c:spPr>
          </c:dPt>
          <c:dPt>
            <c:idx val="1"/>
            <c:spPr>
              <a:solidFill>
                <a:srgbClr val="18669F"/>
              </a:solidFill>
            </c:spPr>
          </c:dPt>
          <c:dLbls>
            <c:dLbl>
              <c:idx val="0"/>
              <c:layout>
                <c:manualLayout>
                  <c:x val="2.7576672672240326E-2"/>
                  <c:y val="-2.7599726372605011E-2"/>
                </c:manualLayout>
              </c:layout>
              <c:showVal val="1"/>
            </c:dLbl>
            <c:dLbl>
              <c:idx val="1"/>
              <c:layout>
                <c:manualLayout>
                  <c:x val="2.7935497468775668E-2"/>
                  <c:y val="-1.857689279307838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9.56</c:v>
                </c:pt>
              </c:numCache>
            </c:numRef>
          </c:val>
        </c:ser>
        <c:shape val="box"/>
        <c:axId val="55324032"/>
        <c:axId val="55334016"/>
        <c:axId val="0"/>
      </c:bar3DChart>
      <c:catAx>
        <c:axId val="5532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5334016"/>
        <c:crosses val="autoZero"/>
        <c:auto val="1"/>
        <c:lblAlgn val="ctr"/>
        <c:lblOffset val="100"/>
      </c:catAx>
      <c:valAx>
        <c:axId val="55334016"/>
        <c:scaling>
          <c:orientation val="minMax"/>
        </c:scaling>
        <c:delete val="1"/>
        <c:axPos val="l"/>
        <c:numFmt formatCode="General" sourceLinked="1"/>
        <c:tickLblPos val="none"/>
        <c:crossAx val="55324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393F0-327A-4392-96E3-0911295CCBFA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F1F44C56-A09B-4AF1-B656-8961F2DBBAD4}">
      <dgm:prSet phldrT="[Текст]" custT="1"/>
      <dgm:spPr/>
      <dgm:t>
        <a:bodyPr/>
        <a:lstStyle/>
        <a:p>
          <a:r>
            <a:rPr lang="ru-RU" sz="1200" b="1" dirty="0" smtClean="0"/>
            <a:t>Логистика</a:t>
          </a:r>
          <a:endParaRPr lang="ru-RU" sz="1200" b="1" dirty="0"/>
        </a:p>
      </dgm:t>
    </dgm:pt>
    <dgm:pt modelId="{1727DD21-DE8B-46CB-9689-CB527606CCFC}" type="parTrans" cxnId="{76A6F2CF-B6DC-4F15-87AE-95B6C157C0E7}">
      <dgm:prSet/>
      <dgm:spPr/>
      <dgm:t>
        <a:bodyPr/>
        <a:lstStyle/>
        <a:p>
          <a:endParaRPr lang="ru-RU" sz="1600"/>
        </a:p>
      </dgm:t>
    </dgm:pt>
    <dgm:pt modelId="{26A22165-1AB0-4DC9-98D8-0F604E577AC2}" type="sibTrans" cxnId="{76A6F2CF-B6DC-4F15-87AE-95B6C157C0E7}">
      <dgm:prSet/>
      <dgm:spPr/>
      <dgm:t>
        <a:bodyPr/>
        <a:lstStyle/>
        <a:p>
          <a:endParaRPr lang="ru-RU" sz="1600"/>
        </a:p>
      </dgm:t>
    </dgm:pt>
    <dgm:pt modelId="{1924C229-77E2-45FC-93AE-334FDDB144E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700" b="1" dirty="0" smtClean="0">
              <a:latin typeface="+mn-lt"/>
            </a:rPr>
            <a:t>Транспортная логистика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700" b="1" dirty="0" smtClean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700" dirty="0" smtClean="0">
              <a:latin typeface="+mn-lt"/>
            </a:rPr>
            <a:t>система по организации доставки, а именно по перемещению каких-либо материальных предметов, веществ и пр. из одной точки в другую по оптимальному маршруту. Под </a:t>
          </a:r>
          <a:r>
            <a:rPr lang="ru-RU" sz="700" dirty="0" err="1" smtClean="0">
              <a:latin typeface="+mn-lt"/>
            </a:rPr>
            <a:t>транспортно-логистической</a:t>
          </a:r>
          <a:r>
            <a:rPr lang="ru-RU" sz="700" dirty="0" smtClean="0">
              <a:latin typeface="+mn-lt"/>
            </a:rPr>
            <a:t> системой понимается совокупность потребителей и производителей услуг, а также используемые для их оказания системы управления, транспортные средства, пути сообщения, сооружения и иное имущество. </a:t>
          </a:r>
          <a:endParaRPr lang="ru-RU" sz="700" dirty="0"/>
        </a:p>
      </dgm:t>
    </dgm:pt>
    <dgm:pt modelId="{6969EE02-1106-4F6C-BCAD-800ACB7A8AAB}" type="parTrans" cxnId="{F1FD41D1-1C6E-4B41-8EFC-EDA0A442BA67}">
      <dgm:prSet/>
      <dgm:spPr/>
      <dgm:t>
        <a:bodyPr/>
        <a:lstStyle/>
        <a:p>
          <a:endParaRPr lang="ru-RU" sz="1600"/>
        </a:p>
      </dgm:t>
    </dgm:pt>
    <dgm:pt modelId="{44BC58B5-C4D1-4CC0-BB6A-41FDAC56BF7F}" type="sibTrans" cxnId="{F1FD41D1-1C6E-4B41-8EFC-EDA0A442BA67}">
      <dgm:prSet/>
      <dgm:spPr/>
      <dgm:t>
        <a:bodyPr/>
        <a:lstStyle/>
        <a:p>
          <a:endParaRPr lang="ru-RU" sz="1600"/>
        </a:p>
      </dgm:t>
    </dgm:pt>
    <dgm:pt modelId="{DFF5570F-BF22-45DF-9972-6057C34046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700" b="1" dirty="0" smtClean="0">
              <a:latin typeface="+mn-lt"/>
            </a:rPr>
            <a:t>Складская логистика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700" b="1" dirty="0" smtClean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700" dirty="0" smtClean="0">
              <a:latin typeface="+mn-lt"/>
            </a:rPr>
            <a:t>Основной задачей складской логистики является оптимизация процессов приёмки, обработки, хранения и отгрузки товаров на складах. Складская логистика определяет правила организации складского хозяйства, процедуры работы с товаром и соответствующие им процессы управления ресурсами (человеческими, техническими, информационными). </a:t>
          </a:r>
          <a:endParaRPr lang="ru-RU" sz="700" dirty="0"/>
        </a:p>
      </dgm:t>
    </dgm:pt>
    <dgm:pt modelId="{6A961F6E-5229-49D4-B9A2-28AA5233CDFB}" type="parTrans" cxnId="{F591AB0C-0174-49C0-B6AB-7540111CD210}">
      <dgm:prSet/>
      <dgm:spPr/>
      <dgm:t>
        <a:bodyPr/>
        <a:lstStyle/>
        <a:p>
          <a:endParaRPr lang="ru-RU" sz="1600"/>
        </a:p>
      </dgm:t>
    </dgm:pt>
    <dgm:pt modelId="{8447EEA6-7038-49CB-9A7E-55DA8F2F0647}" type="sibTrans" cxnId="{F591AB0C-0174-49C0-B6AB-7540111CD210}">
      <dgm:prSet/>
      <dgm:spPr/>
      <dgm:t>
        <a:bodyPr/>
        <a:lstStyle/>
        <a:p>
          <a:endParaRPr lang="ru-RU" sz="1600"/>
        </a:p>
      </dgm:t>
    </dgm:pt>
    <dgm:pt modelId="{817D0004-101E-44BD-859C-5D6599FC9B4D}" type="pres">
      <dgm:prSet presAssocID="{EFD393F0-327A-4392-96E3-0911295CCB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48B6E6-624F-4837-A941-9B4610EA6111}" type="pres">
      <dgm:prSet presAssocID="{F1F44C56-A09B-4AF1-B656-8961F2DBBAD4}" presName="root" presStyleCnt="0"/>
      <dgm:spPr/>
    </dgm:pt>
    <dgm:pt modelId="{2EC7E8E9-D2E4-4A3A-BB74-8348EAA73221}" type="pres">
      <dgm:prSet presAssocID="{F1F44C56-A09B-4AF1-B656-8961F2DBBAD4}" presName="rootComposite" presStyleCnt="0"/>
      <dgm:spPr/>
    </dgm:pt>
    <dgm:pt modelId="{ED3AD894-4793-4173-ACB2-0353D97C8247}" type="pres">
      <dgm:prSet presAssocID="{F1F44C56-A09B-4AF1-B656-8961F2DBBAD4}" presName="rootText" presStyleLbl="node1" presStyleIdx="0" presStyleCnt="1" custScaleY="36134"/>
      <dgm:spPr/>
      <dgm:t>
        <a:bodyPr/>
        <a:lstStyle/>
        <a:p>
          <a:endParaRPr lang="ru-RU"/>
        </a:p>
      </dgm:t>
    </dgm:pt>
    <dgm:pt modelId="{29652394-7707-4235-AC88-D1B6C9970D08}" type="pres">
      <dgm:prSet presAssocID="{F1F44C56-A09B-4AF1-B656-8961F2DBBAD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C4CA18-C997-468D-9685-89A9C2CC8168}" type="pres">
      <dgm:prSet presAssocID="{F1F44C56-A09B-4AF1-B656-8961F2DBBAD4}" presName="childShape" presStyleCnt="0"/>
      <dgm:spPr/>
    </dgm:pt>
    <dgm:pt modelId="{5867F0F1-9B53-43C9-90CE-61D3275C27B4}" type="pres">
      <dgm:prSet presAssocID="{6969EE02-1106-4F6C-BCAD-800ACB7A8A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B0550F4-9037-417B-BB80-1B7FE4E7BCE7}" type="pres">
      <dgm:prSet presAssocID="{1924C229-77E2-45FC-93AE-334FDDB144E4}" presName="childText" presStyleLbl="bgAcc1" presStyleIdx="0" presStyleCnt="2" custScaleX="267103" custScaleY="105191" custLinFactNeighborY="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F05B2-88CD-460E-A9D1-DFD19B632D15}" type="pres">
      <dgm:prSet presAssocID="{6A961F6E-5229-49D4-B9A2-28AA5233CDF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3960961-6A27-4B6D-AAAC-18E43774306F}" type="pres">
      <dgm:prSet presAssocID="{DFF5570F-BF22-45DF-9972-6057C34046B8}" presName="childText" presStyleLbl="bgAcc1" presStyleIdx="1" presStyleCnt="2" custScaleX="267103" custScaleY="92923" custLinFactNeighborY="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A6F2CF-B6DC-4F15-87AE-95B6C157C0E7}" srcId="{EFD393F0-327A-4392-96E3-0911295CCBFA}" destId="{F1F44C56-A09B-4AF1-B656-8961F2DBBAD4}" srcOrd="0" destOrd="0" parTransId="{1727DD21-DE8B-46CB-9689-CB527606CCFC}" sibTransId="{26A22165-1AB0-4DC9-98D8-0F604E577AC2}"/>
    <dgm:cxn modelId="{F591AB0C-0174-49C0-B6AB-7540111CD210}" srcId="{F1F44C56-A09B-4AF1-B656-8961F2DBBAD4}" destId="{DFF5570F-BF22-45DF-9972-6057C34046B8}" srcOrd="1" destOrd="0" parTransId="{6A961F6E-5229-49D4-B9A2-28AA5233CDFB}" sibTransId="{8447EEA6-7038-49CB-9A7E-55DA8F2F0647}"/>
    <dgm:cxn modelId="{DE3D80A3-D648-4E75-B752-084FCCDF2BD4}" type="presOf" srcId="{6969EE02-1106-4F6C-BCAD-800ACB7A8AAB}" destId="{5867F0F1-9B53-43C9-90CE-61D3275C27B4}" srcOrd="0" destOrd="0" presId="urn:microsoft.com/office/officeart/2005/8/layout/hierarchy3"/>
    <dgm:cxn modelId="{1C5D0DA9-AB06-47F9-A040-D1026F43523B}" type="presOf" srcId="{F1F44C56-A09B-4AF1-B656-8961F2DBBAD4}" destId="{ED3AD894-4793-4173-ACB2-0353D97C8247}" srcOrd="0" destOrd="0" presId="urn:microsoft.com/office/officeart/2005/8/layout/hierarchy3"/>
    <dgm:cxn modelId="{F1FD41D1-1C6E-4B41-8EFC-EDA0A442BA67}" srcId="{F1F44C56-A09B-4AF1-B656-8961F2DBBAD4}" destId="{1924C229-77E2-45FC-93AE-334FDDB144E4}" srcOrd="0" destOrd="0" parTransId="{6969EE02-1106-4F6C-BCAD-800ACB7A8AAB}" sibTransId="{44BC58B5-C4D1-4CC0-BB6A-41FDAC56BF7F}"/>
    <dgm:cxn modelId="{844EA71D-2E24-4788-9F45-78E3CCC45A6B}" type="presOf" srcId="{F1F44C56-A09B-4AF1-B656-8961F2DBBAD4}" destId="{29652394-7707-4235-AC88-D1B6C9970D08}" srcOrd="1" destOrd="0" presId="urn:microsoft.com/office/officeart/2005/8/layout/hierarchy3"/>
    <dgm:cxn modelId="{53B1777A-5F9D-48A5-A258-41495031A1EB}" type="presOf" srcId="{DFF5570F-BF22-45DF-9972-6057C34046B8}" destId="{C3960961-6A27-4B6D-AAAC-18E43774306F}" srcOrd="0" destOrd="0" presId="urn:microsoft.com/office/officeart/2005/8/layout/hierarchy3"/>
    <dgm:cxn modelId="{0ACA566F-6045-4EFA-80F0-924E4EA4F665}" type="presOf" srcId="{6A961F6E-5229-49D4-B9A2-28AA5233CDFB}" destId="{918F05B2-88CD-460E-A9D1-DFD19B632D15}" srcOrd="0" destOrd="0" presId="urn:microsoft.com/office/officeart/2005/8/layout/hierarchy3"/>
    <dgm:cxn modelId="{600C6F73-50FA-428C-B34F-051A10E0FC1E}" type="presOf" srcId="{EFD393F0-327A-4392-96E3-0911295CCBFA}" destId="{817D0004-101E-44BD-859C-5D6599FC9B4D}" srcOrd="0" destOrd="0" presId="urn:microsoft.com/office/officeart/2005/8/layout/hierarchy3"/>
    <dgm:cxn modelId="{9CEDD044-428A-4F2E-9B78-0455B95C16B2}" type="presOf" srcId="{1924C229-77E2-45FC-93AE-334FDDB144E4}" destId="{AB0550F4-9037-417B-BB80-1B7FE4E7BCE7}" srcOrd="0" destOrd="0" presId="urn:microsoft.com/office/officeart/2005/8/layout/hierarchy3"/>
    <dgm:cxn modelId="{EA0B213D-84A9-45EC-A004-591C41167B4E}" type="presParOf" srcId="{817D0004-101E-44BD-859C-5D6599FC9B4D}" destId="{B048B6E6-624F-4837-A941-9B4610EA6111}" srcOrd="0" destOrd="0" presId="urn:microsoft.com/office/officeart/2005/8/layout/hierarchy3"/>
    <dgm:cxn modelId="{8AB4DA30-52EE-4769-9E07-743AC34E2F55}" type="presParOf" srcId="{B048B6E6-624F-4837-A941-9B4610EA6111}" destId="{2EC7E8E9-D2E4-4A3A-BB74-8348EAA73221}" srcOrd="0" destOrd="0" presId="urn:microsoft.com/office/officeart/2005/8/layout/hierarchy3"/>
    <dgm:cxn modelId="{B13D8E32-4116-4822-A1EC-219CD52398BD}" type="presParOf" srcId="{2EC7E8E9-D2E4-4A3A-BB74-8348EAA73221}" destId="{ED3AD894-4793-4173-ACB2-0353D97C8247}" srcOrd="0" destOrd="0" presId="urn:microsoft.com/office/officeart/2005/8/layout/hierarchy3"/>
    <dgm:cxn modelId="{BD6CFA87-BCE7-4B0E-BC9D-A96385C7D6EA}" type="presParOf" srcId="{2EC7E8E9-D2E4-4A3A-BB74-8348EAA73221}" destId="{29652394-7707-4235-AC88-D1B6C9970D08}" srcOrd="1" destOrd="0" presId="urn:microsoft.com/office/officeart/2005/8/layout/hierarchy3"/>
    <dgm:cxn modelId="{50031EF5-E8C3-4C98-A8BA-271FBBF9026C}" type="presParOf" srcId="{B048B6E6-624F-4837-A941-9B4610EA6111}" destId="{8EC4CA18-C997-468D-9685-89A9C2CC8168}" srcOrd="1" destOrd="0" presId="urn:microsoft.com/office/officeart/2005/8/layout/hierarchy3"/>
    <dgm:cxn modelId="{988256C5-1AD5-4C5C-905B-583D5308049F}" type="presParOf" srcId="{8EC4CA18-C997-468D-9685-89A9C2CC8168}" destId="{5867F0F1-9B53-43C9-90CE-61D3275C27B4}" srcOrd="0" destOrd="0" presId="urn:microsoft.com/office/officeart/2005/8/layout/hierarchy3"/>
    <dgm:cxn modelId="{0497C917-2C00-4871-A8F0-9DC854227206}" type="presParOf" srcId="{8EC4CA18-C997-468D-9685-89A9C2CC8168}" destId="{AB0550F4-9037-417B-BB80-1B7FE4E7BCE7}" srcOrd="1" destOrd="0" presId="urn:microsoft.com/office/officeart/2005/8/layout/hierarchy3"/>
    <dgm:cxn modelId="{1E65E9B4-3506-4977-8CD6-056AE9FA39F9}" type="presParOf" srcId="{8EC4CA18-C997-468D-9685-89A9C2CC8168}" destId="{918F05B2-88CD-460E-A9D1-DFD19B632D15}" srcOrd="2" destOrd="0" presId="urn:microsoft.com/office/officeart/2005/8/layout/hierarchy3"/>
    <dgm:cxn modelId="{0F599843-33BD-4452-9FEF-6BF79921006E}" type="presParOf" srcId="{8EC4CA18-C997-468D-9685-89A9C2CC8168}" destId="{C3960961-6A27-4B6D-AAAC-18E43774306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2ED88-980E-48D6-863F-A3E7407B3CDA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9F17C04-791F-42D4-A215-4E8FF037EC46}">
      <dgm:prSet phldrT="[Текст]" phldr="1" custT="1"/>
      <dgm:spPr/>
      <dgm:t>
        <a:bodyPr/>
        <a:lstStyle/>
        <a:p>
          <a:endParaRPr lang="ru-RU" sz="800" dirty="0"/>
        </a:p>
      </dgm:t>
    </dgm:pt>
    <dgm:pt modelId="{632F4922-39E0-455B-830C-698083F8AF63}" type="parTrans" cxnId="{9D87A897-DA10-4CA6-849C-6996D4DC697F}">
      <dgm:prSet/>
      <dgm:spPr/>
      <dgm:t>
        <a:bodyPr/>
        <a:lstStyle/>
        <a:p>
          <a:endParaRPr lang="ru-RU" sz="800"/>
        </a:p>
      </dgm:t>
    </dgm:pt>
    <dgm:pt modelId="{A24AF5DC-8FCB-4E89-8CE5-D59362B1D81F}" type="sibTrans" cxnId="{9D87A897-DA10-4CA6-849C-6996D4DC697F}">
      <dgm:prSet/>
      <dgm:spPr/>
      <dgm:t>
        <a:bodyPr/>
        <a:lstStyle/>
        <a:p>
          <a:endParaRPr lang="ru-RU" sz="800"/>
        </a:p>
      </dgm:t>
    </dgm:pt>
    <dgm:pt modelId="{68BA270F-4DD3-4802-B65D-34002EFA2EF0}">
      <dgm:prSet phldrT="[Текст]" custT="1"/>
      <dgm:spPr/>
      <dgm:t>
        <a:bodyPr/>
        <a:lstStyle/>
        <a:p>
          <a:r>
            <a:rPr lang="ru-RU" sz="800" dirty="0" smtClean="0"/>
            <a:t>Повышение квалификации работников дирекции в области внедрения технологий бережливого производства</a:t>
          </a:r>
          <a:endParaRPr lang="ru-RU" sz="800" dirty="0"/>
        </a:p>
      </dgm:t>
    </dgm:pt>
    <dgm:pt modelId="{0270C3F3-7AD6-4770-92A1-516FF959FD41}" type="parTrans" cxnId="{E48EAD9A-667C-428B-956E-CE4C0F133649}">
      <dgm:prSet/>
      <dgm:spPr/>
      <dgm:t>
        <a:bodyPr/>
        <a:lstStyle/>
        <a:p>
          <a:endParaRPr lang="ru-RU" sz="800"/>
        </a:p>
      </dgm:t>
    </dgm:pt>
    <dgm:pt modelId="{58292793-4428-4404-940D-1D3053D787AE}" type="sibTrans" cxnId="{E48EAD9A-667C-428B-956E-CE4C0F133649}">
      <dgm:prSet/>
      <dgm:spPr/>
      <dgm:t>
        <a:bodyPr/>
        <a:lstStyle/>
        <a:p>
          <a:endParaRPr lang="ru-RU" sz="800"/>
        </a:p>
      </dgm:t>
    </dgm:pt>
    <dgm:pt modelId="{9D3E7963-C7CA-4E59-AFF7-F9B2FA397D13}">
      <dgm:prSet phldrT="[Текст]" phldr="1" custT="1"/>
      <dgm:spPr/>
      <dgm:t>
        <a:bodyPr/>
        <a:lstStyle/>
        <a:p>
          <a:endParaRPr lang="ru-RU" sz="800" dirty="0"/>
        </a:p>
      </dgm:t>
    </dgm:pt>
    <dgm:pt modelId="{909055BA-F831-4A31-9414-E256C890F2F0}" type="parTrans" cxnId="{4B2C2D78-7AAC-41B4-8CA6-0E891F398924}">
      <dgm:prSet/>
      <dgm:spPr/>
      <dgm:t>
        <a:bodyPr/>
        <a:lstStyle/>
        <a:p>
          <a:endParaRPr lang="ru-RU" sz="800"/>
        </a:p>
      </dgm:t>
    </dgm:pt>
    <dgm:pt modelId="{B04CB2F2-E13F-4946-B73F-0DC8B8513B09}" type="sibTrans" cxnId="{4B2C2D78-7AAC-41B4-8CA6-0E891F398924}">
      <dgm:prSet/>
      <dgm:spPr/>
      <dgm:t>
        <a:bodyPr/>
        <a:lstStyle/>
        <a:p>
          <a:endParaRPr lang="ru-RU" sz="800"/>
        </a:p>
      </dgm:t>
    </dgm:pt>
    <dgm:pt modelId="{BA9C8321-8354-4F56-95FF-7FE3D79E35B1}">
      <dgm:prSet phldrT="[Текст]" custT="1"/>
      <dgm:spPr/>
      <dgm:t>
        <a:bodyPr/>
        <a:lstStyle/>
        <a:p>
          <a:r>
            <a:rPr lang="ru-RU" sz="800" dirty="0" smtClean="0"/>
            <a:t>Анализ исполнения основных показателей производственной деятельности дирекции </a:t>
          </a:r>
          <a:endParaRPr lang="ru-RU" sz="800" dirty="0"/>
        </a:p>
      </dgm:t>
    </dgm:pt>
    <dgm:pt modelId="{8A391A93-5DA8-4EBC-8FFF-12F7D4516BE4}" type="parTrans" cxnId="{89B07273-F5E5-40E9-B4AE-DE001C2507BB}">
      <dgm:prSet/>
      <dgm:spPr/>
      <dgm:t>
        <a:bodyPr/>
        <a:lstStyle/>
        <a:p>
          <a:endParaRPr lang="ru-RU" sz="800"/>
        </a:p>
      </dgm:t>
    </dgm:pt>
    <dgm:pt modelId="{A680CA5B-8B45-4F37-A25A-F3F34BD21425}" type="sibTrans" cxnId="{89B07273-F5E5-40E9-B4AE-DE001C2507BB}">
      <dgm:prSet/>
      <dgm:spPr/>
      <dgm:t>
        <a:bodyPr/>
        <a:lstStyle/>
        <a:p>
          <a:endParaRPr lang="ru-RU" sz="800"/>
        </a:p>
      </dgm:t>
    </dgm:pt>
    <dgm:pt modelId="{4039C194-B718-4EC9-A427-70A5A135FEAF}">
      <dgm:prSet phldrT="[Текст]" phldr="1" custT="1"/>
      <dgm:spPr/>
      <dgm:t>
        <a:bodyPr/>
        <a:lstStyle/>
        <a:p>
          <a:endParaRPr lang="ru-RU" sz="800" dirty="0"/>
        </a:p>
      </dgm:t>
    </dgm:pt>
    <dgm:pt modelId="{CD2B68F0-B259-4231-BA65-AACC3C78D5D8}" type="parTrans" cxnId="{4A382D15-976F-41BF-A6E3-FD20E9DCD156}">
      <dgm:prSet/>
      <dgm:spPr/>
      <dgm:t>
        <a:bodyPr/>
        <a:lstStyle/>
        <a:p>
          <a:endParaRPr lang="ru-RU" sz="800"/>
        </a:p>
      </dgm:t>
    </dgm:pt>
    <dgm:pt modelId="{6A3E918E-13D6-4175-80CC-7A5C79D16C5E}" type="sibTrans" cxnId="{4A382D15-976F-41BF-A6E3-FD20E9DCD156}">
      <dgm:prSet/>
      <dgm:spPr/>
      <dgm:t>
        <a:bodyPr/>
        <a:lstStyle/>
        <a:p>
          <a:endParaRPr lang="ru-RU" sz="800"/>
        </a:p>
      </dgm:t>
    </dgm:pt>
    <dgm:pt modelId="{8DD8ADA7-9FCC-44B5-BBB3-32BDAE61366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 smtClean="0"/>
            <a:t>Ранжирование и пересмотр технологических процессов дирекции</a:t>
          </a:r>
        </a:p>
      </dgm:t>
    </dgm:pt>
    <dgm:pt modelId="{F4B6530C-E5E9-4069-948F-88180F160229}" type="parTrans" cxnId="{FEA1F065-D30C-4D8D-A9C1-D29D95020FAD}">
      <dgm:prSet/>
      <dgm:spPr/>
      <dgm:t>
        <a:bodyPr/>
        <a:lstStyle/>
        <a:p>
          <a:endParaRPr lang="ru-RU" sz="800"/>
        </a:p>
      </dgm:t>
    </dgm:pt>
    <dgm:pt modelId="{5EBB65D5-B53E-4006-BD36-F002DCD481D6}" type="sibTrans" cxnId="{FEA1F065-D30C-4D8D-A9C1-D29D95020FAD}">
      <dgm:prSet/>
      <dgm:spPr/>
      <dgm:t>
        <a:bodyPr/>
        <a:lstStyle/>
        <a:p>
          <a:endParaRPr lang="ru-RU" sz="800"/>
        </a:p>
      </dgm:t>
    </dgm:pt>
    <dgm:pt modelId="{469E53DE-EE63-4D7A-AF26-E6755252B945}">
      <dgm:prSet phldrT="[Текст]" phldr="1" custT="1"/>
      <dgm:spPr/>
      <dgm:t>
        <a:bodyPr/>
        <a:lstStyle/>
        <a:p>
          <a:endParaRPr lang="ru-RU" sz="800" dirty="0"/>
        </a:p>
      </dgm:t>
    </dgm:pt>
    <dgm:pt modelId="{B4323C6B-455F-4E2C-BA2C-513D52430190}" type="parTrans" cxnId="{4F71A1E2-C3BC-48FF-AE2E-4E8C2E9583F5}">
      <dgm:prSet/>
      <dgm:spPr/>
      <dgm:t>
        <a:bodyPr/>
        <a:lstStyle/>
        <a:p>
          <a:endParaRPr lang="ru-RU" sz="800"/>
        </a:p>
      </dgm:t>
    </dgm:pt>
    <dgm:pt modelId="{A98FF395-04E9-4701-B109-7BF551645A92}" type="sibTrans" cxnId="{4F71A1E2-C3BC-48FF-AE2E-4E8C2E9583F5}">
      <dgm:prSet/>
      <dgm:spPr/>
      <dgm:t>
        <a:bodyPr/>
        <a:lstStyle/>
        <a:p>
          <a:endParaRPr lang="ru-RU" sz="800"/>
        </a:p>
      </dgm:t>
    </dgm:pt>
    <dgm:pt modelId="{268B6D9C-F35C-4DF2-B74F-B24D085F096B}">
      <dgm:prSet phldrT="[Текст]" phldr="1" custT="1"/>
      <dgm:spPr/>
      <dgm:t>
        <a:bodyPr/>
        <a:lstStyle/>
        <a:p>
          <a:endParaRPr lang="ru-RU" sz="800" dirty="0"/>
        </a:p>
      </dgm:t>
    </dgm:pt>
    <dgm:pt modelId="{BBA92F66-0E95-4213-9181-3C4A29843795}" type="parTrans" cxnId="{FB218C42-5A0E-45D2-AB21-690EEBF54D8A}">
      <dgm:prSet/>
      <dgm:spPr/>
      <dgm:t>
        <a:bodyPr/>
        <a:lstStyle/>
        <a:p>
          <a:endParaRPr lang="ru-RU" sz="800"/>
        </a:p>
      </dgm:t>
    </dgm:pt>
    <dgm:pt modelId="{F6BAE78C-0CFB-4866-91CC-462EF861BC3E}" type="sibTrans" cxnId="{FB218C42-5A0E-45D2-AB21-690EEBF54D8A}">
      <dgm:prSet/>
      <dgm:spPr/>
      <dgm:t>
        <a:bodyPr/>
        <a:lstStyle/>
        <a:p>
          <a:endParaRPr lang="ru-RU" sz="800"/>
        </a:p>
      </dgm:t>
    </dgm:pt>
    <dgm:pt modelId="{88628F7A-8CEE-46CA-A1C7-3939C961DC2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 smtClean="0"/>
            <a:t>Проведение встреч (вовлечение) с работниками дирекции, непосредственно занятых в основных технологических процессах, на предмет получения обратной связи (предложений) по улучшению данных процессов</a:t>
          </a:r>
          <a:endParaRPr lang="ru-RU" sz="800" dirty="0"/>
        </a:p>
      </dgm:t>
    </dgm:pt>
    <dgm:pt modelId="{6AE19930-46A3-4C7B-B102-23E54553D67A}" type="parTrans" cxnId="{2B006BC3-8214-4E1C-B3A5-A761F8BAD3AB}">
      <dgm:prSet/>
      <dgm:spPr/>
      <dgm:t>
        <a:bodyPr/>
        <a:lstStyle/>
        <a:p>
          <a:endParaRPr lang="ru-RU" sz="800"/>
        </a:p>
      </dgm:t>
    </dgm:pt>
    <dgm:pt modelId="{A704EDA4-5148-433C-8A45-FD7E913D3804}" type="sibTrans" cxnId="{2B006BC3-8214-4E1C-B3A5-A761F8BAD3AB}">
      <dgm:prSet/>
      <dgm:spPr/>
      <dgm:t>
        <a:bodyPr/>
        <a:lstStyle/>
        <a:p>
          <a:endParaRPr lang="ru-RU" sz="800"/>
        </a:p>
      </dgm:t>
    </dgm:pt>
    <dgm:pt modelId="{E5C18D95-CAD8-44EF-B177-A62D5EDE4792}">
      <dgm:prSet custT="1"/>
      <dgm:spPr/>
      <dgm:t>
        <a:bodyPr/>
        <a:lstStyle/>
        <a:p>
          <a:r>
            <a:rPr lang="ru-RU" sz="800" dirty="0" smtClean="0"/>
            <a:t>Материальная и не материальная мотивация работников по итогам реализации проектов улучшений</a:t>
          </a:r>
          <a:endParaRPr lang="ru-RU" sz="800" dirty="0"/>
        </a:p>
      </dgm:t>
    </dgm:pt>
    <dgm:pt modelId="{6F7C9C91-53E6-4730-94A3-B56A323BFF82}" type="parTrans" cxnId="{65474E40-296C-4FF9-BF77-07097F6E77A7}">
      <dgm:prSet/>
      <dgm:spPr/>
      <dgm:t>
        <a:bodyPr/>
        <a:lstStyle/>
        <a:p>
          <a:endParaRPr lang="ru-RU" sz="800"/>
        </a:p>
      </dgm:t>
    </dgm:pt>
    <dgm:pt modelId="{017B5454-A68F-43EF-9F3A-1C4149B9A51C}" type="sibTrans" cxnId="{65474E40-296C-4FF9-BF77-07097F6E77A7}">
      <dgm:prSet/>
      <dgm:spPr/>
      <dgm:t>
        <a:bodyPr/>
        <a:lstStyle/>
        <a:p>
          <a:endParaRPr lang="ru-RU" sz="800"/>
        </a:p>
      </dgm:t>
    </dgm:pt>
    <dgm:pt modelId="{57797A16-E99B-453D-9D01-0894EA4BB081}">
      <dgm:prSet phldrT="[Текст]" phldr="1" custT="1"/>
      <dgm:spPr/>
      <dgm:t>
        <a:bodyPr/>
        <a:lstStyle/>
        <a:p>
          <a:endParaRPr lang="ru-RU" sz="800" dirty="0"/>
        </a:p>
      </dgm:t>
    </dgm:pt>
    <dgm:pt modelId="{E959D282-3342-4866-9A9D-511D0A4F165C}" type="parTrans" cxnId="{12DB873F-1DA9-47E1-A2DB-3815E88D083B}">
      <dgm:prSet/>
      <dgm:spPr/>
      <dgm:t>
        <a:bodyPr/>
        <a:lstStyle/>
        <a:p>
          <a:endParaRPr lang="ru-RU" sz="800"/>
        </a:p>
      </dgm:t>
    </dgm:pt>
    <dgm:pt modelId="{CDE30964-72FA-4428-AE23-BD02E9393F26}" type="sibTrans" cxnId="{12DB873F-1DA9-47E1-A2DB-3815E88D083B}">
      <dgm:prSet/>
      <dgm:spPr/>
      <dgm:t>
        <a:bodyPr/>
        <a:lstStyle/>
        <a:p>
          <a:endParaRPr lang="ru-RU" sz="800"/>
        </a:p>
      </dgm:t>
    </dgm:pt>
    <dgm:pt modelId="{3DF9DE13-D3DC-4466-A0E6-7BD4918004D0}">
      <dgm:prSet custT="1"/>
      <dgm:spPr/>
      <dgm:t>
        <a:bodyPr/>
        <a:lstStyle/>
        <a:p>
          <a:r>
            <a:rPr lang="ru-RU" sz="800" dirty="0" smtClean="0"/>
            <a:t>Проведение мозговых штурмов</a:t>
          </a:r>
          <a:endParaRPr lang="ru-RU" sz="800" dirty="0"/>
        </a:p>
      </dgm:t>
    </dgm:pt>
    <dgm:pt modelId="{1CEE88FF-C19A-409D-BB27-B0674315BC05}" type="parTrans" cxnId="{E569A639-D83A-4E88-AA99-33CEA17A8046}">
      <dgm:prSet/>
      <dgm:spPr/>
      <dgm:t>
        <a:bodyPr/>
        <a:lstStyle/>
        <a:p>
          <a:endParaRPr lang="ru-RU" sz="800"/>
        </a:p>
      </dgm:t>
    </dgm:pt>
    <dgm:pt modelId="{33E309F7-08FC-4EF1-9332-16DB78E856C1}" type="sibTrans" cxnId="{E569A639-D83A-4E88-AA99-33CEA17A8046}">
      <dgm:prSet/>
      <dgm:spPr/>
      <dgm:t>
        <a:bodyPr/>
        <a:lstStyle/>
        <a:p>
          <a:endParaRPr lang="ru-RU" sz="800"/>
        </a:p>
      </dgm:t>
    </dgm:pt>
    <dgm:pt modelId="{C43E1CD6-3F77-410F-BF5F-C6D6A4162294}">
      <dgm:prSet phldrT="[Текст]" phldr="1" custT="1"/>
      <dgm:spPr/>
      <dgm:t>
        <a:bodyPr/>
        <a:lstStyle/>
        <a:p>
          <a:endParaRPr lang="ru-RU" sz="800" dirty="0"/>
        </a:p>
      </dgm:t>
    </dgm:pt>
    <dgm:pt modelId="{63C9F794-023E-4A53-9BD2-EFE3CC972221}" type="parTrans" cxnId="{5E1D4974-5413-4DEC-8011-BC9D0E0CFC9E}">
      <dgm:prSet/>
      <dgm:spPr/>
      <dgm:t>
        <a:bodyPr/>
        <a:lstStyle/>
        <a:p>
          <a:endParaRPr lang="ru-RU" sz="800"/>
        </a:p>
      </dgm:t>
    </dgm:pt>
    <dgm:pt modelId="{BE7263B8-7CCA-4B38-84F6-15478EF7E6CD}" type="sibTrans" cxnId="{5E1D4974-5413-4DEC-8011-BC9D0E0CFC9E}">
      <dgm:prSet/>
      <dgm:spPr/>
      <dgm:t>
        <a:bodyPr/>
        <a:lstStyle/>
        <a:p>
          <a:endParaRPr lang="ru-RU" sz="800"/>
        </a:p>
      </dgm:t>
    </dgm:pt>
    <dgm:pt modelId="{9DBF88F5-27D7-4424-B7E0-CBF8E56AD403}">
      <dgm:prSet custT="1"/>
      <dgm:spPr/>
      <dgm:t>
        <a:bodyPr/>
        <a:lstStyle/>
        <a:p>
          <a:r>
            <a:rPr lang="ru-RU" sz="800" dirty="0" smtClean="0"/>
            <a:t>Изучение опыта подразделений </a:t>
          </a:r>
          <a:r>
            <a:rPr lang="ru-RU" sz="800" dirty="0" err="1" smtClean="0"/>
            <a:t>Росжелдорснаба</a:t>
          </a:r>
          <a:r>
            <a:rPr lang="ru-RU" sz="800" dirty="0" smtClean="0"/>
            <a:t> (мониторинг проектов внесенных в СПМ)</a:t>
          </a:r>
          <a:endParaRPr lang="ru-RU" sz="800" dirty="0"/>
        </a:p>
      </dgm:t>
    </dgm:pt>
    <dgm:pt modelId="{EF509B5C-B942-4C8B-A19B-1792170CAC71}" type="parTrans" cxnId="{4745494D-8FFB-40E1-B4C3-C925A21BB3EF}">
      <dgm:prSet/>
      <dgm:spPr/>
      <dgm:t>
        <a:bodyPr/>
        <a:lstStyle/>
        <a:p>
          <a:endParaRPr lang="ru-RU" sz="800"/>
        </a:p>
      </dgm:t>
    </dgm:pt>
    <dgm:pt modelId="{754179A7-50BE-4A8B-84CD-806BEA517E59}" type="sibTrans" cxnId="{4745494D-8FFB-40E1-B4C3-C925A21BB3EF}">
      <dgm:prSet/>
      <dgm:spPr/>
      <dgm:t>
        <a:bodyPr/>
        <a:lstStyle/>
        <a:p>
          <a:endParaRPr lang="ru-RU" sz="800"/>
        </a:p>
      </dgm:t>
    </dgm:pt>
    <dgm:pt modelId="{68B68B64-19AA-49F2-991B-3C86DA355881}" type="pres">
      <dgm:prSet presAssocID="{D882ED88-980E-48D6-863F-A3E7407B3C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ECA6BB-3360-4330-867E-5EFAB3C0ABC8}" type="pres">
      <dgm:prSet presAssocID="{49F17C04-791F-42D4-A215-4E8FF037EC46}" presName="composite" presStyleCnt="0"/>
      <dgm:spPr/>
    </dgm:pt>
    <dgm:pt modelId="{3AAA2F3E-BC75-42AC-9BDC-BBAD6C1ADC97}" type="pres">
      <dgm:prSet presAssocID="{49F17C04-791F-42D4-A215-4E8FF037EC4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414E-46B6-40B1-8B00-8DC6D4D0BD3D}" type="pres">
      <dgm:prSet presAssocID="{49F17C04-791F-42D4-A215-4E8FF037EC4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90D54-0113-4F93-837C-17A22D237009}" type="pres">
      <dgm:prSet presAssocID="{A24AF5DC-8FCB-4E89-8CE5-D59362B1D81F}" presName="sp" presStyleCnt="0"/>
      <dgm:spPr/>
    </dgm:pt>
    <dgm:pt modelId="{0A5AFA95-2A2C-41DB-9AFD-97D75896273F}" type="pres">
      <dgm:prSet presAssocID="{9D3E7963-C7CA-4E59-AFF7-F9B2FA397D13}" presName="composite" presStyleCnt="0"/>
      <dgm:spPr/>
    </dgm:pt>
    <dgm:pt modelId="{CA04C152-3D2F-4A56-9243-0FB8DB0C84C2}" type="pres">
      <dgm:prSet presAssocID="{9D3E7963-C7CA-4E59-AFF7-F9B2FA397D1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07533-4E68-48F5-A483-4FD14D0B025F}" type="pres">
      <dgm:prSet presAssocID="{9D3E7963-C7CA-4E59-AFF7-F9B2FA397D1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36E8D-46F1-4A39-A043-E491266A72E0}" type="pres">
      <dgm:prSet presAssocID="{B04CB2F2-E13F-4946-B73F-0DC8B8513B09}" presName="sp" presStyleCnt="0"/>
      <dgm:spPr/>
    </dgm:pt>
    <dgm:pt modelId="{83F959A1-DB96-4B48-8165-4694E2607539}" type="pres">
      <dgm:prSet presAssocID="{4039C194-B718-4EC9-A427-70A5A135FEAF}" presName="composite" presStyleCnt="0"/>
      <dgm:spPr/>
    </dgm:pt>
    <dgm:pt modelId="{312F7163-551C-41DF-A6D6-9014F69B5AE7}" type="pres">
      <dgm:prSet presAssocID="{4039C194-B718-4EC9-A427-70A5A135FEA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B5657-61AE-479C-A1E2-B87B0D173B38}" type="pres">
      <dgm:prSet presAssocID="{4039C194-B718-4EC9-A427-70A5A135FEAF}" presName="descendantText" presStyleLbl="alignAcc1" presStyleIdx="2" presStyleCnt="7" custLinFactNeighborY="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7957A-12C8-415F-BA79-2DF1545D6E28}" type="pres">
      <dgm:prSet presAssocID="{6A3E918E-13D6-4175-80CC-7A5C79D16C5E}" presName="sp" presStyleCnt="0"/>
      <dgm:spPr/>
    </dgm:pt>
    <dgm:pt modelId="{0206FD9E-CA3E-40DC-B395-C6025E082AEC}" type="pres">
      <dgm:prSet presAssocID="{469E53DE-EE63-4D7A-AF26-E6755252B945}" presName="composite" presStyleCnt="0"/>
      <dgm:spPr/>
    </dgm:pt>
    <dgm:pt modelId="{E38007AD-0C21-4978-A7DC-658077147319}" type="pres">
      <dgm:prSet presAssocID="{469E53DE-EE63-4D7A-AF26-E6755252B94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41BF9-0D46-414A-805F-25AA1F2D4275}" type="pres">
      <dgm:prSet presAssocID="{469E53DE-EE63-4D7A-AF26-E6755252B94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6E1A0-4650-4865-A386-5FD1148BDE15}" type="pres">
      <dgm:prSet presAssocID="{A98FF395-04E9-4701-B109-7BF551645A92}" presName="sp" presStyleCnt="0"/>
      <dgm:spPr/>
    </dgm:pt>
    <dgm:pt modelId="{3F1ED3DA-EAE8-4A4C-994A-DB4F939EE0F2}" type="pres">
      <dgm:prSet presAssocID="{268B6D9C-F35C-4DF2-B74F-B24D085F096B}" presName="composite" presStyleCnt="0"/>
      <dgm:spPr/>
    </dgm:pt>
    <dgm:pt modelId="{3BDE28AC-44AF-4D27-8132-FD8D3D33927A}" type="pres">
      <dgm:prSet presAssocID="{268B6D9C-F35C-4DF2-B74F-B24D085F096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ECA23-DE41-41D9-8319-952B6CE5EC68}" type="pres">
      <dgm:prSet presAssocID="{268B6D9C-F35C-4DF2-B74F-B24D085F096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26859-F08F-4D25-BE5B-5A9F61240F91}" type="pres">
      <dgm:prSet presAssocID="{F6BAE78C-0CFB-4866-91CC-462EF861BC3E}" presName="sp" presStyleCnt="0"/>
      <dgm:spPr/>
    </dgm:pt>
    <dgm:pt modelId="{1D0DDEEF-FD7D-47C7-91E7-347DEE51303D}" type="pres">
      <dgm:prSet presAssocID="{57797A16-E99B-453D-9D01-0894EA4BB081}" presName="composite" presStyleCnt="0"/>
      <dgm:spPr/>
    </dgm:pt>
    <dgm:pt modelId="{0868B618-A615-40B1-8E33-5A5F1B70A26F}" type="pres">
      <dgm:prSet presAssocID="{57797A16-E99B-453D-9D01-0894EA4BB081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ACD2C-D758-4167-94CC-BD57B6B09EC7}" type="pres">
      <dgm:prSet presAssocID="{57797A16-E99B-453D-9D01-0894EA4BB081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9B181-5B74-44D3-8D95-9039295D45EB}" type="pres">
      <dgm:prSet presAssocID="{CDE30964-72FA-4428-AE23-BD02E9393F26}" presName="sp" presStyleCnt="0"/>
      <dgm:spPr/>
    </dgm:pt>
    <dgm:pt modelId="{75583CF1-EAC2-4FCD-8E94-5D1CA670E794}" type="pres">
      <dgm:prSet presAssocID="{C43E1CD6-3F77-410F-BF5F-C6D6A4162294}" presName="composite" presStyleCnt="0"/>
      <dgm:spPr/>
    </dgm:pt>
    <dgm:pt modelId="{59FA2C4E-7246-4691-96F8-471393F1943E}" type="pres">
      <dgm:prSet presAssocID="{C43E1CD6-3F77-410F-BF5F-C6D6A416229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E4CB8-B774-4BC7-B4D0-97712495FAF1}" type="pres">
      <dgm:prSet presAssocID="{C43E1CD6-3F77-410F-BF5F-C6D6A416229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7A03B-95B9-497F-B130-EDDBDBCACF1F}" type="presOf" srcId="{C43E1CD6-3F77-410F-BF5F-C6D6A4162294}" destId="{59FA2C4E-7246-4691-96F8-471393F1943E}" srcOrd="0" destOrd="0" presId="urn:microsoft.com/office/officeart/2005/8/layout/chevron2"/>
    <dgm:cxn modelId="{D45A4B62-E1B8-4666-A7DA-BC7E029EFB6A}" type="presOf" srcId="{4039C194-B718-4EC9-A427-70A5A135FEAF}" destId="{312F7163-551C-41DF-A6D6-9014F69B5AE7}" srcOrd="0" destOrd="0" presId="urn:microsoft.com/office/officeart/2005/8/layout/chevron2"/>
    <dgm:cxn modelId="{B8E9F96B-684C-4523-ADF0-FF987706F0F2}" type="presOf" srcId="{268B6D9C-F35C-4DF2-B74F-B24D085F096B}" destId="{3BDE28AC-44AF-4D27-8132-FD8D3D33927A}" srcOrd="0" destOrd="0" presId="urn:microsoft.com/office/officeart/2005/8/layout/chevron2"/>
    <dgm:cxn modelId="{5E1D4974-5413-4DEC-8011-BC9D0E0CFC9E}" srcId="{D882ED88-980E-48D6-863F-A3E7407B3CDA}" destId="{C43E1CD6-3F77-410F-BF5F-C6D6A4162294}" srcOrd="6" destOrd="0" parTransId="{63C9F794-023E-4A53-9BD2-EFE3CC972221}" sibTransId="{BE7263B8-7CCA-4B38-84F6-15478EF7E6CD}"/>
    <dgm:cxn modelId="{2B006BC3-8214-4E1C-B3A5-A761F8BAD3AB}" srcId="{469E53DE-EE63-4D7A-AF26-E6755252B945}" destId="{88628F7A-8CEE-46CA-A1C7-3939C961DC25}" srcOrd="0" destOrd="0" parTransId="{6AE19930-46A3-4C7B-B102-23E54553D67A}" sibTransId="{A704EDA4-5148-433C-8A45-FD7E913D3804}"/>
    <dgm:cxn modelId="{4B2C2D78-7AAC-41B4-8CA6-0E891F398924}" srcId="{D882ED88-980E-48D6-863F-A3E7407B3CDA}" destId="{9D3E7963-C7CA-4E59-AFF7-F9B2FA397D13}" srcOrd="1" destOrd="0" parTransId="{909055BA-F831-4A31-9414-E256C890F2F0}" sibTransId="{B04CB2F2-E13F-4946-B73F-0DC8B8513B09}"/>
    <dgm:cxn modelId="{89B07273-F5E5-40E9-B4AE-DE001C2507BB}" srcId="{9D3E7963-C7CA-4E59-AFF7-F9B2FA397D13}" destId="{BA9C8321-8354-4F56-95FF-7FE3D79E35B1}" srcOrd="0" destOrd="0" parTransId="{8A391A93-5DA8-4EBC-8FFF-12F7D4516BE4}" sibTransId="{A680CA5B-8B45-4F37-A25A-F3F34BD21425}"/>
    <dgm:cxn modelId="{964744DD-9282-4317-86EA-04FEA68B2BE1}" type="presOf" srcId="{49F17C04-791F-42D4-A215-4E8FF037EC46}" destId="{3AAA2F3E-BC75-42AC-9BDC-BBAD6C1ADC97}" srcOrd="0" destOrd="0" presId="urn:microsoft.com/office/officeart/2005/8/layout/chevron2"/>
    <dgm:cxn modelId="{4A382D15-976F-41BF-A6E3-FD20E9DCD156}" srcId="{D882ED88-980E-48D6-863F-A3E7407B3CDA}" destId="{4039C194-B718-4EC9-A427-70A5A135FEAF}" srcOrd="2" destOrd="0" parTransId="{CD2B68F0-B259-4231-BA65-AACC3C78D5D8}" sibTransId="{6A3E918E-13D6-4175-80CC-7A5C79D16C5E}"/>
    <dgm:cxn modelId="{FB218C42-5A0E-45D2-AB21-690EEBF54D8A}" srcId="{D882ED88-980E-48D6-863F-A3E7407B3CDA}" destId="{268B6D9C-F35C-4DF2-B74F-B24D085F096B}" srcOrd="4" destOrd="0" parTransId="{BBA92F66-0E95-4213-9181-3C4A29843795}" sibTransId="{F6BAE78C-0CFB-4866-91CC-462EF861BC3E}"/>
    <dgm:cxn modelId="{E48EAD9A-667C-428B-956E-CE4C0F133649}" srcId="{49F17C04-791F-42D4-A215-4E8FF037EC46}" destId="{68BA270F-4DD3-4802-B65D-34002EFA2EF0}" srcOrd="0" destOrd="0" parTransId="{0270C3F3-7AD6-4770-92A1-516FF959FD41}" sibTransId="{58292793-4428-4404-940D-1D3053D787AE}"/>
    <dgm:cxn modelId="{A2746C40-56FA-46E4-BDEA-A47275833627}" type="presOf" srcId="{9DBF88F5-27D7-4424-B7E0-CBF8E56AD403}" destId="{077E4CB8-B774-4BC7-B4D0-97712495FAF1}" srcOrd="0" destOrd="0" presId="urn:microsoft.com/office/officeart/2005/8/layout/chevron2"/>
    <dgm:cxn modelId="{D0B4D973-4EFA-421D-B6A1-AE42E5CFDDCA}" type="presOf" srcId="{D882ED88-980E-48D6-863F-A3E7407B3CDA}" destId="{68B68B64-19AA-49F2-991B-3C86DA355881}" srcOrd="0" destOrd="0" presId="urn:microsoft.com/office/officeart/2005/8/layout/chevron2"/>
    <dgm:cxn modelId="{12DB873F-1DA9-47E1-A2DB-3815E88D083B}" srcId="{D882ED88-980E-48D6-863F-A3E7407B3CDA}" destId="{57797A16-E99B-453D-9D01-0894EA4BB081}" srcOrd="5" destOrd="0" parTransId="{E959D282-3342-4866-9A9D-511D0A4F165C}" sibTransId="{CDE30964-72FA-4428-AE23-BD02E9393F26}"/>
    <dgm:cxn modelId="{7FD4885B-2804-4F63-9D3F-A9D1D3A23A5E}" type="presOf" srcId="{BA9C8321-8354-4F56-95FF-7FE3D79E35B1}" destId="{86607533-4E68-48F5-A483-4FD14D0B025F}" srcOrd="0" destOrd="0" presId="urn:microsoft.com/office/officeart/2005/8/layout/chevron2"/>
    <dgm:cxn modelId="{FEA1F065-D30C-4D8D-A9C1-D29D95020FAD}" srcId="{4039C194-B718-4EC9-A427-70A5A135FEAF}" destId="{8DD8ADA7-9FCC-44B5-BBB3-32BDAE613662}" srcOrd="0" destOrd="0" parTransId="{F4B6530C-E5E9-4069-948F-88180F160229}" sibTransId="{5EBB65D5-B53E-4006-BD36-F002DCD481D6}"/>
    <dgm:cxn modelId="{4F71A1E2-C3BC-48FF-AE2E-4E8C2E9583F5}" srcId="{D882ED88-980E-48D6-863F-A3E7407B3CDA}" destId="{469E53DE-EE63-4D7A-AF26-E6755252B945}" srcOrd="3" destOrd="0" parTransId="{B4323C6B-455F-4E2C-BA2C-513D52430190}" sibTransId="{A98FF395-04E9-4701-B109-7BF551645A92}"/>
    <dgm:cxn modelId="{B43FCFC5-DBA2-4B4D-8605-27517864A1DC}" type="presOf" srcId="{57797A16-E99B-453D-9D01-0894EA4BB081}" destId="{0868B618-A615-40B1-8E33-5A5F1B70A26F}" srcOrd="0" destOrd="0" presId="urn:microsoft.com/office/officeart/2005/8/layout/chevron2"/>
    <dgm:cxn modelId="{8D7F3656-BF7E-48B1-88F8-A19CA57BDD2F}" type="presOf" srcId="{9D3E7963-C7CA-4E59-AFF7-F9B2FA397D13}" destId="{CA04C152-3D2F-4A56-9243-0FB8DB0C84C2}" srcOrd="0" destOrd="0" presId="urn:microsoft.com/office/officeart/2005/8/layout/chevron2"/>
    <dgm:cxn modelId="{B6CC08A6-F624-4FAF-BDB3-6E3C888562CD}" type="presOf" srcId="{8DD8ADA7-9FCC-44B5-BBB3-32BDAE613662}" destId="{ACDB5657-61AE-479C-A1E2-B87B0D173B38}" srcOrd="0" destOrd="0" presId="urn:microsoft.com/office/officeart/2005/8/layout/chevron2"/>
    <dgm:cxn modelId="{6DA4E1A3-A7CE-4A3D-BD03-66BD1A2FD5F4}" type="presOf" srcId="{3DF9DE13-D3DC-4466-A0E6-7BD4918004D0}" destId="{4DDACD2C-D758-4167-94CC-BD57B6B09EC7}" srcOrd="0" destOrd="0" presId="urn:microsoft.com/office/officeart/2005/8/layout/chevron2"/>
    <dgm:cxn modelId="{D6D014DD-062A-477B-B20C-544B9D92DAF4}" type="presOf" srcId="{E5C18D95-CAD8-44EF-B177-A62D5EDE4792}" destId="{3DEECA23-DE41-41D9-8319-952B6CE5EC68}" srcOrd="0" destOrd="0" presId="urn:microsoft.com/office/officeart/2005/8/layout/chevron2"/>
    <dgm:cxn modelId="{20BDE17B-89B2-4987-B1BF-C9FE7B7A4D44}" type="presOf" srcId="{68BA270F-4DD3-4802-B65D-34002EFA2EF0}" destId="{39B2414E-46B6-40B1-8B00-8DC6D4D0BD3D}" srcOrd="0" destOrd="0" presId="urn:microsoft.com/office/officeart/2005/8/layout/chevron2"/>
    <dgm:cxn modelId="{65474E40-296C-4FF9-BF77-07097F6E77A7}" srcId="{268B6D9C-F35C-4DF2-B74F-B24D085F096B}" destId="{E5C18D95-CAD8-44EF-B177-A62D5EDE4792}" srcOrd="0" destOrd="0" parTransId="{6F7C9C91-53E6-4730-94A3-B56A323BFF82}" sibTransId="{017B5454-A68F-43EF-9F3A-1C4149B9A51C}"/>
    <dgm:cxn modelId="{3D244D91-B307-4D2C-9C07-405D91D87AAF}" type="presOf" srcId="{469E53DE-EE63-4D7A-AF26-E6755252B945}" destId="{E38007AD-0C21-4978-A7DC-658077147319}" srcOrd="0" destOrd="0" presId="urn:microsoft.com/office/officeart/2005/8/layout/chevron2"/>
    <dgm:cxn modelId="{C1FDF78D-450F-435D-AE90-0161CDF8EC51}" type="presOf" srcId="{88628F7A-8CEE-46CA-A1C7-3939C961DC25}" destId="{84941BF9-0D46-414A-805F-25AA1F2D4275}" srcOrd="0" destOrd="0" presId="urn:microsoft.com/office/officeart/2005/8/layout/chevron2"/>
    <dgm:cxn modelId="{9D87A897-DA10-4CA6-849C-6996D4DC697F}" srcId="{D882ED88-980E-48D6-863F-A3E7407B3CDA}" destId="{49F17C04-791F-42D4-A215-4E8FF037EC46}" srcOrd="0" destOrd="0" parTransId="{632F4922-39E0-455B-830C-698083F8AF63}" sibTransId="{A24AF5DC-8FCB-4E89-8CE5-D59362B1D81F}"/>
    <dgm:cxn modelId="{E569A639-D83A-4E88-AA99-33CEA17A8046}" srcId="{57797A16-E99B-453D-9D01-0894EA4BB081}" destId="{3DF9DE13-D3DC-4466-A0E6-7BD4918004D0}" srcOrd="0" destOrd="0" parTransId="{1CEE88FF-C19A-409D-BB27-B0674315BC05}" sibTransId="{33E309F7-08FC-4EF1-9332-16DB78E856C1}"/>
    <dgm:cxn modelId="{4745494D-8FFB-40E1-B4C3-C925A21BB3EF}" srcId="{C43E1CD6-3F77-410F-BF5F-C6D6A4162294}" destId="{9DBF88F5-27D7-4424-B7E0-CBF8E56AD403}" srcOrd="0" destOrd="0" parTransId="{EF509B5C-B942-4C8B-A19B-1792170CAC71}" sibTransId="{754179A7-50BE-4A8B-84CD-806BEA517E59}"/>
    <dgm:cxn modelId="{D7C08A97-1043-4A77-B667-2611875554E9}" type="presParOf" srcId="{68B68B64-19AA-49F2-991B-3C86DA355881}" destId="{DDECA6BB-3360-4330-867E-5EFAB3C0ABC8}" srcOrd="0" destOrd="0" presId="urn:microsoft.com/office/officeart/2005/8/layout/chevron2"/>
    <dgm:cxn modelId="{4BA2C7AB-E772-436B-B824-7755651630B4}" type="presParOf" srcId="{DDECA6BB-3360-4330-867E-5EFAB3C0ABC8}" destId="{3AAA2F3E-BC75-42AC-9BDC-BBAD6C1ADC97}" srcOrd="0" destOrd="0" presId="urn:microsoft.com/office/officeart/2005/8/layout/chevron2"/>
    <dgm:cxn modelId="{34E44812-EC99-4F7D-B0B2-E7574547A501}" type="presParOf" srcId="{DDECA6BB-3360-4330-867E-5EFAB3C0ABC8}" destId="{39B2414E-46B6-40B1-8B00-8DC6D4D0BD3D}" srcOrd="1" destOrd="0" presId="urn:microsoft.com/office/officeart/2005/8/layout/chevron2"/>
    <dgm:cxn modelId="{9B9EC3DE-62B0-4E15-9813-A244977ACB08}" type="presParOf" srcId="{68B68B64-19AA-49F2-991B-3C86DA355881}" destId="{EEA90D54-0113-4F93-837C-17A22D237009}" srcOrd="1" destOrd="0" presId="urn:microsoft.com/office/officeart/2005/8/layout/chevron2"/>
    <dgm:cxn modelId="{F591B141-8FA2-4CFB-B4BC-DA3FEDA2284A}" type="presParOf" srcId="{68B68B64-19AA-49F2-991B-3C86DA355881}" destId="{0A5AFA95-2A2C-41DB-9AFD-97D75896273F}" srcOrd="2" destOrd="0" presId="urn:microsoft.com/office/officeart/2005/8/layout/chevron2"/>
    <dgm:cxn modelId="{5B942390-DB90-4098-B80A-234D19FC1363}" type="presParOf" srcId="{0A5AFA95-2A2C-41DB-9AFD-97D75896273F}" destId="{CA04C152-3D2F-4A56-9243-0FB8DB0C84C2}" srcOrd="0" destOrd="0" presId="urn:microsoft.com/office/officeart/2005/8/layout/chevron2"/>
    <dgm:cxn modelId="{256CB6E6-0154-4D47-8199-4A5B0E68EE53}" type="presParOf" srcId="{0A5AFA95-2A2C-41DB-9AFD-97D75896273F}" destId="{86607533-4E68-48F5-A483-4FD14D0B025F}" srcOrd="1" destOrd="0" presId="urn:microsoft.com/office/officeart/2005/8/layout/chevron2"/>
    <dgm:cxn modelId="{36661C64-EE65-48FB-B318-B44C210AD5D6}" type="presParOf" srcId="{68B68B64-19AA-49F2-991B-3C86DA355881}" destId="{5A936E8D-46F1-4A39-A043-E491266A72E0}" srcOrd="3" destOrd="0" presId="urn:microsoft.com/office/officeart/2005/8/layout/chevron2"/>
    <dgm:cxn modelId="{FB94B849-AC37-4F06-B9FB-BE2D069AA5AD}" type="presParOf" srcId="{68B68B64-19AA-49F2-991B-3C86DA355881}" destId="{83F959A1-DB96-4B48-8165-4694E2607539}" srcOrd="4" destOrd="0" presId="urn:microsoft.com/office/officeart/2005/8/layout/chevron2"/>
    <dgm:cxn modelId="{063BEED2-AC0D-40A9-8492-724FF46399C9}" type="presParOf" srcId="{83F959A1-DB96-4B48-8165-4694E2607539}" destId="{312F7163-551C-41DF-A6D6-9014F69B5AE7}" srcOrd="0" destOrd="0" presId="urn:microsoft.com/office/officeart/2005/8/layout/chevron2"/>
    <dgm:cxn modelId="{73820E54-ADA5-4E8A-AE14-3EDA798D5C6D}" type="presParOf" srcId="{83F959A1-DB96-4B48-8165-4694E2607539}" destId="{ACDB5657-61AE-479C-A1E2-B87B0D173B38}" srcOrd="1" destOrd="0" presId="urn:microsoft.com/office/officeart/2005/8/layout/chevron2"/>
    <dgm:cxn modelId="{3205890C-9DD7-40F5-BADC-9CD5DB132E87}" type="presParOf" srcId="{68B68B64-19AA-49F2-991B-3C86DA355881}" destId="{1B37957A-12C8-415F-BA79-2DF1545D6E28}" srcOrd="5" destOrd="0" presId="urn:microsoft.com/office/officeart/2005/8/layout/chevron2"/>
    <dgm:cxn modelId="{DDCF0148-6F11-46FB-92AC-D330F756639A}" type="presParOf" srcId="{68B68B64-19AA-49F2-991B-3C86DA355881}" destId="{0206FD9E-CA3E-40DC-B395-C6025E082AEC}" srcOrd="6" destOrd="0" presId="urn:microsoft.com/office/officeart/2005/8/layout/chevron2"/>
    <dgm:cxn modelId="{308ED732-78FF-4C58-BCC0-5C63A0EA40A7}" type="presParOf" srcId="{0206FD9E-CA3E-40DC-B395-C6025E082AEC}" destId="{E38007AD-0C21-4978-A7DC-658077147319}" srcOrd="0" destOrd="0" presId="urn:microsoft.com/office/officeart/2005/8/layout/chevron2"/>
    <dgm:cxn modelId="{60F1B891-E748-4E82-B47C-9C0A0C261F0B}" type="presParOf" srcId="{0206FD9E-CA3E-40DC-B395-C6025E082AEC}" destId="{84941BF9-0D46-414A-805F-25AA1F2D4275}" srcOrd="1" destOrd="0" presId="urn:microsoft.com/office/officeart/2005/8/layout/chevron2"/>
    <dgm:cxn modelId="{3D3BA921-3EDB-42F7-82AD-338BAC3A073D}" type="presParOf" srcId="{68B68B64-19AA-49F2-991B-3C86DA355881}" destId="{0C46E1A0-4650-4865-A386-5FD1148BDE15}" srcOrd="7" destOrd="0" presId="urn:microsoft.com/office/officeart/2005/8/layout/chevron2"/>
    <dgm:cxn modelId="{66BD06D4-2925-41E7-8C96-6703469460B7}" type="presParOf" srcId="{68B68B64-19AA-49F2-991B-3C86DA355881}" destId="{3F1ED3DA-EAE8-4A4C-994A-DB4F939EE0F2}" srcOrd="8" destOrd="0" presId="urn:microsoft.com/office/officeart/2005/8/layout/chevron2"/>
    <dgm:cxn modelId="{2746E01F-50D9-445D-A70C-F2B63CE8FEE6}" type="presParOf" srcId="{3F1ED3DA-EAE8-4A4C-994A-DB4F939EE0F2}" destId="{3BDE28AC-44AF-4D27-8132-FD8D3D33927A}" srcOrd="0" destOrd="0" presId="urn:microsoft.com/office/officeart/2005/8/layout/chevron2"/>
    <dgm:cxn modelId="{D368E8E7-48F7-4BA9-B4C5-09EE5F032A6D}" type="presParOf" srcId="{3F1ED3DA-EAE8-4A4C-994A-DB4F939EE0F2}" destId="{3DEECA23-DE41-41D9-8319-952B6CE5EC68}" srcOrd="1" destOrd="0" presId="urn:microsoft.com/office/officeart/2005/8/layout/chevron2"/>
    <dgm:cxn modelId="{97859EF5-69C6-4025-85D4-6827EAC62F3B}" type="presParOf" srcId="{68B68B64-19AA-49F2-991B-3C86DA355881}" destId="{1B726859-F08F-4D25-BE5B-5A9F61240F91}" srcOrd="9" destOrd="0" presId="urn:microsoft.com/office/officeart/2005/8/layout/chevron2"/>
    <dgm:cxn modelId="{3A12638E-A56C-4A63-AF2E-9EA080EFCC30}" type="presParOf" srcId="{68B68B64-19AA-49F2-991B-3C86DA355881}" destId="{1D0DDEEF-FD7D-47C7-91E7-347DEE51303D}" srcOrd="10" destOrd="0" presId="urn:microsoft.com/office/officeart/2005/8/layout/chevron2"/>
    <dgm:cxn modelId="{FBC0A38B-46C7-4454-891F-D37C0D772C94}" type="presParOf" srcId="{1D0DDEEF-FD7D-47C7-91E7-347DEE51303D}" destId="{0868B618-A615-40B1-8E33-5A5F1B70A26F}" srcOrd="0" destOrd="0" presId="urn:microsoft.com/office/officeart/2005/8/layout/chevron2"/>
    <dgm:cxn modelId="{3FD70BE1-A90E-4B47-B116-35C2812109EB}" type="presParOf" srcId="{1D0DDEEF-FD7D-47C7-91E7-347DEE51303D}" destId="{4DDACD2C-D758-4167-94CC-BD57B6B09EC7}" srcOrd="1" destOrd="0" presId="urn:microsoft.com/office/officeart/2005/8/layout/chevron2"/>
    <dgm:cxn modelId="{23C3FC0C-3872-4C40-8A2A-A6D6D9F8198A}" type="presParOf" srcId="{68B68B64-19AA-49F2-991B-3C86DA355881}" destId="{B549B181-5B74-44D3-8D95-9039295D45EB}" srcOrd="11" destOrd="0" presId="urn:microsoft.com/office/officeart/2005/8/layout/chevron2"/>
    <dgm:cxn modelId="{82FBD455-154E-4EBE-9AFC-C2BE58C3ACB9}" type="presParOf" srcId="{68B68B64-19AA-49F2-991B-3C86DA355881}" destId="{75583CF1-EAC2-4FCD-8E94-5D1CA670E794}" srcOrd="12" destOrd="0" presId="urn:microsoft.com/office/officeart/2005/8/layout/chevron2"/>
    <dgm:cxn modelId="{F80C2956-2E2C-43FC-8D57-CCBFFFAB27D2}" type="presParOf" srcId="{75583CF1-EAC2-4FCD-8E94-5D1CA670E794}" destId="{59FA2C4E-7246-4691-96F8-471393F1943E}" srcOrd="0" destOrd="0" presId="urn:microsoft.com/office/officeart/2005/8/layout/chevron2"/>
    <dgm:cxn modelId="{707C7441-4BC1-4059-85C7-CB326F721C94}" type="presParOf" srcId="{75583CF1-EAC2-4FCD-8E94-5D1CA670E794}" destId="{077E4CB8-B774-4BC7-B4D0-97712495F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AD894-4793-4173-ACB2-0353D97C8247}">
      <dsp:nvSpPr>
        <dsp:cNvPr id="0" name=""/>
        <dsp:cNvSpPr/>
      </dsp:nvSpPr>
      <dsp:spPr>
        <a:xfrm>
          <a:off x="974" y="289560"/>
          <a:ext cx="1812190" cy="32740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Логистика</a:t>
          </a:r>
          <a:endParaRPr lang="ru-RU" sz="1200" b="1" kern="1200" dirty="0"/>
        </a:p>
      </dsp:txBody>
      <dsp:txXfrm>
        <a:off x="974" y="289560"/>
        <a:ext cx="1812190" cy="327408"/>
      </dsp:txXfrm>
    </dsp:sp>
    <dsp:sp modelId="{5867F0F1-9B53-43C9-90CE-61D3275C27B4}">
      <dsp:nvSpPr>
        <dsp:cNvPr id="0" name=""/>
        <dsp:cNvSpPr/>
      </dsp:nvSpPr>
      <dsp:spPr>
        <a:xfrm>
          <a:off x="182193" y="616969"/>
          <a:ext cx="181219" cy="710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09"/>
              </a:lnTo>
              <a:lnTo>
                <a:pt x="181219" y="71070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50F4-9037-417B-BB80-1B7FE4E7BCE7}">
      <dsp:nvSpPr>
        <dsp:cNvPr id="0" name=""/>
        <dsp:cNvSpPr/>
      </dsp:nvSpPr>
      <dsp:spPr>
        <a:xfrm>
          <a:off x="363412" y="851113"/>
          <a:ext cx="3872332" cy="95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b="1" kern="1200" dirty="0" smtClean="0">
              <a:latin typeface="+mn-lt"/>
            </a:rPr>
            <a:t>Транспортная логистика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700" b="1" kern="1200" dirty="0" smtClean="0">
            <a:latin typeface="+mn-lt"/>
          </a:endParaRP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kern="1200" dirty="0" smtClean="0">
              <a:latin typeface="+mn-lt"/>
            </a:rPr>
            <a:t>система по организации доставки, а именно по перемещению каких-либо материальных предметов, веществ и пр. из одной точки в другую по оптимальному маршруту. Под </a:t>
          </a:r>
          <a:r>
            <a:rPr lang="ru-RU" sz="700" kern="1200" dirty="0" err="1" smtClean="0">
              <a:latin typeface="+mn-lt"/>
            </a:rPr>
            <a:t>транспортно-логистической</a:t>
          </a:r>
          <a:r>
            <a:rPr lang="ru-RU" sz="700" kern="1200" dirty="0" smtClean="0">
              <a:latin typeface="+mn-lt"/>
            </a:rPr>
            <a:t> системой понимается совокупность потребителей и производителей услуг, а также используемые для их оказания системы управления, транспортные средства, пути сообщения, сооружения и иное имущество. </a:t>
          </a:r>
          <a:endParaRPr lang="ru-RU" sz="700" kern="1200" dirty="0"/>
        </a:p>
      </dsp:txBody>
      <dsp:txXfrm>
        <a:off x="363412" y="851113"/>
        <a:ext cx="3872332" cy="953130"/>
      </dsp:txXfrm>
    </dsp:sp>
    <dsp:sp modelId="{918F05B2-88CD-460E-A9D1-DFD19B632D15}">
      <dsp:nvSpPr>
        <dsp:cNvPr id="0" name=""/>
        <dsp:cNvSpPr/>
      </dsp:nvSpPr>
      <dsp:spPr>
        <a:xfrm>
          <a:off x="182193" y="616969"/>
          <a:ext cx="181219" cy="1834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84"/>
              </a:lnTo>
              <a:lnTo>
                <a:pt x="181219" y="1834784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60961-6A27-4B6D-AAAC-18E43774306F}">
      <dsp:nvSpPr>
        <dsp:cNvPr id="0" name=""/>
        <dsp:cNvSpPr/>
      </dsp:nvSpPr>
      <dsp:spPr>
        <a:xfrm>
          <a:off x="363412" y="2030768"/>
          <a:ext cx="3872332" cy="841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45504"/>
              <a:satOff val="-1543"/>
              <a:lumOff val="23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b="1" kern="1200" dirty="0" smtClean="0">
              <a:latin typeface="+mn-lt"/>
            </a:rPr>
            <a:t>Складская логистика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700" b="1" kern="1200" dirty="0" smtClean="0">
            <a:latin typeface="+mn-lt"/>
          </a:endParaRP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700" kern="1200" dirty="0" smtClean="0">
              <a:latin typeface="+mn-lt"/>
            </a:rPr>
            <a:t>Основной задачей складской логистики является оптимизация процессов приёмки, обработки, хранения и отгрузки товаров на складах. Складская логистика определяет правила организации складского хозяйства, процедуры работы с товаром и соответствующие им процессы управления ресурсами (человеческими, техническими, информационными). </a:t>
          </a:r>
          <a:endParaRPr lang="ru-RU" sz="700" kern="1200" dirty="0"/>
        </a:p>
      </dsp:txBody>
      <dsp:txXfrm>
        <a:off x="363412" y="2030768"/>
        <a:ext cx="3872332" cy="841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02020" y="0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F2CCDC-A7DB-4DE7-A44D-D35574468B69}" type="datetime1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517884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02020" y="9517884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3CDBD13-5EE5-44E9-B77E-D10D3BD9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02020" y="0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9D3A106-0C36-48E4-AADB-312CCB52779B}" type="datetime1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507" tIns="46753" rIns="93507" bIns="467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500" y="4758943"/>
            <a:ext cx="5511166" cy="45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517884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02020" y="9517884"/>
            <a:ext cx="2984553" cy="5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483766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5ACA7A3-ADFC-45E1-87B4-C5F1DE86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0730-4273-4B55-BC90-5372A675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7F91-4A97-4805-A43A-57BAD586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A056-1AF0-4E28-B7D6-8D1B5085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7D89-3E9C-4C37-98B0-40805A1C1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B4A0-B4A5-4F4A-9B87-D928FF292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C7DA-283F-449D-8C96-D0912607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70D7-6543-470A-9B5B-3A2EFCD9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70F1-430F-45D2-A10D-304E5250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D624-4642-4A0C-9359-DF42BF1B2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C373-49E6-464E-83A7-FBCE005B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3837-628E-4E66-9E6B-1CD08A722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D640-E984-49F3-877C-6699437F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7D02-2874-4B2F-83CC-455DA7ADD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99C6-085F-47D9-A799-A2F57CE3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5AD1-6EE9-46FD-AA09-C3097E490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8671-8654-48DA-BCE0-35699A962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86D6-06FA-4B13-801F-E0D2FE207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1D9-C22F-4A40-A782-47B17C6CB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D56D-4B47-422F-800D-68C5C951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676F-9650-4A42-8BB8-F320FF03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3C9C-CAFF-4B1F-9950-089A11D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74A7-CC36-4D16-AC96-999F1867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1DF2-3F3C-4B31-A801-E2830C910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66A4-5637-43EC-9A59-4BE7526EA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2FD1-3518-481A-8C1B-3C26F41DC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8BD5-9E8A-4128-9B5B-99F39328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6329-D5B7-4A1A-A82A-6C01D6FA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9D89-A30A-4303-808D-5FC0C17C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811-16B6-4138-8E0B-C20E38424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F13B-2580-43ED-ACBA-175C3A5D3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BEB3-ABFA-4617-BA1A-744112D2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5B77-4BCF-436D-B5E0-5C335E01A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F3D0-15A0-4FF3-A002-E4D58284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6162-308B-43E5-8816-49F971AC4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63FE-BC11-41A5-A225-74739BE5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06B-9C98-4BD6-B204-4687CD85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06B-9C98-4BD6-B204-4687CD85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06B-9C98-4BD6-B204-4687CD85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06B-9C98-4BD6-B204-4687CD85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D866-09FB-4EE5-A747-459CD7FCB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5AB2-4811-4885-A63C-12B1988C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62B8-A69F-4E72-B5C0-60761B56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F550-1B41-43DE-AF32-1556E42D1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899F-CC1F-4997-AE4F-FC463304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6B10-C1C8-48F4-ABE1-9F72418E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A74E-1F85-4AFE-8FE5-5F7C953E0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92A9-4F71-4878-BC3E-3D4A4691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4C8C-5B28-4B14-8CB3-A7D89E7F4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1815-AB28-4A3F-A745-C68E4C76F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9EC5-8DA8-4B43-A08F-7E606EF9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E033-4DAC-47A3-B2C2-4A684424D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2BB0-07E8-4702-BE9D-953EE770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91F6-3977-4762-BC5D-B113D6744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517-6277-464C-90C4-FECA9CC6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1A56-B55B-484B-91DA-DCD67D6C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41AF-3300-4E42-ADCF-672B24781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0D1B-623C-4209-AC57-C0378402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B5E5-FDCE-4D6A-8F5A-A9665E0E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151-B276-4F53-9D29-9333B9D2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CAA-2FA9-4984-863B-E1E17DC7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762E-B3D1-4DF8-A0D1-0DE706C57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C52D-5D3D-4AF8-8151-C2EE8B421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5C8E-EB55-4365-BA6D-FABE3536B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8DF-A99E-438F-8A5F-FC9FF0647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CF55-B996-4862-ACC8-F1384B59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227D-8C67-4F81-83F9-5BFBE0FD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1252-8C7D-4FA7-8AE4-9EAD0E148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04F3-7E20-4AB0-8000-B0DE1CDF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446E-B7EC-4CE2-ACA2-F069882C3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26A8-5DAB-402C-B8E6-DA7547DB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8A22-BA99-4DD4-8462-B7D9C71F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3257-3F3C-4F29-AC36-1A7BEBA26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4D69-6B17-4F0A-A21D-E7E6A3576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83C2-439B-4F87-ABD9-A29F70E55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8931-49EE-4804-8B3E-DA367755E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C5DA-DDB2-494A-BA30-23E3A990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33CD-6DAB-4941-BBBC-E078C584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5B8A-9045-4F5C-8EB0-1C325720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04AE-FAA0-45FC-B439-DDCCB9BF7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E561-2B1C-4347-BF22-CD9E4CF10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D8AA-E211-4A6E-BBC9-6AABA163C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538D-E886-4138-AF7D-F7CC54CA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C720-F1DB-48FB-A60D-E7760C64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AE5C-1E93-4212-B1D1-CBEBE3DEB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43E1-240D-4DA8-B696-3688D348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5254-1FC5-45AD-A09C-D5E59B40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6178-356B-4EE5-8244-E465D0C8F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434A-1E1E-4EAC-A747-B51AD08E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658D-BAC1-4AF8-9465-93052E058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89B9-3DF3-4897-89D8-477C9678D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7CC8-4F50-4C6C-961D-295CDC88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4A1A-3BDE-4933-8430-C10B3C7A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838E-06D0-4E38-A0C4-0670280E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11B-39FF-4AE5-9FAA-F80326B4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0CFF-9C24-4721-99F2-44E2F928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1A02-26E2-48C0-846C-4A1441D10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C93B-0ED9-40E8-8B32-9A59EA570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32EC-DBFA-4815-B21B-5E195EF7A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7577-DD52-473F-9666-F0F1866F3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BC66-8A28-4ED0-868D-EB11D0BE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E992-5140-48C9-9E5A-2AEC6592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B0DE-A9C2-4E52-9A57-8F87296B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B468-CD8F-4A11-8BB6-10FA36F6D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435A-27A8-4C45-9E3E-1A05AADEA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884B-1EC9-45A0-8AFD-106C79C4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51FB-A76A-464B-B591-B9CE298A4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4A85-B200-4DAE-92F8-09EA50B14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0C76-5FC7-4BDC-8352-5C44395D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4869-F3B1-4037-AE41-40EEB5AE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B35D-52B9-4961-B89A-74A9B756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450B-B7B0-48D9-825E-D3E10486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3463-5638-4392-9A5B-6BC3E59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AF76-18C2-42DC-811E-C6F5E79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42CA-F2A4-4316-8B66-1D7B84992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A7F6-62B5-4FD3-B22F-7E6EC6B5D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2F4B-17EA-49D7-9811-659A9F2D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4076-0289-4FFC-AEC6-441DF653B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DAE1-EE3A-4A3C-810C-B4BD4A385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339-569E-4CFD-844A-91235458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332D-38F5-4B31-A210-30C9750D2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BC3D-52BA-456F-BBE3-E8335B3F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8D54-B861-41C8-BED8-6ED0EAE5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5E91-4F1D-44B0-829E-1D9D30D7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7145-3A08-4A9B-BD11-76D581B1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7E6D-91E7-4AC5-8C2A-748C56EF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7B7D-53F1-484F-9DE7-73670E23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32AB-55C4-4BB6-A014-4903E838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AC28-35FF-43F5-AE3A-27236CE3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0BEA-E4A5-4190-9336-3F61C2B5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15BE-E000-4D02-AC7E-4F2040921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BE00-C010-43F1-BB75-02B31AEB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EA60-D928-447A-BDAB-00EE0F16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CD8D-D98B-4596-8F18-A1B26468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0BD5-A2F4-4255-AD8A-79F889C4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1" y="298847"/>
            <a:ext cx="8456613" cy="8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1" y="1404938"/>
            <a:ext cx="8456613" cy="29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218213-589F-4E8D-9B97-DF104AAE5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  <p:sldLayoutId id="2147485040" r:id="rId19"/>
    <p:sldLayoutId id="2147485041" r:id="rId20"/>
    <p:sldLayoutId id="2147485042" r:id="rId21"/>
    <p:sldLayoutId id="2147485043" r:id="rId22"/>
    <p:sldLayoutId id="2147485044" r:id="rId23"/>
    <p:sldLayoutId id="2147485045" r:id="rId24"/>
    <p:sldLayoutId id="2147485046" r:id="rId25"/>
    <p:sldLayoutId id="2147485047" r:id="rId26"/>
    <p:sldLayoutId id="2147485048" r:id="rId27"/>
    <p:sldLayoutId id="2147485049" r:id="rId28"/>
    <p:sldLayoutId id="2147485050" r:id="rId29"/>
    <p:sldLayoutId id="2147485051" r:id="rId30"/>
    <p:sldLayoutId id="2147485052" r:id="rId31"/>
    <p:sldLayoutId id="2147485053" r:id="rId32"/>
    <p:sldLayoutId id="2147485054" r:id="rId33"/>
    <p:sldLayoutId id="2147485055" r:id="rId34"/>
    <p:sldLayoutId id="2147485056" r:id="rId35"/>
    <p:sldLayoutId id="2147485057" r:id="rId36"/>
    <p:sldLayoutId id="2147485058" r:id="rId37"/>
    <p:sldLayoutId id="2147485059" r:id="rId38"/>
    <p:sldLayoutId id="2147485060" r:id="rId39"/>
    <p:sldLayoutId id="2147485061" r:id="rId40"/>
    <p:sldLayoutId id="2147485062" r:id="rId41"/>
    <p:sldLayoutId id="2147485063" r:id="rId42"/>
    <p:sldLayoutId id="2147485064" r:id="rId43"/>
    <p:sldLayoutId id="2147485065" r:id="rId44"/>
    <p:sldLayoutId id="2147485066" r:id="rId45"/>
    <p:sldLayoutId id="2147485067" r:id="rId46"/>
    <p:sldLayoutId id="2147485068" r:id="rId47"/>
    <p:sldLayoutId id="2147485069" r:id="rId48"/>
    <p:sldLayoutId id="2147485070" r:id="rId49"/>
    <p:sldLayoutId id="2147485071" r:id="rId50"/>
    <p:sldLayoutId id="2147485072" r:id="rId51"/>
    <p:sldLayoutId id="2147485073" r:id="rId52"/>
    <p:sldLayoutId id="2147485074" r:id="rId53"/>
    <p:sldLayoutId id="2147485075" r:id="rId54"/>
    <p:sldLayoutId id="2147485076" r:id="rId55"/>
    <p:sldLayoutId id="2147485077" r:id="rId56"/>
    <p:sldLayoutId id="2147485078" r:id="rId57"/>
    <p:sldLayoutId id="2147485079" r:id="rId58"/>
    <p:sldLayoutId id="2147485080" r:id="rId59"/>
    <p:sldLayoutId id="2147485081" r:id="rId60"/>
    <p:sldLayoutId id="2147485082" r:id="rId61"/>
    <p:sldLayoutId id="2147485083" r:id="rId62"/>
    <p:sldLayoutId id="2147485084" r:id="rId63"/>
    <p:sldLayoutId id="2147485085" r:id="rId64"/>
    <p:sldLayoutId id="2147485086" r:id="rId65"/>
    <p:sldLayoutId id="2147485087" r:id="rId66"/>
    <p:sldLayoutId id="2147485088" r:id="rId67"/>
    <p:sldLayoutId id="2147485089" r:id="rId68"/>
    <p:sldLayoutId id="2147485090" r:id="rId69"/>
    <p:sldLayoutId id="2147485091" r:id="rId70"/>
    <p:sldLayoutId id="2147485092" r:id="rId71"/>
    <p:sldLayoutId id="2147485093" r:id="rId72"/>
    <p:sldLayoutId id="2147485094" r:id="rId73"/>
    <p:sldLayoutId id="2147485095" r:id="rId74"/>
    <p:sldLayoutId id="2147485096" r:id="rId75"/>
    <p:sldLayoutId id="2147485097" r:id="rId76"/>
    <p:sldLayoutId id="2147485098" r:id="rId77"/>
    <p:sldLayoutId id="2147485099" r:id="rId78"/>
    <p:sldLayoutId id="2147485100" r:id="rId79"/>
    <p:sldLayoutId id="2147485101" r:id="rId80"/>
    <p:sldLayoutId id="2147485102" r:id="rId81"/>
    <p:sldLayoutId id="2147485103" r:id="rId82"/>
    <p:sldLayoutId id="2147485104" r:id="rId83"/>
    <p:sldLayoutId id="2147485105" r:id="rId84"/>
    <p:sldLayoutId id="2147485106" r:id="rId85"/>
    <p:sldLayoutId id="2147485107" r:id="rId86"/>
    <p:sldLayoutId id="2147485108" r:id="rId87"/>
    <p:sldLayoutId id="2147485109" r:id="rId88"/>
    <p:sldLayoutId id="2147485110" r:id="rId89"/>
    <p:sldLayoutId id="2147485111" r:id="rId90"/>
    <p:sldLayoutId id="2147485112" r:id="rId91"/>
    <p:sldLayoutId id="2147485113" r:id="rId92"/>
    <p:sldLayoutId id="2147485114" r:id="rId93"/>
    <p:sldLayoutId id="2147485115" r:id="rId94"/>
    <p:sldLayoutId id="2147485116" r:id="rId95"/>
    <p:sldLayoutId id="2147485117" r:id="rId96"/>
    <p:sldLayoutId id="2147485118" r:id="rId97"/>
    <p:sldLayoutId id="2147485119" r:id="rId98"/>
    <p:sldLayoutId id="2147485120" r:id="rId99"/>
    <p:sldLayoutId id="2147485121" r:id="rId100"/>
    <p:sldLayoutId id="2147485122" r:id="rId101"/>
    <p:sldLayoutId id="2147485123" r:id="rId102"/>
    <p:sldLayoutId id="2147485124" r:id="rId103"/>
    <p:sldLayoutId id="2147485125" r:id="rId104"/>
    <p:sldLayoutId id="2147485126" r:id="rId105"/>
    <p:sldLayoutId id="2147485127" r:id="rId106"/>
    <p:sldLayoutId id="2147485128" r:id="rId107"/>
    <p:sldLayoutId id="2147485129" r:id="rId108"/>
    <p:sldLayoutId id="2147485130" r:id="rId109"/>
    <p:sldLayoutId id="2147485131" r:id="rId110"/>
    <p:sldLayoutId id="2147485132" r:id="rId111"/>
    <p:sldLayoutId id="2147485133" r:id="rId112"/>
    <p:sldLayoutId id="2147485134" r:id="rId113"/>
    <p:sldLayoutId id="2147485135" r:id="rId114"/>
    <p:sldLayoutId id="2147485136" r:id="rId115"/>
    <p:sldLayoutId id="2147485137" r:id="rId116"/>
    <p:sldLayoutId id="2147485138" r:id="rId117"/>
    <p:sldLayoutId id="2147485139" r:id="rId118"/>
    <p:sldLayoutId id="2147485140" r:id="rId119"/>
    <p:sldLayoutId id="2147485141" r:id="rId120"/>
    <p:sldLayoutId id="2147485142" r:id="rId121"/>
    <p:sldLayoutId id="2147485143" r:id="rId122"/>
    <p:sldLayoutId id="2147485144" r:id="rId123"/>
    <p:sldLayoutId id="2147485145" r:id="rId124"/>
    <p:sldLayoutId id="2147485146" r:id="rId125"/>
    <p:sldLayoutId id="2147485147" r:id="rId126"/>
    <p:sldLayoutId id="2147485148" r:id="rId127"/>
    <p:sldLayoutId id="2147485149" r:id="rId128"/>
    <p:sldLayoutId id="2147485150" r:id="rId129"/>
    <p:sldLayoutId id="2147485152" r:id="rId130"/>
    <p:sldLayoutId id="2147485160" r:id="rId131"/>
    <p:sldLayoutId id="2147485166" r:id="rId132"/>
    <p:sldLayoutId id="2147485169" r:id="rId133"/>
    <p:sldLayoutId id="2147485170" r:id="rId134"/>
    <p:sldLayoutId id="2147485171" r:id="rId135"/>
    <p:sldLayoutId id="2147485172" r:id="rId136"/>
    <p:sldLayoutId id="2147485174" r:id="rId137"/>
    <p:sldLayoutId id="2147485175" r:id="rId138"/>
    <p:sldLayoutId id="2147485176" r:id="rId13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0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8.png"/><Relationship Id="rId11" Type="http://schemas.openxmlformats.org/officeDocument/2006/relationships/image" Target="../media/image5.emf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7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8"/>
            <a:ext cx="9137040" cy="367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4" descr="cover_2.png"/>
          <p:cNvPicPr>
            <a:picLocks noChangeAspect="1"/>
          </p:cNvPicPr>
          <p:nvPr/>
        </p:nvPicPr>
        <p:blipFill>
          <a:blip r:embed="rId3" cstate="screen"/>
          <a:srcRect t="48518"/>
          <a:stretch>
            <a:fillRect/>
          </a:stretch>
        </p:blipFill>
        <p:spPr bwMode="auto">
          <a:xfrm>
            <a:off x="0" y="24955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Заголовок 2"/>
          <p:cNvSpPr>
            <a:spLocks/>
          </p:cNvSpPr>
          <p:nvPr/>
        </p:nvSpPr>
        <p:spPr bwMode="auto">
          <a:xfrm>
            <a:off x="840922" y="2521744"/>
            <a:ext cx="6049996" cy="7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Управление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логистическими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потоками предприятия с использованием технологий «Бережливого производства»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234086" y="3316775"/>
            <a:ext cx="7980883" cy="14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Главный инженер Читинской дирекции материально-технического обеспечения</a:t>
            </a:r>
            <a:r>
              <a:rPr lang="ru-RU" sz="1300" b="1" dirty="0" smtClean="0">
                <a:solidFill>
                  <a:srgbClr val="0D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1300" b="1" dirty="0" smtClean="0">
                <a:solidFill>
                  <a:srgbClr val="0D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Субботин Павел Георгиевич</a:t>
            </a: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b="1" dirty="0" smtClean="0">
                <a:solidFill>
                  <a:srgbClr val="0D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апреля 2018 г.</a:t>
            </a:r>
          </a:p>
          <a:p>
            <a:endParaRPr lang="ru-RU" sz="1300" b="1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dirty="0" smtClean="0">
              <a:solidFill>
                <a:srgbClr val="0D0D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i="0" dirty="0" smtClean="0">
              <a:latin typeface="Verdana" pitchFamily="34" charset="0"/>
              <a:ea typeface="Verdana" pitchFamily="34" charset="0"/>
              <a:cs typeface="Verdana" pitchFamily="34" charset="0"/>
              <a:sym typeface="GillSans-Normal" charset="-52"/>
            </a:endParaRPr>
          </a:p>
          <a:p>
            <a:pPr>
              <a:defRPr/>
            </a:pPr>
            <a:endParaRPr lang="en-US" sz="1400" i="0" dirty="0" smtClean="0">
              <a:latin typeface="Verdana" pitchFamily="34" charset="0"/>
              <a:ea typeface="Verdana" pitchFamily="34" charset="0"/>
              <a:cs typeface="Verdana" pitchFamily="34" charset="0"/>
              <a:sym typeface="GillSans-Normal" charset="-52"/>
            </a:endParaRPr>
          </a:p>
        </p:txBody>
      </p:sp>
      <p:pic>
        <p:nvPicPr>
          <p:cNvPr id="6" name="Объект 1"/>
          <p:cNvPicPr>
            <a:picLocks noChangeArrowheads="1"/>
          </p:cNvPicPr>
          <p:nvPr/>
        </p:nvPicPr>
        <p:blipFill>
          <a:blip r:embed="rId4" cstate="screen"/>
          <a:srcRect t="-136" b="-407"/>
          <a:stretch>
            <a:fillRect/>
          </a:stretch>
        </p:blipFill>
        <p:spPr bwMode="auto">
          <a:xfrm>
            <a:off x="8056949" y="101680"/>
            <a:ext cx="971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246" y="222718"/>
            <a:ext cx="768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системы 5С и визуализации на складе №3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C:\Users\KudryashovAN\Desktop\Кудряшов А.Н\Бережливое производство\ШПО\Фото ШПО\IMG_20170706_1313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8611" y="900506"/>
            <a:ext cx="2720239" cy="1814661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10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pic>
        <p:nvPicPr>
          <p:cNvPr id="148482" name="Picture 2" descr="C:\Users\KudryashovAN\Desktop\Кудряшов А.Н\Бережливое производство\ШПО\Фото ШПО\IMG_20170706_131306.jpg"/>
          <p:cNvPicPr>
            <a:picLocks noChangeAspect="1" noChangeArrowheads="1"/>
          </p:cNvPicPr>
          <p:nvPr/>
        </p:nvPicPr>
        <p:blipFill>
          <a:blip r:embed="rId5" cstate="print"/>
          <a:srcRect l="7092" t="14483" b="2545"/>
          <a:stretch>
            <a:fillRect/>
          </a:stretch>
        </p:blipFill>
        <p:spPr bwMode="auto">
          <a:xfrm>
            <a:off x="6267450" y="908524"/>
            <a:ext cx="2699806" cy="1808328"/>
          </a:xfrm>
          <a:prstGeom prst="rect">
            <a:avLst/>
          </a:prstGeom>
          <a:noFill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05" y="2876551"/>
            <a:ext cx="2683831" cy="1929908"/>
          </a:xfrm>
          <a:prstGeom prst="rect">
            <a:avLst/>
          </a:prstGeom>
          <a:noFill/>
          <a:ln w="9525">
            <a:solidFill>
              <a:srgbClr val="008A3E"/>
            </a:solidFill>
            <a:miter lim="800000"/>
            <a:headEnd/>
            <a:tailEnd/>
          </a:ln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390" y="893099"/>
            <a:ext cx="2678941" cy="1818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8485" name="Picture 5" descr="C:\Users\KudryashovAN\Desktop\Кудряшов А.Н\Бережливое производство\ШПО\Фото ШПО\IMG_20170706_131353.jpg"/>
          <p:cNvPicPr>
            <a:picLocks noChangeAspect="1" noChangeArrowheads="1"/>
          </p:cNvPicPr>
          <p:nvPr/>
        </p:nvPicPr>
        <p:blipFill>
          <a:blip r:embed="rId8" cstate="print"/>
          <a:srcRect t="2906" b="11774"/>
          <a:stretch>
            <a:fillRect/>
          </a:stretch>
        </p:blipFill>
        <p:spPr bwMode="auto">
          <a:xfrm>
            <a:off x="4673600" y="2870199"/>
            <a:ext cx="2990850" cy="1913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/>
          </p:cNvSpPr>
          <p:nvPr/>
        </p:nvSpPr>
        <p:spPr bwMode="auto">
          <a:xfrm>
            <a:off x="349858" y="135877"/>
            <a:ext cx="8086475" cy="6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r>
              <a:rPr lang="ru-RU" sz="1400" b="1" dirty="0" smtClean="0">
                <a:latin typeface="+mj-lt"/>
              </a:rPr>
              <a:t>Мероприятия, направленные на повышение качества реализации проектов улучшений в 2018 году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968749" y="1001805"/>
          <a:ext cx="7508501" cy="380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11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3"/>
          <p:cNvSpPr>
            <a:spLocks noGrp="1"/>
          </p:cNvSpPr>
          <p:nvPr>
            <p:ph type="body" idx="1"/>
          </p:nvPr>
        </p:nvSpPr>
        <p:spPr>
          <a:xfrm>
            <a:off x="219075" y="1809750"/>
            <a:ext cx="7772400" cy="1125538"/>
          </a:xfrm>
        </p:spPr>
        <p:txBody>
          <a:bodyPr/>
          <a:lstStyle/>
          <a:p>
            <a:pPr eaLnBrk="1" hangingPunct="1"/>
            <a:r>
              <a:rPr kumimoji="0" lang="ru-RU" dirty="0" smtClean="0">
                <a:ea typeface="Arial" pitchFamily="34" charset="0"/>
              </a:rPr>
              <a:t>Спасибо за внимание</a:t>
            </a:r>
            <a:endParaRPr kumimoji="0" lang="en-US" dirty="0" smtClean="0">
              <a:ea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2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220" y="870377"/>
            <a:ext cx="86715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latin typeface="+mn-lt"/>
              </a:rPr>
              <a:t>Логистика</a:t>
            </a:r>
            <a:r>
              <a:rPr lang="ru-RU" sz="900" dirty="0" smtClean="0">
                <a:latin typeface="+mn-lt"/>
              </a:rPr>
              <a:t> — наука об управлении материальными и связанными с ними информационными и финансовыми потоками в определенной экономической системе для достижения поставленных перед нею целей с оптимальными затратами ресурсов.</a:t>
            </a:r>
          </a:p>
          <a:p>
            <a:pPr algn="just"/>
            <a:endParaRPr lang="ru-RU" sz="900" dirty="0" smtClean="0">
              <a:latin typeface="+mn-lt"/>
            </a:endParaRPr>
          </a:p>
          <a:p>
            <a:pPr algn="just"/>
            <a:r>
              <a:rPr lang="ru-RU" sz="900" dirty="0" smtClean="0">
                <a:latin typeface="+mn-lt"/>
              </a:rPr>
              <a:t>Читинская дирекция материально-технического обеспечения осуществляет деятельность в области материально-технического обеспечения и организации поставок материально-технических ресурсов для нужд подразделений ОАО «РЖД» расположенных на полигоне Забайкальской железной дороги. </a:t>
            </a:r>
          </a:p>
          <a:p>
            <a:pPr algn="just"/>
            <a:endParaRPr lang="ru-RU" sz="900" dirty="0">
              <a:latin typeface="+mn-lt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205740" y="1813560"/>
          <a:ext cx="4236720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86246" y="160829"/>
            <a:ext cx="768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Логистика.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Виды логистики применяемые в дирекции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96819" y="2229239"/>
            <a:ext cx="1093530" cy="3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58767" y="2274073"/>
            <a:ext cx="1144679" cy="2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09691" y="2261223"/>
            <a:ext cx="1066801" cy="3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4975" y="2848265"/>
            <a:ext cx="994764" cy="7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 l="20884" t="9475" r="38327" b="19282"/>
          <a:stretch>
            <a:fillRect/>
          </a:stretch>
        </p:blipFill>
        <p:spPr bwMode="auto">
          <a:xfrm>
            <a:off x="5128592" y="2818525"/>
            <a:ext cx="779227" cy="76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/>
          <a:srcRect l="22910" t="10398" r="40141" b="19198"/>
          <a:stretch>
            <a:fillRect/>
          </a:stretch>
        </p:blipFill>
        <p:spPr bwMode="auto">
          <a:xfrm>
            <a:off x="6320586" y="2829463"/>
            <a:ext cx="718580" cy="77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Левая фигурная скобка 26"/>
          <p:cNvSpPr/>
          <p:nvPr/>
        </p:nvSpPr>
        <p:spPr>
          <a:xfrm rot="16200000">
            <a:off x="6767427" y="1992700"/>
            <a:ext cx="254481" cy="36360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020574" y="4063041"/>
            <a:ext cx="3812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/>
                </a:solidFill>
                <a:latin typeface="+mn-lt"/>
              </a:rPr>
              <a:t>Более 1000 наименований ТМЦ</a:t>
            </a:r>
            <a:endParaRPr lang="ru-RU" sz="1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0849" y="3249283"/>
            <a:ext cx="891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/>
                </a:solidFill>
                <a:latin typeface="+mn-lt"/>
              </a:rPr>
              <a:t>...</a:t>
            </a:r>
            <a:endParaRPr lang="ru-RU" sz="1000" b="1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246" y="137969"/>
            <a:ext cx="768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Вовлеченность и показатели дирекции в области внедрения технологий бережливого производства по итогам 2016/2017 гг.</a:t>
            </a:r>
            <a:endParaRPr lang="ru-RU" sz="1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3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270157" y="3107342"/>
          <a:ext cx="3444578" cy="161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655557" y="2890411"/>
            <a:ext cx="1953158" cy="270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Экономический эффект от реализации проектов, млн. руб.</a:t>
            </a:r>
            <a:endParaRPr lang="ru-RU" sz="800" dirty="0">
              <a:solidFill>
                <a:schemeClr val="tx1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25189" y="361230"/>
            <a:ext cx="8076982" cy="4510808"/>
            <a:chOff x="225189" y="361230"/>
            <a:chExt cx="8076982" cy="4510808"/>
          </a:xfrm>
        </p:grpSpPr>
        <p:sp>
          <p:nvSpPr>
            <p:cNvPr id="29" name="TextBox 28"/>
            <p:cNvSpPr txBox="1"/>
            <p:nvPr/>
          </p:nvSpPr>
          <p:spPr>
            <a:xfrm>
              <a:off x="6940866" y="937734"/>
              <a:ext cx="5425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b="1" dirty="0" smtClean="0">
                  <a:solidFill>
                    <a:srgbClr val="18669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3,127  млн. руб.</a:t>
              </a:r>
              <a:endParaRPr lang="ru-RU" sz="500" b="1" dirty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49086" y="936619"/>
              <a:ext cx="531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b="1" dirty="0" smtClean="0">
                  <a:solidFill>
                    <a:srgbClr val="18669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0,916 млн. руб.</a:t>
              </a:r>
              <a:endParaRPr lang="ru-RU" sz="500" b="1" dirty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225189" y="361230"/>
              <a:ext cx="8076982" cy="4510808"/>
              <a:chOff x="225189" y="361230"/>
              <a:chExt cx="8076982" cy="4510808"/>
            </a:xfrm>
          </p:grpSpPr>
          <p:graphicFrame>
            <p:nvGraphicFramePr>
              <p:cNvPr id="1029" name="Object 5"/>
              <p:cNvGraphicFramePr>
                <a:graphicFrameLocks noChangeAspect="1"/>
              </p:cNvGraphicFramePr>
              <p:nvPr/>
            </p:nvGraphicFramePr>
            <p:xfrm>
              <a:off x="574676" y="361230"/>
              <a:ext cx="7727495" cy="4510808"/>
            </p:xfrm>
            <a:graphic>
              <a:graphicData uri="http://schemas.openxmlformats.org/presentationml/2006/ole">
                <p:oleObj spid="_x0000_s1026" name="Visio" r:id="rId5" imgW="14171174" imgH="8272260" progId="Visio.Drawing.11">
                  <p:embed/>
                </p:oleObj>
              </a:graphicData>
            </a:graphic>
          </p:graphicFrame>
          <p:grpSp>
            <p:nvGrpSpPr>
              <p:cNvPr id="59" name="Группа 58"/>
              <p:cNvGrpSpPr/>
              <p:nvPr/>
            </p:nvGrpSpPr>
            <p:grpSpPr>
              <a:xfrm>
                <a:off x="225189" y="1004505"/>
                <a:ext cx="7783749" cy="3704020"/>
                <a:chOff x="225189" y="1004505"/>
                <a:chExt cx="7783749" cy="370402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25189" y="4254948"/>
                  <a:ext cx="3236180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i="1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Условное обозначение</a:t>
                  </a:r>
                  <a:endParaRPr lang="ru-RU" sz="500" i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307413" y="4450178"/>
                  <a:ext cx="64060" cy="67540"/>
                </a:xfrm>
                <a:prstGeom prst="ellipse">
                  <a:avLst/>
                </a:prstGeom>
                <a:solidFill>
                  <a:srgbClr val="008A3E"/>
                </a:solidFill>
                <a:ln w="12700"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11555" y="4411183"/>
                  <a:ext cx="3236180" cy="15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00" i="1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База топлива</a:t>
                  </a:r>
                  <a:endParaRPr lang="ru-RU" sz="400" i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05207" y="4548516"/>
                  <a:ext cx="3236180" cy="15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00" i="1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Материальный склад</a:t>
                  </a:r>
                  <a:endParaRPr lang="ru-RU" sz="400" i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307415" y="4590786"/>
                  <a:ext cx="64060" cy="6429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20902" y="1012754"/>
                  <a:ext cx="54772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500" b="1" dirty="0" smtClean="0">
                      <a:solidFill>
                        <a:srgbClr val="18669F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2,041 млн. руб</a:t>
                  </a:r>
                  <a:r>
                    <a:rPr lang="ru-RU" sz="500" b="1" dirty="0" smtClean="0">
                      <a:solidFill>
                        <a:srgbClr val="B925B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.</a:t>
                  </a:r>
                  <a:endParaRPr lang="ru-RU" sz="500" b="1" dirty="0">
                    <a:solidFill>
                      <a:srgbClr val="B925B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840280" y="1006554"/>
                  <a:ext cx="53150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500" b="1" dirty="0" smtClean="0">
                      <a:solidFill>
                        <a:srgbClr val="18669F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1,815 млн. руб.</a:t>
                  </a:r>
                  <a:endParaRPr lang="ru-RU" sz="500" b="1" dirty="0">
                    <a:solidFill>
                      <a:srgbClr val="18669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913202" y="1004505"/>
                  <a:ext cx="5347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500" b="1" dirty="0" smtClean="0">
                      <a:solidFill>
                        <a:srgbClr val="18669F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1,668 млн. руб.</a:t>
                  </a:r>
                  <a:endParaRPr lang="ru-RU" sz="500" b="1" dirty="0">
                    <a:solidFill>
                      <a:srgbClr val="18669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1335088" y="1731963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906463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2163763" y="172878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2700338" y="1731963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3125788" y="172878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3455988" y="172243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4383088" y="1731963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6202363" y="172878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1335088" y="17922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1646238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700338" y="18081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125788" y="17954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2166938" y="17922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3455988" y="17922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3751263" y="17795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4386263" y="17954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2782888" y="29098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2770188" y="388461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2786063" y="46370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4979988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/>
                <p:cNvSpPr/>
                <p:nvPr/>
              </p:nvSpPr>
              <p:spPr>
                <a:xfrm>
                  <a:off x="5243513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614988" y="17795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6205538" y="178911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6500813" y="17795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6799263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7113588" y="178593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7377113" y="17922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93038" y="178276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7386638" y="2500313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7942263" y="1779588"/>
                  <a:ext cx="66675" cy="71437"/>
                </a:xfrm>
                <a:prstGeom prst="ellipse">
                  <a:avLst/>
                </a:prstGeom>
                <a:solidFill>
                  <a:srgbClr val="008A3E"/>
                </a:solidFill>
                <a:ln>
                  <a:solidFill>
                    <a:srgbClr val="008A3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7377113" y="172878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7113588" y="1725613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2840038" y="3881438"/>
                  <a:ext cx="66675" cy="714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457425" y="3449622"/>
          <a:ext cx="1085951" cy="996919"/>
        </p:xfrm>
        <a:graphic>
          <a:graphicData uri="http://schemas.openxmlformats.org/drawingml/2006/table">
            <a:tbl>
              <a:tblPr/>
              <a:tblGrid>
                <a:gridCol w="1085951"/>
              </a:tblGrid>
              <a:tr h="1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+mn-lt"/>
                          <a:ea typeface="Times New Roman"/>
                          <a:cs typeface="Times New Roman"/>
                        </a:rPr>
                        <a:t>Карымская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Шилка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+mn-lt"/>
                          <a:ea typeface="Times New Roman"/>
                          <a:cs typeface="Times New Roman"/>
                        </a:rPr>
                        <a:t>Ксеньевская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Шимановская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М. 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  <a:cs typeface="Times New Roman"/>
                        </a:rPr>
                        <a:t>Чесноковская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/>
          </p:cNvSpPr>
          <p:nvPr/>
        </p:nvSpPr>
        <p:spPr bwMode="auto">
          <a:xfrm>
            <a:off x="393701" y="1"/>
            <a:ext cx="7947217" cy="8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r>
              <a:rPr lang="ru-RU" sz="1400" b="1" dirty="0" err="1" smtClean="0">
                <a:latin typeface="+mj-lt"/>
              </a:rPr>
              <a:t>Логистическая</a:t>
            </a:r>
            <a:r>
              <a:rPr lang="ru-RU" sz="1400" b="1" dirty="0" smtClean="0">
                <a:latin typeface="+mj-lt"/>
              </a:rPr>
              <a:t> схема поставки баллонов с кислородом </a:t>
            </a:r>
            <a:endParaRPr lang="en-US" sz="1400" b="1" dirty="0" smtClean="0">
              <a:latin typeface="+mj-lt"/>
            </a:endParaRPr>
          </a:p>
          <a:p>
            <a:r>
              <a:rPr lang="ru-RU" sz="1400" b="1" dirty="0" smtClean="0">
                <a:latin typeface="+mj-lt"/>
              </a:rPr>
              <a:t>газообразным конечному потребителю (до реализации проекта) </a:t>
            </a:r>
            <a:endParaRPr lang="ru-RU" sz="1400" b="1" dirty="0">
              <a:latin typeface="+mj-lt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2379" y="1598441"/>
            <a:ext cx="671721" cy="6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7974" y="1643599"/>
            <a:ext cx="1076325" cy="6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17476" y="2039119"/>
            <a:ext cx="206850" cy="19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38675" y="1673974"/>
            <a:ext cx="1093530" cy="3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799" y="1843779"/>
            <a:ext cx="1006597" cy="3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33925" y="2074898"/>
            <a:ext cx="983024" cy="2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89603" y="1637707"/>
            <a:ext cx="8733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Новая папка (5)\i.jpg"/>
          <p:cNvPicPr>
            <a:picLocks noChangeAspect="1" noChangeArrowheads="1"/>
          </p:cNvPicPr>
          <p:nvPr/>
        </p:nvPicPr>
        <p:blipFill>
          <a:blip r:embed="rId9" cstate="screen"/>
          <a:srcRect l="37800" t="88437" r="34984"/>
          <a:stretch>
            <a:fillRect/>
          </a:stretch>
        </p:blipFill>
        <p:spPr bwMode="auto">
          <a:xfrm>
            <a:off x="6257925" y="1684227"/>
            <a:ext cx="914760" cy="537026"/>
          </a:xfrm>
          <a:prstGeom prst="rect">
            <a:avLst/>
          </a:prstGeom>
          <a:noFill/>
        </p:spPr>
      </p:pic>
      <p:sp>
        <p:nvSpPr>
          <p:cNvPr id="23" name="Штриховая стрелка вправо 22"/>
          <p:cNvSpPr/>
          <p:nvPr/>
        </p:nvSpPr>
        <p:spPr>
          <a:xfrm>
            <a:off x="2426941" y="1961440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1318059" y="1960526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4240955" y="1962404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5854121" y="1964292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Штриховая стрелка вправо 37"/>
          <p:cNvSpPr/>
          <p:nvPr/>
        </p:nvSpPr>
        <p:spPr>
          <a:xfrm rot="10800000">
            <a:off x="7438528" y="1952079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16980" y="2220942"/>
            <a:ext cx="2659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Распределение заправленных баллонов между предприятиями дороги</a:t>
            </a:r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20078" y="1351539"/>
            <a:ext cx="1577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Материальные склады дирекции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26646" y="1292205"/>
            <a:ext cx="177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Структурные подразделения дороги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82405" y="2041973"/>
            <a:ext cx="183125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4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4251145" y="-286303"/>
            <a:ext cx="246700" cy="6481267"/>
          </a:xfrm>
          <a:prstGeom prst="leftBrace">
            <a:avLst>
              <a:gd name="adj1" fmla="val 557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7254" y="3378895"/>
            <a:ext cx="6393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Общее время процесса – 1257 час (при годовом объеме баллонов 12800 шт.):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потери времени – </a:t>
            </a:r>
            <a:r>
              <a:rPr lang="ru-RU" sz="105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1101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добавляющее ценность – </a:t>
            </a:r>
            <a:r>
              <a:rPr lang="ru-RU" sz="1050" dirty="0" smtClean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156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97126" y="4162349"/>
            <a:ext cx="5610759" cy="2633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i="1" dirty="0" err="1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Эффективность процесса – 12</a:t>
            </a:r>
            <a:r>
              <a:rPr lang="ru-RU" sz="105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</a:t>
            </a:r>
            <a:endParaRPr lang="ru-RU" sz="105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92607" y="2365628"/>
          <a:ext cx="5815585" cy="144398"/>
        </p:xfrm>
        <a:graphic>
          <a:graphicData uri="http://schemas.openxmlformats.org/drawingml/2006/table">
            <a:tbl>
              <a:tblPr/>
              <a:tblGrid>
                <a:gridCol w="1122430"/>
                <a:gridCol w="1066307"/>
                <a:gridCol w="1781856"/>
                <a:gridCol w="1844992"/>
              </a:tblGrid>
              <a:tr h="14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168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906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8669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156 час</a:t>
                      </a:r>
                      <a:endParaRPr lang="ru-RU" sz="800" dirty="0">
                        <a:solidFill>
                          <a:srgbClr val="18669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20476" y="2403295"/>
            <a:ext cx="1041900" cy="3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22678" y="2367028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E:\Новая папка (5)\i.jpg"/>
          <p:cNvPicPr>
            <a:picLocks noChangeAspect="1" noChangeArrowheads="1"/>
          </p:cNvPicPr>
          <p:nvPr/>
        </p:nvPicPr>
        <p:blipFill>
          <a:blip r:embed="rId4" cstate="screen"/>
          <a:srcRect l="37800" t="88437" r="34984"/>
          <a:stretch>
            <a:fillRect/>
          </a:stretch>
        </p:blipFill>
        <p:spPr bwMode="auto">
          <a:xfrm>
            <a:off x="4274460" y="2392117"/>
            <a:ext cx="916665" cy="537026"/>
          </a:xfrm>
          <a:prstGeom prst="rect">
            <a:avLst/>
          </a:prstGeom>
          <a:noFill/>
        </p:spPr>
      </p:pic>
      <p:sp>
        <p:nvSpPr>
          <p:cNvPr id="23" name="Штриховая стрелка вправо 22"/>
          <p:cNvSpPr/>
          <p:nvPr/>
        </p:nvSpPr>
        <p:spPr>
          <a:xfrm>
            <a:off x="3815126" y="1421970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400178" y="2681399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79085" y="3024686"/>
            <a:ext cx="15829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Распределение заправленных баллонов между предприятиями дороги</a:t>
            </a:r>
            <a:endParaRPr lang="ru-RU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2665" y="2237539"/>
            <a:ext cx="2488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Материальные склады дирекции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9193" y="2158008"/>
            <a:ext cx="201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Структурные подразделения дороги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1885" y="3803176"/>
            <a:ext cx="6393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Общее время процесса – 791 час (при годовом объеме баллонов 12800 шт.):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потери времени – </a:t>
            </a:r>
            <a:r>
              <a:rPr lang="ru-RU" sz="105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635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добавляющее ценность – </a:t>
            </a:r>
            <a:r>
              <a:rPr lang="ru-RU" sz="1050" dirty="0" smtClean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156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6" name="Title 2"/>
          <p:cNvSpPr>
            <a:spLocks/>
          </p:cNvSpPr>
          <p:nvPr/>
        </p:nvSpPr>
        <p:spPr bwMode="auto">
          <a:xfrm>
            <a:off x="401652" y="-9809"/>
            <a:ext cx="8153951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r>
              <a:rPr lang="ru-RU" sz="1400" b="1" dirty="0" err="1" smtClean="0">
                <a:latin typeface="+mj-lt"/>
              </a:rPr>
              <a:t>Логистическая</a:t>
            </a:r>
            <a:r>
              <a:rPr lang="ru-RU" sz="1400" b="1" dirty="0" smtClean="0">
                <a:latin typeface="+mj-lt"/>
              </a:rPr>
              <a:t> схема поставки баллонов с кислородом </a:t>
            </a:r>
            <a:endParaRPr lang="en-US" sz="1400" b="1" dirty="0" smtClean="0">
              <a:latin typeface="+mj-lt"/>
            </a:endParaRPr>
          </a:p>
          <a:p>
            <a:r>
              <a:rPr lang="ru-RU" sz="1400" b="1" dirty="0" smtClean="0">
                <a:latin typeface="+mj-lt"/>
              </a:rPr>
              <a:t>газообразным конечному потребителю </a:t>
            </a:r>
            <a:r>
              <a:rPr lang="ru-RU" sz="1400" b="1" dirty="0" smtClean="0">
                <a:solidFill>
                  <a:srgbClr val="18669F"/>
                </a:solidFill>
                <a:latin typeface="+mj-lt"/>
              </a:rPr>
              <a:t>(после реализации проекта) </a:t>
            </a:r>
            <a:endParaRPr lang="ru-RU" sz="1400" b="1" dirty="0">
              <a:solidFill>
                <a:srgbClr val="18669F"/>
              </a:solidFill>
              <a:latin typeface="+mj-lt"/>
            </a:endParaRPr>
          </a:p>
        </p:txBody>
      </p:sp>
      <p:pic>
        <p:nvPicPr>
          <p:cNvPr id="37" name="Picture 2" descr="E:\Новая папка (5)\i.jpg"/>
          <p:cNvPicPr>
            <a:picLocks noChangeAspect="1" noChangeArrowheads="1"/>
          </p:cNvPicPr>
          <p:nvPr/>
        </p:nvPicPr>
        <p:blipFill>
          <a:blip r:embed="rId4" cstate="screen"/>
          <a:srcRect l="71064" t="80829" r="208"/>
          <a:stretch>
            <a:fillRect/>
          </a:stretch>
        </p:blipFill>
        <p:spPr bwMode="auto">
          <a:xfrm>
            <a:off x="1104900" y="1842135"/>
            <a:ext cx="990600" cy="854898"/>
          </a:xfrm>
          <a:prstGeom prst="rect">
            <a:avLst/>
          </a:prstGeom>
          <a:noFill/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9090" y="1380917"/>
            <a:ext cx="1018036" cy="2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Штриховая стрелка вправо 38"/>
          <p:cNvSpPr/>
          <p:nvPr/>
        </p:nvSpPr>
        <p:spPr>
          <a:xfrm rot="8592887">
            <a:off x="2241163" y="1752508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07213" y="1129909"/>
            <a:ext cx="937281" cy="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Штриховая стрелка вправо 40"/>
          <p:cNvSpPr/>
          <p:nvPr/>
        </p:nvSpPr>
        <p:spPr>
          <a:xfrm rot="10800000">
            <a:off x="3816700" y="1549751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19318907">
            <a:off x="2160242" y="1662061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3872276" y="2697594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91964" y="2782788"/>
            <a:ext cx="970411" cy="2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8697" y="1520407"/>
            <a:ext cx="180420" cy="1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Штриховая стрелка вправо 47"/>
          <p:cNvSpPr/>
          <p:nvPr/>
        </p:nvSpPr>
        <p:spPr>
          <a:xfrm rot="1200911">
            <a:off x="2357801" y="2597582"/>
            <a:ext cx="301145" cy="76832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69" y="1582857"/>
            <a:ext cx="1468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Главный материальный склад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0689" y="976889"/>
            <a:ext cx="2048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ООО «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СибирьПромГаз</a:t>
            </a:r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72631" y="2752361"/>
            <a:ext cx="180420" cy="1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10331" y="2506975"/>
            <a:ext cx="180546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124076" y="1490182"/>
            <a:ext cx="219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29051" y="1263922"/>
            <a:ext cx="219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44953" y="1577400"/>
            <a:ext cx="219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44725" y="1751271"/>
            <a:ext cx="219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0301" y="2421250"/>
            <a:ext cx="219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76676" y="2530788"/>
            <a:ext cx="219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ru-RU" sz="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5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sp>
        <p:nvSpPr>
          <p:cNvPr id="60" name="Левая фигурная скобка 59"/>
          <p:cNvSpPr/>
          <p:nvPr/>
        </p:nvSpPr>
        <p:spPr>
          <a:xfrm rot="16200000">
            <a:off x="4163360" y="342805"/>
            <a:ext cx="246700" cy="6481267"/>
          </a:xfrm>
          <a:prstGeom prst="leftBrace">
            <a:avLst>
              <a:gd name="adj1" fmla="val 557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67865" y="4447642"/>
            <a:ext cx="5610759" cy="2633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i="1" dirty="0" err="1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Эффективность процесса – 20</a:t>
            </a:r>
            <a:r>
              <a:rPr lang="ru-RU" sz="105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%, </a:t>
            </a:r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Экономический эффект – 3,127 млн.руб.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721254" y="1809673"/>
          <a:ext cx="2384755" cy="144398"/>
        </p:xfrm>
        <a:graphic>
          <a:graphicData uri="http://schemas.openxmlformats.org/drawingml/2006/table">
            <a:tbl>
              <a:tblPr/>
              <a:tblGrid>
                <a:gridCol w="2384755"/>
              </a:tblGrid>
              <a:tr h="14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635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090929" y="3125190"/>
          <a:ext cx="2166518" cy="144398"/>
        </p:xfrm>
        <a:graphic>
          <a:graphicData uri="http://schemas.openxmlformats.org/drawingml/2006/table">
            <a:tbl>
              <a:tblPr/>
              <a:tblGrid>
                <a:gridCol w="2166518"/>
              </a:tblGrid>
              <a:tr h="14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8669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156 час</a:t>
                      </a:r>
                      <a:endParaRPr lang="ru-RU" sz="800" dirty="0">
                        <a:solidFill>
                          <a:srgbClr val="18669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>
            <a:spLocks/>
          </p:cNvSpPr>
          <p:nvPr/>
        </p:nvSpPr>
        <p:spPr bwMode="auto">
          <a:xfrm>
            <a:off x="401652" y="-9809"/>
            <a:ext cx="8153951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r>
              <a:rPr lang="ru-RU" sz="1400" b="1" dirty="0" err="1" smtClean="0">
                <a:latin typeface="+mj-lt"/>
              </a:rPr>
              <a:t>Логистическая</a:t>
            </a:r>
            <a:r>
              <a:rPr lang="ru-RU" sz="1400" b="1" dirty="0" smtClean="0">
                <a:latin typeface="+mj-lt"/>
              </a:rPr>
              <a:t> схема поставки товарно-материальных ценностей для обеспечения предприятий ОАО «РЖД», расположенных на станции Шилка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(до реализации проекта)</a:t>
            </a:r>
            <a:r>
              <a:rPr lang="ru-RU" sz="1400" b="1" dirty="0" smtClean="0">
                <a:latin typeface="+mj-lt"/>
              </a:rPr>
              <a:t> </a:t>
            </a:r>
            <a:endParaRPr lang="ru-RU" sz="1400" b="1" dirty="0">
              <a:latin typeface="+mj-lt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E:\Новая папка (5)\i.jpg"/>
          <p:cNvPicPr>
            <a:picLocks noChangeAspect="1" noChangeArrowheads="1"/>
          </p:cNvPicPr>
          <p:nvPr/>
        </p:nvPicPr>
        <p:blipFill>
          <a:blip r:embed="rId3" cstate="screen"/>
          <a:srcRect l="71064" t="80829" r="208"/>
          <a:stretch>
            <a:fillRect/>
          </a:stretch>
        </p:blipFill>
        <p:spPr bwMode="auto">
          <a:xfrm>
            <a:off x="1170261" y="2072666"/>
            <a:ext cx="836092" cy="887146"/>
          </a:xfrm>
          <a:prstGeom prst="rect">
            <a:avLst/>
          </a:prstGeom>
          <a:noFill/>
        </p:spPr>
      </p:pic>
      <p:pic>
        <p:nvPicPr>
          <p:cNvPr id="60" name="Picture 2" descr="E:\Новая папка (5)\i.jpg"/>
          <p:cNvPicPr>
            <a:picLocks noChangeAspect="1" noChangeArrowheads="1"/>
          </p:cNvPicPr>
          <p:nvPr/>
        </p:nvPicPr>
        <p:blipFill>
          <a:blip r:embed="rId4" cstate="screen"/>
          <a:srcRect l="37800" t="88437" r="34984"/>
          <a:stretch>
            <a:fillRect/>
          </a:stretch>
        </p:blipFill>
        <p:spPr bwMode="auto">
          <a:xfrm>
            <a:off x="3279596" y="2513196"/>
            <a:ext cx="670228" cy="452784"/>
          </a:xfrm>
          <a:prstGeom prst="rect">
            <a:avLst/>
          </a:prstGeom>
          <a:noFill/>
        </p:spPr>
      </p:pic>
      <p:pic>
        <p:nvPicPr>
          <p:cNvPr id="63" name="Picture 2" descr="E:\Новая папка (5)\i.jpg"/>
          <p:cNvPicPr>
            <a:picLocks noChangeAspect="1" noChangeArrowheads="1"/>
          </p:cNvPicPr>
          <p:nvPr/>
        </p:nvPicPr>
        <p:blipFill>
          <a:blip r:embed="rId4" cstate="screen"/>
          <a:srcRect l="37800" t="88437" r="34984"/>
          <a:stretch>
            <a:fillRect/>
          </a:stretch>
        </p:blipFill>
        <p:spPr bwMode="auto">
          <a:xfrm>
            <a:off x="5129185" y="2508311"/>
            <a:ext cx="670228" cy="452784"/>
          </a:xfrm>
          <a:prstGeom prst="rect">
            <a:avLst/>
          </a:prstGeom>
          <a:noFill/>
        </p:spPr>
      </p:pic>
      <p:sp>
        <p:nvSpPr>
          <p:cNvPr id="64" name="Стрелка вправо с вырезом 63"/>
          <p:cNvSpPr/>
          <p:nvPr/>
        </p:nvSpPr>
        <p:spPr>
          <a:xfrm>
            <a:off x="2002968" y="2913286"/>
            <a:ext cx="1207951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2245224" y="2746656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2636337" y="2743872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трелка вправо с вырезом 66"/>
          <p:cNvSpPr/>
          <p:nvPr/>
        </p:nvSpPr>
        <p:spPr>
          <a:xfrm>
            <a:off x="3993564" y="2927735"/>
            <a:ext cx="1047312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4142687" y="2759093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4515871" y="2764281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Стрелка вправо с вырезом 69"/>
          <p:cNvSpPr/>
          <p:nvPr/>
        </p:nvSpPr>
        <p:spPr>
          <a:xfrm rot="10800000">
            <a:off x="5778043" y="2539624"/>
            <a:ext cx="936104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51444" y="2337264"/>
            <a:ext cx="360040" cy="1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826614" y="1671788"/>
            <a:ext cx="156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Главный материальный склад ст. Чита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22857" y="203869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Материальный склад ст. Могоча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32937" y="2058719"/>
            <a:ext cx="139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Материальный склад ст. Шилка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7332" y="1526945"/>
            <a:ext cx="139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Структурные подразделения узла ст. Шилка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63106" y="2012717"/>
            <a:ext cx="770459" cy="5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Левая фигурная скобка 77"/>
          <p:cNvSpPr/>
          <p:nvPr/>
        </p:nvSpPr>
        <p:spPr>
          <a:xfrm rot="16200000">
            <a:off x="4203323" y="316936"/>
            <a:ext cx="246700" cy="6357442"/>
          </a:xfrm>
          <a:prstGeom prst="leftBrace">
            <a:avLst>
              <a:gd name="adj1" fmla="val 557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0873" y="3753770"/>
            <a:ext cx="67109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Общее время процесса – 350 час (при годовом объеме поставки баллонов 12800 шт.):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потери времени – </a:t>
            </a:r>
            <a:r>
              <a:rPr lang="ru-RU" sz="105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337,6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добавляющее ценность – </a:t>
            </a:r>
            <a:r>
              <a:rPr lang="ru-RU" sz="1050" dirty="0" smtClean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12,4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6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986749" y="3023996"/>
          <a:ext cx="4443312" cy="144398"/>
        </p:xfrm>
        <a:graphic>
          <a:graphicData uri="http://schemas.openxmlformats.org/drawingml/2006/table">
            <a:tbl>
              <a:tblPr/>
              <a:tblGrid>
                <a:gridCol w="1261200"/>
                <a:gridCol w="716889"/>
                <a:gridCol w="1126541"/>
                <a:gridCol w="651053"/>
                <a:gridCol w="687629"/>
              </a:tblGrid>
              <a:tr h="14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18669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12,4 час</a:t>
                      </a:r>
                      <a:endParaRPr lang="ru-RU" sz="800" dirty="0">
                        <a:solidFill>
                          <a:srgbClr val="18669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Стрелка вправо с вырезом 25"/>
          <p:cNvSpPr/>
          <p:nvPr/>
        </p:nvSpPr>
        <p:spPr>
          <a:xfrm>
            <a:off x="5820716" y="2911480"/>
            <a:ext cx="214324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70" y="2811534"/>
            <a:ext cx="360040" cy="1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851627" y="2592400"/>
          <a:ext cx="805205" cy="140208"/>
        </p:xfrm>
        <a:graphic>
          <a:graphicData uri="http://schemas.openxmlformats.org/drawingml/2006/table">
            <a:tbl>
              <a:tblPr/>
              <a:tblGrid>
                <a:gridCol w="8052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81,6 час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587399" y="4433011"/>
            <a:ext cx="5610759" cy="2633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i="1" dirty="0" err="1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Эффективность процесса – 3,5</a:t>
            </a:r>
            <a:r>
              <a:rPr lang="ru-RU" sz="105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</a:t>
            </a:r>
            <a:endParaRPr lang="ru-RU" sz="105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>
            <a:spLocks/>
          </p:cNvSpPr>
          <p:nvPr/>
        </p:nvSpPr>
        <p:spPr bwMode="auto">
          <a:xfrm>
            <a:off x="401652" y="-9809"/>
            <a:ext cx="8153951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r>
              <a:rPr lang="ru-RU" sz="1400" b="1" dirty="0" err="1" smtClean="0">
                <a:latin typeface="+mj-lt"/>
              </a:rPr>
              <a:t>Логистическая</a:t>
            </a:r>
            <a:r>
              <a:rPr lang="ru-RU" sz="1400" b="1" dirty="0" smtClean="0">
                <a:latin typeface="+mj-lt"/>
              </a:rPr>
              <a:t> схема поставки товарно-материальных ценностей для обеспечения предприятий ОАО «РЖД», расположенных на станции Шилка </a:t>
            </a:r>
            <a:r>
              <a:rPr lang="ru-RU" sz="1400" b="1" dirty="0" smtClean="0">
                <a:solidFill>
                  <a:srgbClr val="18669F"/>
                </a:solidFill>
                <a:latin typeface="+mj-lt"/>
              </a:rPr>
              <a:t>(после реализации проекта)</a:t>
            </a:r>
            <a:r>
              <a:rPr lang="ru-RU" sz="1400" b="1" dirty="0" smtClean="0">
                <a:latin typeface="+mj-lt"/>
              </a:rPr>
              <a:t> </a:t>
            </a:r>
            <a:endParaRPr lang="ru-RU" sz="1400" b="1" dirty="0">
              <a:latin typeface="+mj-lt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E:\Новая папка (5)\i.jpg"/>
          <p:cNvPicPr>
            <a:picLocks noChangeAspect="1" noChangeArrowheads="1"/>
          </p:cNvPicPr>
          <p:nvPr/>
        </p:nvPicPr>
        <p:blipFill>
          <a:blip r:embed="rId3" cstate="screen"/>
          <a:srcRect l="71064" t="80829" r="208"/>
          <a:stretch>
            <a:fillRect/>
          </a:stretch>
        </p:blipFill>
        <p:spPr bwMode="auto">
          <a:xfrm>
            <a:off x="2055400" y="2072667"/>
            <a:ext cx="836092" cy="887146"/>
          </a:xfrm>
          <a:prstGeom prst="rect">
            <a:avLst/>
          </a:prstGeom>
          <a:noFill/>
        </p:spPr>
      </p:pic>
      <p:pic>
        <p:nvPicPr>
          <p:cNvPr id="63" name="Picture 2" descr="E:\Новая папка (5)\i.jpg"/>
          <p:cNvPicPr>
            <a:picLocks noChangeAspect="1" noChangeArrowheads="1"/>
          </p:cNvPicPr>
          <p:nvPr/>
        </p:nvPicPr>
        <p:blipFill>
          <a:blip r:embed="rId4" cstate="screen"/>
          <a:srcRect l="37800" t="88437" r="34984"/>
          <a:stretch>
            <a:fillRect/>
          </a:stretch>
        </p:blipFill>
        <p:spPr bwMode="auto">
          <a:xfrm>
            <a:off x="4229415" y="2493679"/>
            <a:ext cx="670228" cy="452784"/>
          </a:xfrm>
          <a:prstGeom prst="rect">
            <a:avLst/>
          </a:prstGeom>
          <a:noFill/>
        </p:spPr>
      </p:pic>
      <p:sp>
        <p:nvSpPr>
          <p:cNvPr id="64" name="Стрелка вправо с вырезом 63"/>
          <p:cNvSpPr/>
          <p:nvPr/>
        </p:nvSpPr>
        <p:spPr>
          <a:xfrm>
            <a:off x="2888108" y="2913287"/>
            <a:ext cx="1207951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3159624" y="2746656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5" cstate="screen"/>
          <a:srcRect r="486"/>
          <a:stretch>
            <a:fillRect/>
          </a:stretch>
        </p:blipFill>
        <p:spPr bwMode="auto">
          <a:xfrm>
            <a:off x="3550738" y="2736558"/>
            <a:ext cx="388684" cy="1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Стрелка вправо с вырезом 69"/>
          <p:cNvSpPr/>
          <p:nvPr/>
        </p:nvSpPr>
        <p:spPr>
          <a:xfrm>
            <a:off x="4980686" y="2912699"/>
            <a:ext cx="936104" cy="45719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19925" y="2681080"/>
            <a:ext cx="360040" cy="1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1748329" y="1649843"/>
            <a:ext cx="156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Главный материальный склад ст. Чита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73835" y="200211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Материальный склад </a:t>
            </a:r>
          </a:p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ст. Чернышевск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35618" y="1753718"/>
            <a:ext cx="139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Структурные подразделения узла ст. Шилка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65750" y="2356530"/>
            <a:ext cx="770459" cy="5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7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871887" y="3009366"/>
          <a:ext cx="3170469" cy="144398"/>
        </p:xfrm>
        <a:graphic>
          <a:graphicData uri="http://schemas.openxmlformats.org/drawingml/2006/table">
            <a:tbl>
              <a:tblPr/>
              <a:tblGrid>
                <a:gridCol w="1364728"/>
                <a:gridCol w="642623"/>
                <a:gridCol w="1163118"/>
              </a:tblGrid>
              <a:tr h="14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57 час</a:t>
                      </a:r>
                      <a:endParaRPr lang="ru-RU" sz="8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33,38 час </a:t>
                      </a:r>
                      <a:r>
                        <a:rPr lang="ru-RU" sz="800" dirty="0" smtClean="0">
                          <a:solidFill>
                            <a:srgbClr val="18669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12,4 час</a:t>
                      </a:r>
                      <a:endParaRPr lang="ru-RU" sz="800" dirty="0">
                        <a:solidFill>
                          <a:srgbClr val="18669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Левая фигурная скобка 24"/>
          <p:cNvSpPr/>
          <p:nvPr/>
        </p:nvSpPr>
        <p:spPr>
          <a:xfrm rot="16200000">
            <a:off x="4320636" y="763428"/>
            <a:ext cx="246700" cy="5464457"/>
          </a:xfrm>
          <a:prstGeom prst="leftBrace">
            <a:avLst>
              <a:gd name="adj1" fmla="val 557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1611" y="3695249"/>
            <a:ext cx="76437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Общее время процесса – 150,78 час (при годовом объеме поставки баллонов 12800 шт.):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потери времени – </a:t>
            </a:r>
            <a:r>
              <a:rPr lang="ru-RU" sz="105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138,38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 добавляющее ценность – </a:t>
            </a:r>
            <a:r>
              <a:rPr lang="ru-RU" sz="1050" dirty="0" smtClean="0">
                <a:solidFill>
                  <a:srgbClr val="18669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12,4 час</a:t>
            </a:r>
            <a:r>
              <a:rPr lang="ru-RU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04595" y="4381805"/>
            <a:ext cx="7168896" cy="3657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i="1" dirty="0" err="1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Эффективность процесса увеличилось до 8,2%, при этом общее время цикла сократилось на 43%.</a:t>
            </a:r>
          </a:p>
          <a:p>
            <a:pPr algn="ctr"/>
            <a:r>
              <a:rPr lang="ru-RU" sz="105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Экономический эффект – 1815 тыс. руб.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6245" y="141719"/>
            <a:ext cx="78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оптимизации процесса поставки ТМЦ, запланированный к реализации в текущем 2018 году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Новая папка (5)\i.jpg"/>
          <p:cNvPicPr>
            <a:picLocks noChangeAspect="1" noChangeArrowheads="1"/>
          </p:cNvPicPr>
          <p:nvPr/>
        </p:nvPicPr>
        <p:blipFill>
          <a:blip r:embed="rId3" cstate="screen"/>
          <a:srcRect l="37800" t="88437" r="34984"/>
          <a:stretch>
            <a:fillRect/>
          </a:stretch>
        </p:blipFill>
        <p:spPr bwMode="auto">
          <a:xfrm>
            <a:off x="294440" y="2418243"/>
            <a:ext cx="916665" cy="5370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522586" y="2206794"/>
            <a:ext cx="2488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Материальный склад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9622" y="1252042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5" cstate="screen"/>
          <a:srcRect l="48160" t="11922" r="37336" b="66289"/>
          <a:stretch>
            <a:fillRect/>
          </a:stretch>
        </p:blipFill>
        <p:spPr bwMode="auto">
          <a:xfrm rot="19991881">
            <a:off x="1550360" y="1389331"/>
            <a:ext cx="628650" cy="5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screen"/>
          <a:srcRect l="31982" t="36892" r="37156" b="42319"/>
          <a:stretch>
            <a:fillRect/>
          </a:stretch>
        </p:blipFill>
        <p:spPr bwMode="auto">
          <a:xfrm>
            <a:off x="2173856" y="2336385"/>
            <a:ext cx="1250831" cy="53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15211">
            <a:off x="1244602" y="3446425"/>
            <a:ext cx="1003300" cy="4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3196" y="2447526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3272" y="3912692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919843" y="970558"/>
            <a:ext cx="2013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Дистанция пути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3417" y="2229542"/>
            <a:ext cx="2013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Дистанция СЦБ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7043" y="3662958"/>
            <a:ext cx="1147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Депо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 rot="9303289">
            <a:off x="1611821" y="1962335"/>
            <a:ext cx="786352" cy="50058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20093710">
            <a:off x="1576171" y="1904914"/>
            <a:ext cx="786352" cy="50059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8" cstate="screen"/>
          <a:srcRect l="22920" t="15634" r="34533" b="28085"/>
          <a:stretch>
            <a:fillRect/>
          </a:stretch>
        </p:blipFill>
        <p:spPr bwMode="auto">
          <a:xfrm flipH="1">
            <a:off x="1250828" y="2642798"/>
            <a:ext cx="489896" cy="3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Штриховая стрелка вправо 26"/>
          <p:cNvSpPr/>
          <p:nvPr/>
        </p:nvSpPr>
        <p:spPr>
          <a:xfrm rot="10800000">
            <a:off x="1900126" y="2922589"/>
            <a:ext cx="1475075" cy="45719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1905453" y="2847967"/>
            <a:ext cx="1475075" cy="45719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2386231">
            <a:off x="1215288" y="3900215"/>
            <a:ext cx="786352" cy="62698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 rot="1576652">
            <a:off x="1160574" y="3963432"/>
            <a:ext cx="786352" cy="62700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73600" y="882650"/>
            <a:ext cx="63500" cy="393700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E:\Новая папка (5)\i.jpg"/>
          <p:cNvPicPr>
            <a:picLocks noChangeAspect="1" noChangeArrowheads="1"/>
          </p:cNvPicPr>
          <p:nvPr/>
        </p:nvPicPr>
        <p:blipFill>
          <a:blip r:embed="rId3" cstate="screen"/>
          <a:srcRect l="37800" t="88437" r="34984"/>
          <a:stretch>
            <a:fillRect/>
          </a:stretch>
        </p:blipFill>
        <p:spPr bwMode="auto">
          <a:xfrm>
            <a:off x="4961690" y="2456343"/>
            <a:ext cx="916665" cy="537026"/>
          </a:xfrm>
          <a:prstGeom prst="rect">
            <a:avLst/>
          </a:prstGeom>
          <a:noFill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 cstate="screen"/>
          <a:srcRect l="22920" t="15634" r="34533" b="28085"/>
          <a:stretch>
            <a:fillRect/>
          </a:stretch>
        </p:blipFill>
        <p:spPr bwMode="auto">
          <a:xfrm flipH="1">
            <a:off x="5911728" y="2680898"/>
            <a:ext cx="489896" cy="3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66956" y="1239342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09280" y="2441176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156" y="3811092"/>
            <a:ext cx="911497" cy="5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047177" y="957858"/>
            <a:ext cx="2013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Дистанция пути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9501" y="2223192"/>
            <a:ext cx="2013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Дистанция СЦБ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6927" y="3561358"/>
            <a:ext cx="1147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Депо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 rot="19750552">
            <a:off x="5494515" y="2022499"/>
            <a:ext cx="956566" cy="47250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1596011">
            <a:off x="7609065" y="1908200"/>
            <a:ext cx="956566" cy="47250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8674827">
            <a:off x="7780515" y="3698901"/>
            <a:ext cx="956566" cy="47250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2429513">
            <a:off x="5570716" y="3711602"/>
            <a:ext cx="956566" cy="47250"/>
          </a:xfrm>
          <a:prstGeom prst="stripedRightArrow">
            <a:avLst/>
          </a:prstGeom>
          <a:solidFill>
            <a:srgbClr val="D3D3D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9521245" flipH="1">
            <a:off x="7592500" y="3285201"/>
            <a:ext cx="962388" cy="4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9789085">
            <a:off x="5260633" y="1631939"/>
            <a:ext cx="1022225" cy="4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614365">
            <a:off x="7710489" y="1515459"/>
            <a:ext cx="950911" cy="4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3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687618" flipH="1">
            <a:off x="5724229" y="3300745"/>
            <a:ext cx="935064" cy="4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786794" y="882032"/>
            <a:ext cx="1614006" cy="338554"/>
          </a:xfrm>
          <a:prstGeom prst="rect">
            <a:avLst/>
          </a:prstGeom>
          <a:noFill/>
          <a:ln>
            <a:solidFill>
              <a:srgbClr val="1866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8669F"/>
                </a:solidFill>
                <a:latin typeface="+mn-lt"/>
              </a:rPr>
              <a:t>после реализации проекта</a:t>
            </a:r>
            <a:endParaRPr lang="ru-RU" sz="8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9292" y="898551"/>
            <a:ext cx="1541943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+mn-lt"/>
              </a:rPr>
              <a:t>до реализации проекта</a:t>
            </a:r>
            <a:endParaRPr lang="ru-RU" sz="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8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13" cstate="screen">
            <a:lum contrast="-30000"/>
          </a:blip>
          <a:srcRect l="57187" r="2560"/>
          <a:stretch>
            <a:fillRect/>
          </a:stretch>
        </p:blipFill>
        <p:spPr bwMode="auto">
          <a:xfrm rot="5939265">
            <a:off x="6595833" y="1963652"/>
            <a:ext cx="1017446" cy="136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0" lon="0" rev="0"/>
            </a:camera>
            <a:lightRig rig="threePt" dir="t"/>
          </a:scene3d>
        </p:spPr>
      </p:pic>
      <p:sp>
        <p:nvSpPr>
          <p:cNvPr id="54" name="TextBox 53"/>
          <p:cNvSpPr txBox="1"/>
          <p:nvPr/>
        </p:nvSpPr>
        <p:spPr>
          <a:xfrm>
            <a:off x="5012021" y="4514007"/>
            <a:ext cx="38730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+mn-lt"/>
              </a:rPr>
              <a:t>Плановый экономический эффект от реализации проекта – 382 тыс. рублей</a:t>
            </a:r>
            <a:endParaRPr lang="ru-RU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 l="44824" t="31151" r="39055" b="35463"/>
          <a:stretch>
            <a:fillRect/>
          </a:stretch>
        </p:blipFill>
        <p:spPr bwMode="auto">
          <a:xfrm>
            <a:off x="7161038" y="3067049"/>
            <a:ext cx="1271761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 descr="C:\Users\KudryashovAN\Desktop\Кудряшов А.Н\Бережливое производство\ШПО\Фото ШПО\IMG_20170706_130257.jpg"/>
          <p:cNvPicPr>
            <a:picLocks noChangeAspect="1" noChangeArrowheads="1"/>
          </p:cNvPicPr>
          <p:nvPr/>
        </p:nvPicPr>
        <p:blipFill>
          <a:blip r:embed="rId4" cstate="print"/>
          <a:srcRect t="8892" b="6236"/>
          <a:stretch>
            <a:fillRect/>
          </a:stretch>
        </p:blipFill>
        <p:spPr bwMode="auto">
          <a:xfrm>
            <a:off x="6152071" y="977900"/>
            <a:ext cx="2642679" cy="1663700"/>
          </a:xfrm>
          <a:prstGeom prst="rect">
            <a:avLst/>
          </a:prstGeom>
          <a:noFill/>
        </p:spPr>
      </p:pic>
      <p:pic>
        <p:nvPicPr>
          <p:cNvPr id="147463" name="Picture 7" descr="C:\Users\KudryashovAN\Desktop\Кудряшов А.Н\Бережливое производство\ШПО\Фото ШПО\IMG_20170706_130331.jpg"/>
          <p:cNvPicPr>
            <a:picLocks noChangeAspect="1" noChangeArrowheads="1"/>
          </p:cNvPicPr>
          <p:nvPr/>
        </p:nvPicPr>
        <p:blipFill>
          <a:blip r:embed="rId5" cstate="print"/>
          <a:srcRect t="5186" b="8281"/>
          <a:stretch>
            <a:fillRect/>
          </a:stretch>
        </p:blipFill>
        <p:spPr bwMode="auto">
          <a:xfrm>
            <a:off x="3324861" y="984250"/>
            <a:ext cx="2612390" cy="1657350"/>
          </a:xfrm>
          <a:prstGeom prst="rect">
            <a:avLst/>
          </a:prstGeom>
          <a:noFill/>
        </p:spPr>
      </p:pic>
      <p:pic>
        <p:nvPicPr>
          <p:cNvPr id="147464" name="Picture 8" descr="C:\Users\KudryashovAN\Desktop\Кудряшов А.Н\Бережливое производство\ШПО\Фото ШПО\IMG_20170706_130431.jpg"/>
          <p:cNvPicPr>
            <a:picLocks noChangeAspect="1" noChangeArrowheads="1"/>
          </p:cNvPicPr>
          <p:nvPr/>
        </p:nvPicPr>
        <p:blipFill>
          <a:blip r:embed="rId6" cstate="print"/>
          <a:srcRect t="17844" b="2458"/>
          <a:stretch>
            <a:fillRect/>
          </a:stretch>
        </p:blipFill>
        <p:spPr bwMode="auto">
          <a:xfrm>
            <a:off x="362159" y="986534"/>
            <a:ext cx="2768901" cy="1655066"/>
          </a:xfrm>
          <a:prstGeom prst="rect">
            <a:avLst/>
          </a:prstGeom>
          <a:noFill/>
        </p:spPr>
      </p:pic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391" y="2919072"/>
            <a:ext cx="2674165" cy="1859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64" y="2911780"/>
            <a:ext cx="2679526" cy="1874772"/>
          </a:xfrm>
          <a:prstGeom prst="rect">
            <a:avLst/>
          </a:prstGeom>
          <a:noFill/>
          <a:ln w="9525">
            <a:solidFill>
              <a:srgbClr val="008A3E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6246" y="225258"/>
            <a:ext cx="787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системы 5С, визуализации и метода «</a:t>
            </a:r>
            <a:r>
              <a:rPr lang="ru-RU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Канбан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на складе №4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57063" y="182880"/>
            <a:ext cx="59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58901" y="2858939"/>
            <a:ext cx="1391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+mn-lt"/>
                <a:cs typeface="Times New Roman" pitchFamily="18" charset="0"/>
              </a:rPr>
              <a:t>Стенд «</a:t>
            </a:r>
            <a:r>
              <a:rPr lang="ru-RU" sz="800" dirty="0" err="1" smtClean="0">
                <a:latin typeface="+mn-lt"/>
                <a:cs typeface="Times New Roman" pitchFamily="18" charset="0"/>
              </a:rPr>
              <a:t>Канбан</a:t>
            </a:r>
            <a:r>
              <a:rPr lang="ru-RU" sz="800" dirty="0" smtClean="0">
                <a:latin typeface="+mn-lt"/>
                <a:cs typeface="Times New Roman" pitchFamily="18" charset="0"/>
              </a:rPr>
              <a:t>»</a:t>
            </a:r>
            <a:endParaRPr lang="ru-RU" sz="800" dirty="0">
              <a:latin typeface="+mn-lt"/>
              <a:cs typeface="Times New Roman" pitchFamily="18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6483" y="4872038"/>
            <a:ext cx="8270524" cy="2738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8A153-53BB-41C6-90B4-451FB4041EAF}" type="slidenum">
              <a:rPr lang="en-US" sz="1000" smtClean="0">
                <a:latin typeface="+mn-lt"/>
              </a:rPr>
              <a:pPr>
                <a:defRPr/>
              </a:pPr>
              <a:t>9</a:t>
            </a:fld>
            <a:r>
              <a:rPr lang="ru-RU" sz="1000" dirty="0" smtClean="0">
                <a:latin typeface="+mn-lt"/>
              </a:rPr>
              <a:t> </a:t>
            </a:r>
            <a:r>
              <a:rPr lang="en-US" dirty="0" smtClean="0">
                <a:latin typeface="Verdana" pitchFamily="34" charset="0"/>
                <a:cs typeface="Arial" charset="0"/>
              </a:rPr>
              <a:t>|</a:t>
            </a:r>
            <a:r>
              <a:rPr lang="ru-RU" dirty="0" smtClean="0">
                <a:latin typeface="Verdana" pitchFamily="34" charset="0"/>
                <a:cs typeface="Arial" charset="0"/>
              </a:rPr>
              <a:t> 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Управление </a:t>
            </a:r>
            <a:r>
              <a:rPr lang="ru-RU" sz="900" dirty="0" err="1" smtClean="0">
                <a:latin typeface="Verdana" pitchFamily="34" charset="0"/>
                <a:cs typeface="Arial" charset="0"/>
              </a:rPr>
              <a:t>логистическими</a:t>
            </a:r>
            <a:r>
              <a:rPr lang="ru-RU" sz="900" dirty="0" smtClean="0">
                <a:latin typeface="Verdana" pitchFamily="34" charset="0"/>
                <a:cs typeface="Arial" charset="0"/>
              </a:rPr>
              <a:t> потоками предприятия с использованием технологий «Бережливого производства </a:t>
            </a:r>
            <a:r>
              <a:rPr lang="en-US" dirty="0" smtClean="0">
                <a:latin typeface="Verdana" pitchFamily="34" charset="0"/>
                <a:cs typeface="Arial" charset="0"/>
              </a:rPr>
              <a:t>| </a:t>
            </a:r>
            <a:r>
              <a:rPr lang="ru-RU" dirty="0" smtClean="0">
                <a:latin typeface="Verdana" pitchFamily="34" charset="0"/>
                <a:cs typeface="Arial" charset="0"/>
              </a:rPr>
              <a:t>05/04/18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Theme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16_Office Them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15080</TotalTime>
  <Words>839</Words>
  <Application>Microsoft Office PowerPoint</Application>
  <PresentationFormat>Экран (16:9)</PresentationFormat>
  <Paragraphs>138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16_Office Theme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KudryashovAN</cp:lastModifiedBy>
  <cp:revision>927</cp:revision>
  <dcterms:created xsi:type="dcterms:W3CDTF">2010-06-10T07:47:26Z</dcterms:created>
  <dcterms:modified xsi:type="dcterms:W3CDTF">2018-04-03T05:48:26Z</dcterms:modified>
</cp:coreProperties>
</file>