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175" r:id="rId1"/>
  </p:sldMasterIdLst>
  <p:notesMasterIdLst>
    <p:notesMasterId r:id="rId20"/>
  </p:notesMasterIdLst>
  <p:handoutMasterIdLst>
    <p:handoutMasterId r:id="rId21"/>
  </p:handoutMasterIdLst>
  <p:sldIdLst>
    <p:sldId id="313" r:id="rId2"/>
    <p:sldId id="339" r:id="rId3"/>
    <p:sldId id="340" r:id="rId4"/>
    <p:sldId id="341" r:id="rId5"/>
    <p:sldId id="342" r:id="rId6"/>
    <p:sldId id="344" r:id="rId7"/>
    <p:sldId id="345" r:id="rId8"/>
    <p:sldId id="349" r:id="rId9"/>
    <p:sldId id="350" r:id="rId10"/>
    <p:sldId id="347" r:id="rId11"/>
    <p:sldId id="352" r:id="rId12"/>
    <p:sldId id="353" r:id="rId13"/>
    <p:sldId id="354" r:id="rId14"/>
    <p:sldId id="355" r:id="rId15"/>
    <p:sldId id="351" r:id="rId16"/>
    <p:sldId id="335" r:id="rId17"/>
    <p:sldId id="356" r:id="rId18"/>
    <p:sldId id="357" r:id="rId19"/>
  </p:sldIdLst>
  <p:sldSz cx="9144000" cy="5143500" type="screen16x9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A86B"/>
    <a:srgbClr val="0066A1"/>
    <a:srgbClr val="0066FF"/>
    <a:srgbClr val="008A3E"/>
    <a:srgbClr val="18669F"/>
    <a:srgbClr val="BCE5FE"/>
    <a:srgbClr val="E2E200"/>
    <a:srgbClr val="FDF4B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59" autoAdjust="0"/>
    <p:restoredTop sz="79080" autoAdjust="0"/>
  </p:normalViewPr>
  <p:slideViewPr>
    <p:cSldViewPr snapToGrid="0">
      <p:cViewPr>
        <p:scale>
          <a:sx n="100" d="100"/>
          <a:sy n="100" d="100"/>
        </p:scale>
        <p:origin x="-984" y="-78"/>
      </p:cViewPr>
      <p:guideLst>
        <p:guide orient="horz" pos="2730"/>
        <p:guide orient="horz" pos="321"/>
        <p:guide orient="horz" pos="908"/>
        <p:guide orient="horz" pos="2586"/>
        <p:guide orient="horz" pos="971"/>
        <p:guide orient="horz" pos="2906"/>
        <p:guide pos="199"/>
        <p:guide pos="5524"/>
        <p:guide pos="2807"/>
        <p:guide pos="4617"/>
        <p:guide pos="4749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vanyukVA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vanyukVA\Desktop\&#1042;&#1048;&#1044;&#1045;&#1054;&#1050;&#1054;&#1053;&#1060;&#1045;&#1056;&#1045;&#1053;&#1062;&#1048;&#1071;%20&#1054;&#1040;&#1054;%2019.12.2017\&#1044;&#1054;&#1050;&#1051;&#1040;&#1044;%20&#1047;&#1041;&#1050;\&#1055;&#1086;&#1089;&#1090;&#1086;&#1077;&#1085;&#1080;&#1077;%20&#1076;&#1080;&#1072;&#1075;&#1088;&#1072;&#1084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Лист1!$D$9:$D$13</c:f>
              <c:strCache>
                <c:ptCount val="5"/>
                <c:pt idx="0">
                  <c:v>Хозяйство инфраструктуры</c:v>
                </c:pt>
                <c:pt idx="1">
                  <c:v>Прочие хозяйства</c:v>
                </c:pt>
                <c:pt idx="2">
                  <c:v>Локомотивное хозяйство</c:v>
                </c:pt>
                <c:pt idx="3">
                  <c:v>Управление движением поездов</c:v>
                </c:pt>
                <c:pt idx="4">
                  <c:v>Хозяйство тепловодоснабжения</c:v>
                </c:pt>
              </c:strCache>
            </c:strRef>
          </c:cat>
          <c:val>
            <c:numRef>
              <c:f>Лист1!$E$9:$E$13</c:f>
              <c:numCache>
                <c:formatCode>General</c:formatCode>
                <c:ptCount val="5"/>
                <c:pt idx="0">
                  <c:v>116.8</c:v>
                </c:pt>
                <c:pt idx="1">
                  <c:v>112</c:v>
                </c:pt>
                <c:pt idx="2">
                  <c:v>97.2</c:v>
                </c:pt>
                <c:pt idx="3">
                  <c:v>55.7</c:v>
                </c:pt>
                <c:pt idx="4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Лист1!$D$24:$D$28</c:f>
              <c:strCache>
                <c:ptCount val="5"/>
                <c:pt idx="0">
                  <c:v>Забайкальская ж.д.</c:v>
                </c:pt>
                <c:pt idx="1">
                  <c:v>Куйбышевская ж.д.</c:v>
                </c:pt>
                <c:pt idx="2">
                  <c:v>Западно-Сибирская ж.д.</c:v>
                </c:pt>
                <c:pt idx="3">
                  <c:v>Октябрьская ж.д.</c:v>
                </c:pt>
                <c:pt idx="4">
                  <c:v>Прочие</c:v>
                </c:pt>
              </c:strCache>
            </c:strRef>
          </c:cat>
          <c:val>
            <c:numRef>
              <c:f>Лист1!$E$24:$E$28</c:f>
              <c:numCache>
                <c:formatCode>General</c:formatCode>
                <c:ptCount val="5"/>
                <c:pt idx="0">
                  <c:v>61.8</c:v>
                </c:pt>
                <c:pt idx="1">
                  <c:v>74.7</c:v>
                </c:pt>
                <c:pt idx="2">
                  <c:v>77.7</c:v>
                </c:pt>
                <c:pt idx="3">
                  <c:v>91.5</c:v>
                </c:pt>
                <c:pt idx="4">
                  <c:v>166.8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'реализовано проектов'!$B$7:$B$12</c:f>
              <c:strCache>
                <c:ptCount val="6"/>
                <c:pt idx="0">
                  <c:v>до 10 т. р.</c:v>
                </c:pt>
                <c:pt idx="1">
                  <c:v>10-100 т. р.</c:v>
                </c:pt>
                <c:pt idx="2">
                  <c:v>101-500 т .р.</c:v>
                </c:pt>
                <c:pt idx="3">
                  <c:v>501-1000 т. р.</c:v>
                </c:pt>
                <c:pt idx="4">
                  <c:v>1001-5000 т. р.</c:v>
                </c:pt>
                <c:pt idx="5">
                  <c:v>более 5000 т. р.</c:v>
                </c:pt>
              </c:strCache>
            </c:strRef>
          </c:cat>
          <c:val>
            <c:numRef>
              <c:f>'реализовано проектов'!$C$7:$C$12</c:f>
              <c:numCache>
                <c:formatCode>General</c:formatCode>
                <c:ptCount val="6"/>
                <c:pt idx="0">
                  <c:v>8</c:v>
                </c:pt>
                <c:pt idx="1">
                  <c:v>16</c:v>
                </c:pt>
                <c:pt idx="2">
                  <c:v>13</c:v>
                </c:pt>
                <c:pt idx="3">
                  <c:v>5</c:v>
                </c:pt>
                <c:pt idx="4">
                  <c:v>12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26B0C-DA8D-4543-96B3-9F179031430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3D715C-3610-4ABA-95E0-646A9802FB2D}">
      <dgm:prSet phldrT="[Текст]"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Оптимизация текущих расходов</a:t>
          </a:r>
          <a:endParaRPr lang="ru-RU" sz="800" b="1" dirty="0">
            <a:solidFill>
              <a:schemeClr val="bg1"/>
            </a:solidFill>
          </a:endParaRPr>
        </a:p>
      </dgm:t>
    </dgm:pt>
    <dgm:pt modelId="{3C5938D9-0BFA-4F28-97B2-3123376025DD}" type="parTrans" cxnId="{1418FC31-1CEC-4625-8C78-E36830BF1F38}">
      <dgm:prSet/>
      <dgm:spPr/>
      <dgm:t>
        <a:bodyPr/>
        <a:lstStyle/>
        <a:p>
          <a:endParaRPr lang="ru-RU" sz="800"/>
        </a:p>
      </dgm:t>
    </dgm:pt>
    <dgm:pt modelId="{0BB8B3DA-F585-40E0-A09C-57ECF8B9B42C}" type="sibTrans" cxnId="{1418FC31-1CEC-4625-8C78-E36830BF1F38}">
      <dgm:prSet/>
      <dgm:spPr/>
      <dgm:t>
        <a:bodyPr/>
        <a:lstStyle/>
        <a:p>
          <a:endParaRPr lang="ru-RU" sz="800"/>
        </a:p>
      </dgm:t>
    </dgm:pt>
    <dgm:pt modelId="{F6BBB1FA-CC0C-4579-A154-B7E0574D480C}">
      <dgm:prSet phldrT="[Текст]" custT="1"/>
      <dgm:spPr/>
      <dgm:t>
        <a:bodyPr/>
        <a:lstStyle/>
        <a:p>
          <a:r>
            <a:rPr lang="ru-RU" sz="800" dirty="0" err="1" smtClean="0"/>
            <a:t>Энергоэффективность</a:t>
          </a:r>
          <a:endParaRPr lang="ru-RU" sz="800" dirty="0"/>
        </a:p>
      </dgm:t>
    </dgm:pt>
    <dgm:pt modelId="{A9A46CEB-48B1-4220-A107-AFF064EE2911}" type="parTrans" cxnId="{071E7884-E245-4629-9C76-E37D7A524DA2}">
      <dgm:prSet/>
      <dgm:spPr/>
      <dgm:t>
        <a:bodyPr/>
        <a:lstStyle/>
        <a:p>
          <a:endParaRPr lang="ru-RU" sz="800"/>
        </a:p>
      </dgm:t>
    </dgm:pt>
    <dgm:pt modelId="{CBE1EDB7-4CEC-44BB-966B-2B890BC3714C}" type="sibTrans" cxnId="{071E7884-E245-4629-9C76-E37D7A524DA2}">
      <dgm:prSet/>
      <dgm:spPr/>
      <dgm:t>
        <a:bodyPr/>
        <a:lstStyle/>
        <a:p>
          <a:endParaRPr lang="ru-RU" sz="800"/>
        </a:p>
      </dgm:t>
    </dgm:pt>
    <dgm:pt modelId="{DB746C8E-1633-4453-A53C-90DD36973947}">
      <dgm:prSet phldrT="[Текст]" custT="1"/>
      <dgm:spPr/>
      <dgm:t>
        <a:bodyPr/>
        <a:lstStyle/>
        <a:p>
          <a:r>
            <a:rPr lang="ru-RU" sz="800" dirty="0" smtClean="0"/>
            <a:t>Энергосбережение</a:t>
          </a:r>
          <a:endParaRPr lang="ru-RU" sz="800" dirty="0"/>
        </a:p>
      </dgm:t>
    </dgm:pt>
    <dgm:pt modelId="{982E3554-AE53-4ABD-B681-C72E4F3D663A}" type="parTrans" cxnId="{732ECFA0-1256-4625-B3E6-D9832ABC0931}">
      <dgm:prSet/>
      <dgm:spPr/>
      <dgm:t>
        <a:bodyPr/>
        <a:lstStyle/>
        <a:p>
          <a:endParaRPr lang="ru-RU" sz="800"/>
        </a:p>
      </dgm:t>
    </dgm:pt>
    <dgm:pt modelId="{55472D22-ECFF-4D33-A8D7-2158B4D904A3}" type="sibTrans" cxnId="{732ECFA0-1256-4625-B3E6-D9832ABC0931}">
      <dgm:prSet/>
      <dgm:spPr/>
      <dgm:t>
        <a:bodyPr/>
        <a:lstStyle/>
        <a:p>
          <a:endParaRPr lang="ru-RU" sz="800"/>
        </a:p>
      </dgm:t>
    </dgm:pt>
    <dgm:pt modelId="{4DDF2F8E-A827-450E-88DD-4A638D3DFF92}">
      <dgm:prSet phldrT="[Текст]" custT="1"/>
      <dgm:spPr/>
      <dgm:t>
        <a:bodyPr/>
        <a:lstStyle/>
        <a:p>
          <a:r>
            <a:rPr lang="ru-RU" sz="800" dirty="0" smtClean="0"/>
            <a:t>Ресурсосбережение</a:t>
          </a:r>
          <a:endParaRPr lang="ru-RU" sz="800" dirty="0"/>
        </a:p>
      </dgm:t>
    </dgm:pt>
    <dgm:pt modelId="{277A1B71-2D4C-49AB-9E35-8EC6C06056D8}" type="parTrans" cxnId="{94EB9BF9-9E80-4CF5-991F-ED1502083054}">
      <dgm:prSet/>
      <dgm:spPr/>
      <dgm:t>
        <a:bodyPr/>
        <a:lstStyle/>
        <a:p>
          <a:endParaRPr lang="ru-RU" sz="800"/>
        </a:p>
      </dgm:t>
    </dgm:pt>
    <dgm:pt modelId="{BBB5AA6F-610F-4276-AE95-2BDF49A95F3E}" type="sibTrans" cxnId="{94EB9BF9-9E80-4CF5-991F-ED1502083054}">
      <dgm:prSet/>
      <dgm:spPr/>
      <dgm:t>
        <a:bodyPr/>
        <a:lstStyle/>
        <a:p>
          <a:endParaRPr lang="ru-RU" sz="800"/>
        </a:p>
      </dgm:t>
    </dgm:pt>
    <dgm:pt modelId="{C05CDE88-7D03-4181-BD60-F9386893E009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000" b="1" dirty="0" smtClean="0">
              <a:solidFill>
                <a:srgbClr val="C00000"/>
              </a:solidFill>
            </a:rPr>
            <a:t>Бережливое производство</a:t>
          </a:r>
          <a:endParaRPr lang="ru-RU" sz="1000" b="1" dirty="0">
            <a:solidFill>
              <a:srgbClr val="C00000"/>
            </a:solidFill>
          </a:endParaRPr>
        </a:p>
      </dgm:t>
    </dgm:pt>
    <dgm:pt modelId="{414B07EC-0073-4FE4-A332-15CD6F83752E}" type="parTrans" cxnId="{3AD866F8-B5BC-463E-995B-420B8D4B7EEA}">
      <dgm:prSet/>
      <dgm:spPr/>
      <dgm:t>
        <a:bodyPr/>
        <a:lstStyle/>
        <a:p>
          <a:endParaRPr lang="ru-RU" sz="800"/>
        </a:p>
      </dgm:t>
    </dgm:pt>
    <dgm:pt modelId="{E6B211F7-C09D-4826-932A-0D02052C2C7C}" type="sibTrans" cxnId="{3AD866F8-B5BC-463E-995B-420B8D4B7EEA}">
      <dgm:prSet/>
      <dgm:spPr/>
      <dgm:t>
        <a:bodyPr/>
        <a:lstStyle/>
        <a:p>
          <a:endParaRPr lang="ru-RU" sz="800"/>
        </a:p>
      </dgm:t>
    </dgm:pt>
    <dgm:pt modelId="{33716402-9424-453A-8720-E5AA62844294}">
      <dgm:prSet phldrT="[Текст]" custT="1"/>
      <dgm:spPr/>
      <dgm:t>
        <a:bodyPr/>
        <a:lstStyle/>
        <a:p>
          <a:r>
            <a:rPr lang="ru-RU" sz="800" dirty="0" smtClean="0"/>
            <a:t>Улучшение качества подвижного состава</a:t>
          </a:r>
          <a:endParaRPr lang="ru-RU" sz="800" dirty="0"/>
        </a:p>
      </dgm:t>
    </dgm:pt>
    <dgm:pt modelId="{C0583EED-E0F8-46B9-9A31-1CDDFC234ED7}" type="parTrans" cxnId="{A4CDC9D3-4387-44F8-8D19-CDE148B49837}">
      <dgm:prSet/>
      <dgm:spPr/>
      <dgm:t>
        <a:bodyPr/>
        <a:lstStyle/>
        <a:p>
          <a:endParaRPr lang="ru-RU" sz="800"/>
        </a:p>
      </dgm:t>
    </dgm:pt>
    <dgm:pt modelId="{E71CB78E-7D43-480A-9A0B-03ED0218591F}" type="sibTrans" cxnId="{A4CDC9D3-4387-44F8-8D19-CDE148B49837}">
      <dgm:prSet/>
      <dgm:spPr/>
      <dgm:t>
        <a:bodyPr/>
        <a:lstStyle/>
        <a:p>
          <a:endParaRPr lang="ru-RU" sz="800"/>
        </a:p>
      </dgm:t>
    </dgm:pt>
    <dgm:pt modelId="{E2D1562A-329F-4330-A2D9-7EE2D3A3ECCF}">
      <dgm:prSet phldrT="[Текст]" custT="1"/>
      <dgm:spPr/>
      <dgm:t>
        <a:bodyPr/>
        <a:lstStyle/>
        <a:p>
          <a:r>
            <a:rPr lang="ru-RU" sz="800" b="1" dirty="0" smtClean="0"/>
            <a:t>Внедрение современных технологий</a:t>
          </a:r>
          <a:endParaRPr lang="ru-RU" sz="800" b="1" dirty="0"/>
        </a:p>
      </dgm:t>
    </dgm:pt>
    <dgm:pt modelId="{097705A5-4837-4806-B4D0-39DD8698AC2A}" type="parTrans" cxnId="{76A5B6FC-B119-41A5-89C1-DF8FA7CA817B}">
      <dgm:prSet/>
      <dgm:spPr/>
      <dgm:t>
        <a:bodyPr/>
        <a:lstStyle/>
        <a:p>
          <a:endParaRPr lang="ru-RU" sz="800"/>
        </a:p>
      </dgm:t>
    </dgm:pt>
    <dgm:pt modelId="{2AEA62DE-DDA2-4BAC-A4C0-9CFE76127602}" type="sibTrans" cxnId="{76A5B6FC-B119-41A5-89C1-DF8FA7CA817B}">
      <dgm:prSet/>
      <dgm:spPr/>
      <dgm:t>
        <a:bodyPr/>
        <a:lstStyle/>
        <a:p>
          <a:endParaRPr lang="ru-RU" sz="800"/>
        </a:p>
      </dgm:t>
    </dgm:pt>
    <dgm:pt modelId="{014C3377-C740-44C0-B2F0-2D88FEC81AF1}">
      <dgm:prSet phldrT="[Текст]" custT="1"/>
      <dgm:spPr/>
      <dgm:t>
        <a:bodyPr/>
        <a:lstStyle/>
        <a:p>
          <a:r>
            <a:rPr lang="ru-RU" sz="800" dirty="0" smtClean="0"/>
            <a:t>Оптимизация технологии-организация полигонных технологий</a:t>
          </a:r>
          <a:endParaRPr lang="ru-RU" sz="800" dirty="0"/>
        </a:p>
      </dgm:t>
    </dgm:pt>
    <dgm:pt modelId="{FFA3340F-D63D-4B43-A577-45BC0B74B687}" type="parTrans" cxnId="{C9D9BE02-12F9-4942-B4CA-6723EF4EB7D1}">
      <dgm:prSet/>
      <dgm:spPr/>
      <dgm:t>
        <a:bodyPr/>
        <a:lstStyle/>
        <a:p>
          <a:endParaRPr lang="ru-RU" sz="800"/>
        </a:p>
      </dgm:t>
    </dgm:pt>
    <dgm:pt modelId="{70EDE9DB-5D8E-4218-9EE1-02B53F5022EB}" type="sibTrans" cxnId="{C9D9BE02-12F9-4942-B4CA-6723EF4EB7D1}">
      <dgm:prSet/>
      <dgm:spPr/>
      <dgm:t>
        <a:bodyPr/>
        <a:lstStyle/>
        <a:p>
          <a:endParaRPr lang="ru-RU" sz="800"/>
        </a:p>
      </dgm:t>
    </dgm:pt>
    <dgm:pt modelId="{05A49427-EB20-460B-B4B4-D6EEC62D328D}">
      <dgm:prSet phldrT="[Текст]" custT="1"/>
      <dgm:spPr/>
      <dgm:t>
        <a:bodyPr/>
        <a:lstStyle/>
        <a:p>
          <a:r>
            <a:rPr lang="ru-RU" sz="800" dirty="0" smtClean="0"/>
            <a:t>Снижение непроизводительных потерь в работе</a:t>
          </a:r>
          <a:endParaRPr lang="ru-RU" sz="800" dirty="0"/>
        </a:p>
      </dgm:t>
    </dgm:pt>
    <dgm:pt modelId="{AB9DEE5E-CA67-454F-96A3-24B3876D9FA2}" type="parTrans" cxnId="{955BF2CA-0CA9-46A6-949A-E903693A5C6E}">
      <dgm:prSet/>
      <dgm:spPr/>
      <dgm:t>
        <a:bodyPr/>
        <a:lstStyle/>
        <a:p>
          <a:endParaRPr lang="ru-RU" sz="800"/>
        </a:p>
      </dgm:t>
    </dgm:pt>
    <dgm:pt modelId="{CF20FEB7-6178-4DC7-B962-2B0F30F3FED6}" type="sibTrans" cxnId="{955BF2CA-0CA9-46A6-949A-E903693A5C6E}">
      <dgm:prSet/>
      <dgm:spPr/>
      <dgm:t>
        <a:bodyPr/>
        <a:lstStyle/>
        <a:p>
          <a:endParaRPr lang="ru-RU" sz="800"/>
        </a:p>
      </dgm:t>
    </dgm:pt>
    <dgm:pt modelId="{8E84509B-8AB1-487F-A49C-F8FB37DBA161}">
      <dgm:prSet phldrT="[Текст]" custT="1"/>
      <dgm:spPr/>
      <dgm:t>
        <a:bodyPr/>
        <a:lstStyle/>
        <a:p>
          <a:r>
            <a:rPr lang="ru-RU" sz="800" b="1" dirty="0" smtClean="0"/>
            <a:t>Оптимизация численности персонала</a:t>
          </a:r>
          <a:endParaRPr lang="ru-RU" sz="800" b="1" dirty="0"/>
        </a:p>
      </dgm:t>
    </dgm:pt>
    <dgm:pt modelId="{E10D53D3-1150-441D-ACCE-2808CE3193F6}" type="sibTrans" cxnId="{EBBFB6FD-2EBB-4EE5-B3C5-9E0EF8F8859C}">
      <dgm:prSet/>
      <dgm:spPr/>
      <dgm:t>
        <a:bodyPr/>
        <a:lstStyle/>
        <a:p>
          <a:endParaRPr lang="ru-RU" sz="800"/>
        </a:p>
      </dgm:t>
    </dgm:pt>
    <dgm:pt modelId="{9BE00263-05E7-4627-9C3B-DD4C394D1B99}" type="parTrans" cxnId="{EBBFB6FD-2EBB-4EE5-B3C5-9E0EF8F8859C}">
      <dgm:prSet/>
      <dgm:spPr/>
      <dgm:t>
        <a:bodyPr/>
        <a:lstStyle/>
        <a:p>
          <a:endParaRPr lang="ru-RU" sz="800"/>
        </a:p>
      </dgm:t>
    </dgm:pt>
    <dgm:pt modelId="{928FE404-A714-4A34-BEF0-6DF413660F0D}">
      <dgm:prSet phldrT="[Текст]" custT="1"/>
      <dgm:spPr/>
      <dgm:t>
        <a:bodyPr/>
        <a:lstStyle/>
        <a:p>
          <a:r>
            <a:rPr lang="ru-RU" sz="800" dirty="0" smtClean="0"/>
            <a:t>Новая техника и инновации</a:t>
          </a:r>
          <a:endParaRPr lang="ru-RU" sz="800" dirty="0"/>
        </a:p>
      </dgm:t>
    </dgm:pt>
    <dgm:pt modelId="{331F1BDE-D563-49C8-8613-1023CA28F834}" type="parTrans" cxnId="{AB0CE85F-C3B1-497F-9927-A934B9B8B72C}">
      <dgm:prSet/>
      <dgm:spPr/>
      <dgm:t>
        <a:bodyPr/>
        <a:lstStyle/>
        <a:p>
          <a:endParaRPr lang="ru-RU" sz="800"/>
        </a:p>
      </dgm:t>
    </dgm:pt>
    <dgm:pt modelId="{1DDC10BE-9AA8-4DE7-86FE-E7BA2FBEB06D}" type="sibTrans" cxnId="{AB0CE85F-C3B1-497F-9927-A934B9B8B72C}">
      <dgm:prSet/>
      <dgm:spPr/>
      <dgm:t>
        <a:bodyPr/>
        <a:lstStyle/>
        <a:p>
          <a:endParaRPr lang="ru-RU" sz="800"/>
        </a:p>
      </dgm:t>
    </dgm:pt>
    <dgm:pt modelId="{22FEB56C-844E-4298-A6EF-76F19E8A0E8B}">
      <dgm:prSet phldrT="[Текст]" custT="1"/>
      <dgm:spPr/>
      <dgm:t>
        <a:bodyPr/>
        <a:lstStyle/>
        <a:p>
          <a:r>
            <a:rPr lang="ru-RU" sz="800" b="1" dirty="0" smtClean="0"/>
            <a:t>Повышение эффективности закупочной деятельности и цепочек поставок</a:t>
          </a:r>
          <a:endParaRPr lang="ru-RU" sz="800" b="1" dirty="0"/>
        </a:p>
      </dgm:t>
    </dgm:pt>
    <dgm:pt modelId="{F01DE446-9A8F-40AF-A151-C95900C2BE6A}" type="parTrans" cxnId="{82F5D211-3E06-4BCB-8937-02E804D6BC59}">
      <dgm:prSet/>
      <dgm:spPr/>
      <dgm:t>
        <a:bodyPr/>
        <a:lstStyle/>
        <a:p>
          <a:endParaRPr lang="ru-RU" sz="800"/>
        </a:p>
      </dgm:t>
    </dgm:pt>
    <dgm:pt modelId="{4E8FE90A-270A-462D-9D29-0BB7ED472355}" type="sibTrans" cxnId="{82F5D211-3E06-4BCB-8937-02E804D6BC59}">
      <dgm:prSet/>
      <dgm:spPr/>
      <dgm:t>
        <a:bodyPr/>
        <a:lstStyle/>
        <a:p>
          <a:endParaRPr lang="ru-RU" sz="800"/>
        </a:p>
      </dgm:t>
    </dgm:pt>
    <dgm:pt modelId="{695E41B5-5C3D-4CA0-A4BF-0D008B367A15}">
      <dgm:prSet phldrT="[Текст]" custT="1"/>
      <dgm:spPr/>
      <dgm:t>
        <a:bodyPr/>
        <a:lstStyle/>
        <a:p>
          <a:r>
            <a:rPr lang="ru-RU" sz="800" b="1" dirty="0" smtClean="0"/>
            <a:t>Оптимизация системы мотивации</a:t>
          </a:r>
          <a:endParaRPr lang="ru-RU" sz="800" b="1" dirty="0"/>
        </a:p>
      </dgm:t>
    </dgm:pt>
    <dgm:pt modelId="{E2A689D3-CA5A-4707-A8FD-1FFA37D9A44A}" type="parTrans" cxnId="{46203020-726E-48F9-B53E-99292996439C}">
      <dgm:prSet/>
      <dgm:spPr/>
      <dgm:t>
        <a:bodyPr/>
        <a:lstStyle/>
        <a:p>
          <a:endParaRPr lang="ru-RU" sz="800"/>
        </a:p>
      </dgm:t>
    </dgm:pt>
    <dgm:pt modelId="{3EC38945-A9E1-4D10-B845-DEA23734F2B2}" type="sibTrans" cxnId="{46203020-726E-48F9-B53E-99292996439C}">
      <dgm:prSet/>
      <dgm:spPr/>
      <dgm:t>
        <a:bodyPr/>
        <a:lstStyle/>
        <a:p>
          <a:endParaRPr lang="ru-RU" sz="800"/>
        </a:p>
      </dgm:t>
    </dgm:pt>
    <dgm:pt modelId="{FB188AE5-1976-4DC2-B493-6024B27A2A92}">
      <dgm:prSet phldrT="[Текст]" custT="1"/>
      <dgm:spPr/>
      <dgm:t>
        <a:bodyPr/>
        <a:lstStyle/>
        <a:p>
          <a:r>
            <a:rPr lang="ru-RU" sz="800" dirty="0" smtClean="0"/>
            <a:t>Оптимизация организационной структуры</a:t>
          </a:r>
          <a:endParaRPr lang="ru-RU" sz="800" dirty="0"/>
        </a:p>
      </dgm:t>
    </dgm:pt>
    <dgm:pt modelId="{B117F304-183E-40D9-850A-A3E5AAEF330E}" type="parTrans" cxnId="{25D2BF48-730F-4300-8707-DABE934C4F1C}">
      <dgm:prSet/>
      <dgm:spPr/>
      <dgm:t>
        <a:bodyPr/>
        <a:lstStyle/>
        <a:p>
          <a:endParaRPr lang="ru-RU" sz="800"/>
        </a:p>
      </dgm:t>
    </dgm:pt>
    <dgm:pt modelId="{DEDB6577-B511-4E6B-9815-3B097B566BD1}" type="sibTrans" cxnId="{25D2BF48-730F-4300-8707-DABE934C4F1C}">
      <dgm:prSet/>
      <dgm:spPr/>
      <dgm:t>
        <a:bodyPr/>
        <a:lstStyle/>
        <a:p>
          <a:endParaRPr lang="ru-RU" sz="800"/>
        </a:p>
      </dgm:t>
    </dgm:pt>
    <dgm:pt modelId="{89B05531-18C1-4957-97DC-FF262CC42533}">
      <dgm:prSet phldrT="[Текст]" custT="1"/>
      <dgm:spPr/>
      <dgm:t>
        <a:bodyPr/>
        <a:lstStyle/>
        <a:p>
          <a:r>
            <a:rPr lang="ru-RU" sz="800" b="1" dirty="0" smtClean="0"/>
            <a:t>Повышение эффективности управления основными средствами</a:t>
          </a:r>
          <a:endParaRPr lang="ru-RU" sz="800" b="1" dirty="0"/>
        </a:p>
      </dgm:t>
    </dgm:pt>
    <dgm:pt modelId="{B339616A-A3F5-4234-ABFB-284FE6CDAF0D}" type="parTrans" cxnId="{9D1F7771-DC5E-4D3C-8DE7-7C79460561EE}">
      <dgm:prSet/>
      <dgm:spPr/>
      <dgm:t>
        <a:bodyPr/>
        <a:lstStyle/>
        <a:p>
          <a:endParaRPr lang="ru-RU" sz="800"/>
        </a:p>
      </dgm:t>
    </dgm:pt>
    <dgm:pt modelId="{5D01EBB4-E649-4DC0-87C8-4B5FF8589E54}" type="sibTrans" cxnId="{9D1F7771-DC5E-4D3C-8DE7-7C79460561EE}">
      <dgm:prSet/>
      <dgm:spPr/>
      <dgm:t>
        <a:bodyPr/>
        <a:lstStyle/>
        <a:p>
          <a:endParaRPr lang="ru-RU" sz="800"/>
        </a:p>
      </dgm:t>
    </dgm:pt>
    <dgm:pt modelId="{2E9A9AA2-CB34-41C7-8C19-4AEE5B108A1E}">
      <dgm:prSet phldrT="[Текст]" custT="1"/>
      <dgm:spPr/>
      <dgm:t>
        <a:bodyPr/>
        <a:lstStyle/>
        <a:p>
          <a:r>
            <a:rPr lang="ru-RU" sz="800" dirty="0" smtClean="0"/>
            <a:t>Совершенствование системы нормирования</a:t>
          </a:r>
          <a:endParaRPr lang="ru-RU" sz="800" dirty="0"/>
        </a:p>
      </dgm:t>
    </dgm:pt>
    <dgm:pt modelId="{D5190CDA-A2AA-4629-BDC4-F70BE3CA63B9}" type="parTrans" cxnId="{43A6B0E8-F384-4CD9-941E-CE811BB92FE7}">
      <dgm:prSet/>
      <dgm:spPr/>
      <dgm:t>
        <a:bodyPr/>
        <a:lstStyle/>
        <a:p>
          <a:endParaRPr lang="ru-RU" sz="800"/>
        </a:p>
      </dgm:t>
    </dgm:pt>
    <dgm:pt modelId="{D5413C34-ED44-411F-AC21-705BC8392DA5}" type="sibTrans" cxnId="{43A6B0E8-F384-4CD9-941E-CE811BB92FE7}">
      <dgm:prSet/>
      <dgm:spPr/>
      <dgm:t>
        <a:bodyPr/>
        <a:lstStyle/>
        <a:p>
          <a:endParaRPr lang="ru-RU" sz="800"/>
        </a:p>
      </dgm:t>
    </dgm:pt>
    <dgm:pt modelId="{69A409FC-3D0B-4C5E-8395-E9E20B74A73B}">
      <dgm:prSet phldrT="[Текст]" custT="1"/>
      <dgm:spPr/>
      <dgm:t>
        <a:bodyPr/>
        <a:lstStyle/>
        <a:p>
          <a:r>
            <a:rPr lang="ru-RU" sz="800" dirty="0" smtClean="0"/>
            <a:t>Совершенствование системы планирования</a:t>
          </a:r>
          <a:endParaRPr lang="ru-RU" sz="800" dirty="0"/>
        </a:p>
      </dgm:t>
    </dgm:pt>
    <dgm:pt modelId="{F4B798C9-A61C-4BB4-AF3D-048CFCA2499F}" type="parTrans" cxnId="{AB11C414-1B77-4361-80D2-E70F1A4B9089}">
      <dgm:prSet/>
      <dgm:spPr/>
      <dgm:t>
        <a:bodyPr/>
        <a:lstStyle/>
        <a:p>
          <a:endParaRPr lang="ru-RU" sz="800"/>
        </a:p>
      </dgm:t>
    </dgm:pt>
    <dgm:pt modelId="{46EE3A0B-B1A2-4B1A-9259-26C9B04FB592}" type="sibTrans" cxnId="{AB11C414-1B77-4361-80D2-E70F1A4B9089}">
      <dgm:prSet/>
      <dgm:spPr/>
      <dgm:t>
        <a:bodyPr/>
        <a:lstStyle/>
        <a:p>
          <a:endParaRPr lang="ru-RU" sz="800"/>
        </a:p>
      </dgm:t>
    </dgm:pt>
    <dgm:pt modelId="{9AF7630D-70F3-421E-9BA5-291B777BFD6A}">
      <dgm:prSet phldrT="[Текст]" custT="1"/>
      <dgm:spPr/>
      <dgm:t>
        <a:bodyPr/>
        <a:lstStyle/>
        <a:p>
          <a:r>
            <a:rPr lang="ru-RU" sz="800" b="1" dirty="0" smtClean="0"/>
            <a:t>Повышение эффективности  управления тех. обслуживанием и ремонтом оборудования, зданий и сооружений</a:t>
          </a:r>
          <a:endParaRPr lang="ru-RU" sz="800" b="1" dirty="0"/>
        </a:p>
      </dgm:t>
    </dgm:pt>
    <dgm:pt modelId="{EB679E90-D578-40E0-A299-1134E5E459D2}" type="parTrans" cxnId="{DBCED9B9-A34F-4A38-96D1-2A126297D4C4}">
      <dgm:prSet/>
      <dgm:spPr/>
      <dgm:t>
        <a:bodyPr/>
        <a:lstStyle/>
        <a:p>
          <a:endParaRPr lang="ru-RU" sz="800"/>
        </a:p>
      </dgm:t>
    </dgm:pt>
    <dgm:pt modelId="{BC7ABC03-40E6-4BDC-9B19-9AFF2900E759}" type="sibTrans" cxnId="{DBCED9B9-A34F-4A38-96D1-2A126297D4C4}">
      <dgm:prSet/>
      <dgm:spPr/>
      <dgm:t>
        <a:bodyPr/>
        <a:lstStyle/>
        <a:p>
          <a:endParaRPr lang="ru-RU" sz="800"/>
        </a:p>
      </dgm:t>
    </dgm:pt>
    <dgm:pt modelId="{D62A6C10-D662-4470-802C-4762EDE14E14}">
      <dgm:prSet phldrT="[Текст]" custT="1"/>
      <dgm:spPr/>
      <dgm:t>
        <a:bodyPr/>
        <a:lstStyle/>
        <a:p>
          <a:r>
            <a:rPr lang="ru-RU" sz="800" dirty="0" smtClean="0"/>
            <a:t>Модернизация</a:t>
          </a:r>
          <a:endParaRPr lang="ru-RU" sz="800" dirty="0"/>
        </a:p>
      </dgm:t>
    </dgm:pt>
    <dgm:pt modelId="{0DB64C29-1C94-48EC-9BDF-CA2FD987B0F2}" type="parTrans" cxnId="{DCA5213A-4ADD-4CED-BA22-C79965FB7C8E}">
      <dgm:prSet/>
      <dgm:spPr/>
      <dgm:t>
        <a:bodyPr/>
        <a:lstStyle/>
        <a:p>
          <a:endParaRPr lang="ru-RU" sz="800"/>
        </a:p>
      </dgm:t>
    </dgm:pt>
    <dgm:pt modelId="{635BDEC7-9572-4407-8A02-81B32EA1705C}" type="sibTrans" cxnId="{DCA5213A-4ADD-4CED-BA22-C79965FB7C8E}">
      <dgm:prSet/>
      <dgm:spPr/>
      <dgm:t>
        <a:bodyPr/>
        <a:lstStyle/>
        <a:p>
          <a:endParaRPr lang="ru-RU" sz="800"/>
        </a:p>
      </dgm:t>
    </dgm:pt>
    <dgm:pt modelId="{804FDFA5-C836-418E-B988-06768DA02819}">
      <dgm:prSet phldrT="[Текст]" custT="1"/>
      <dgm:spPr/>
      <dgm:t>
        <a:bodyPr/>
        <a:lstStyle/>
        <a:p>
          <a:r>
            <a:rPr lang="ru-RU" sz="800" dirty="0" smtClean="0"/>
            <a:t>Рационализация</a:t>
          </a:r>
          <a:endParaRPr lang="ru-RU" sz="800" dirty="0"/>
        </a:p>
      </dgm:t>
    </dgm:pt>
    <dgm:pt modelId="{4B02B9D2-7D36-4BC9-9109-B12EC9B7AEDD}" type="parTrans" cxnId="{1E88B859-3951-4C0F-98C9-BBE28CEA5837}">
      <dgm:prSet/>
      <dgm:spPr/>
      <dgm:t>
        <a:bodyPr/>
        <a:lstStyle/>
        <a:p>
          <a:endParaRPr lang="ru-RU" sz="800"/>
        </a:p>
      </dgm:t>
    </dgm:pt>
    <dgm:pt modelId="{83BCBA73-D89E-4627-B85A-D1AB5D76A29D}" type="sibTrans" cxnId="{1E88B859-3951-4C0F-98C9-BBE28CEA5837}">
      <dgm:prSet/>
      <dgm:spPr/>
      <dgm:t>
        <a:bodyPr/>
        <a:lstStyle/>
        <a:p>
          <a:endParaRPr lang="ru-RU" sz="800"/>
        </a:p>
      </dgm:t>
    </dgm:pt>
    <dgm:pt modelId="{1130D6B0-46FC-489D-ADBF-49DFEA7534F6}">
      <dgm:prSet phldrT="[Текст]" custT="1"/>
      <dgm:spPr/>
      <dgm:t>
        <a:bodyPr/>
        <a:lstStyle/>
        <a:p>
          <a:r>
            <a:rPr lang="ru-RU" sz="800" dirty="0" smtClean="0"/>
            <a:t>Повышение эффективности эксплуатации малодеятельных ж.д. линий</a:t>
          </a:r>
          <a:endParaRPr lang="ru-RU" sz="800" dirty="0"/>
        </a:p>
      </dgm:t>
    </dgm:pt>
    <dgm:pt modelId="{79F0889F-505C-4559-B146-417817349458}" type="parTrans" cxnId="{DFD30A32-C01F-4026-B1A3-A1E6039D03DB}">
      <dgm:prSet/>
      <dgm:spPr/>
      <dgm:t>
        <a:bodyPr/>
        <a:lstStyle/>
        <a:p>
          <a:endParaRPr lang="ru-RU" sz="800"/>
        </a:p>
      </dgm:t>
    </dgm:pt>
    <dgm:pt modelId="{D3343520-6C65-4D36-A811-BC776C3F2D18}" type="sibTrans" cxnId="{DFD30A32-C01F-4026-B1A3-A1E6039D03DB}">
      <dgm:prSet/>
      <dgm:spPr/>
      <dgm:t>
        <a:bodyPr/>
        <a:lstStyle/>
        <a:p>
          <a:endParaRPr lang="ru-RU" sz="800"/>
        </a:p>
      </dgm:t>
    </dgm:pt>
    <dgm:pt modelId="{61FBBC52-3027-4EE5-92BF-9D5AE013FF0B}" type="pres">
      <dgm:prSet presAssocID="{43126B0C-DA8D-4543-96B3-9F17903143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3D0770-2355-4C63-8F22-03F4408CAE94}" type="pres">
      <dgm:prSet presAssocID="{753D715C-3610-4ABA-95E0-646A9802FB2D}" presName="root" presStyleCnt="0"/>
      <dgm:spPr/>
    </dgm:pt>
    <dgm:pt modelId="{8FB09681-7267-4166-B666-E0FECFCA6D72}" type="pres">
      <dgm:prSet presAssocID="{753D715C-3610-4ABA-95E0-646A9802FB2D}" presName="rootComposite" presStyleCnt="0"/>
      <dgm:spPr/>
    </dgm:pt>
    <dgm:pt modelId="{36102231-C079-475B-8F69-ABC0A37E73F4}" type="pres">
      <dgm:prSet presAssocID="{753D715C-3610-4ABA-95E0-646A9802FB2D}" presName="rootText" presStyleLbl="node1" presStyleIdx="0" presStyleCnt="7"/>
      <dgm:spPr/>
      <dgm:t>
        <a:bodyPr/>
        <a:lstStyle/>
        <a:p>
          <a:endParaRPr lang="ru-RU"/>
        </a:p>
      </dgm:t>
    </dgm:pt>
    <dgm:pt modelId="{64E272C7-90F0-480D-96AF-208F8BBABA4D}" type="pres">
      <dgm:prSet presAssocID="{753D715C-3610-4ABA-95E0-646A9802FB2D}" presName="rootConnector" presStyleLbl="node1" presStyleIdx="0" presStyleCnt="7"/>
      <dgm:spPr/>
      <dgm:t>
        <a:bodyPr/>
        <a:lstStyle/>
        <a:p>
          <a:endParaRPr lang="ru-RU"/>
        </a:p>
      </dgm:t>
    </dgm:pt>
    <dgm:pt modelId="{79DEC090-5019-40D1-956B-B036B809A2A1}" type="pres">
      <dgm:prSet presAssocID="{753D715C-3610-4ABA-95E0-646A9802FB2D}" presName="childShape" presStyleCnt="0"/>
      <dgm:spPr/>
    </dgm:pt>
    <dgm:pt modelId="{888DA1C2-9394-4141-934A-A9154B3F98C2}" type="pres">
      <dgm:prSet presAssocID="{A9A46CEB-48B1-4220-A107-AFF064EE2911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B308F4ED-F4FE-4C9C-92C1-1DB453DAC831}" type="pres">
      <dgm:prSet presAssocID="{F6BBB1FA-CC0C-4579-A154-B7E0574D480C}" presName="childText" presStyleLbl="bgAcc1" presStyleIdx="0" presStyleCnt="14" custScaleX="222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EB3B5-7AA9-4297-A0DD-4F3FE0EA7F9F}" type="pres">
      <dgm:prSet presAssocID="{982E3554-AE53-4ABD-B681-C72E4F3D663A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D7947F86-8716-476C-A083-8C500F8E2EE3}" type="pres">
      <dgm:prSet presAssocID="{DB746C8E-1633-4453-A53C-90DD36973947}" presName="childText" presStyleLbl="bgAcc1" presStyleIdx="1" presStyleCnt="14" custScaleX="22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97D2D-76DB-4390-A4F7-12EFDAB22B26}" type="pres">
      <dgm:prSet presAssocID="{FFA3340F-D63D-4B43-A577-45BC0B74B687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D344142C-E790-40DC-8C0E-CF38FF5836DF}" type="pres">
      <dgm:prSet presAssocID="{014C3377-C740-44C0-B2F0-2D88FEC81AF1}" presName="childText" presStyleLbl="bgAcc1" presStyleIdx="2" presStyleCnt="14" custScaleX="220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232A7-E797-4722-80D4-0CDA3757306F}" type="pres">
      <dgm:prSet presAssocID="{AB9DEE5E-CA67-454F-96A3-24B3876D9FA2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4853A010-7857-4CA6-8B41-383C1A8BC105}" type="pres">
      <dgm:prSet presAssocID="{05A49427-EB20-460B-B4B4-D6EEC62D328D}" presName="childText" presStyleLbl="bgAcc1" presStyleIdx="3" presStyleCnt="14" custScaleX="22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8562A-7B55-41EF-B0F6-7209EDFBF3AD}" type="pres">
      <dgm:prSet presAssocID="{8E84509B-8AB1-487F-A49C-F8FB37DBA161}" presName="root" presStyleCnt="0"/>
      <dgm:spPr/>
    </dgm:pt>
    <dgm:pt modelId="{46DDDA1A-733C-42FD-A1FC-FC18919BEA2A}" type="pres">
      <dgm:prSet presAssocID="{8E84509B-8AB1-487F-A49C-F8FB37DBA161}" presName="rootComposite" presStyleCnt="0"/>
      <dgm:spPr/>
    </dgm:pt>
    <dgm:pt modelId="{F4F24E27-5ADB-4062-B6BC-B5AB4D854A83}" type="pres">
      <dgm:prSet presAssocID="{8E84509B-8AB1-487F-A49C-F8FB37DBA161}" presName="rootText" presStyleLbl="node1" presStyleIdx="1" presStyleCnt="7"/>
      <dgm:spPr/>
      <dgm:t>
        <a:bodyPr/>
        <a:lstStyle/>
        <a:p>
          <a:endParaRPr lang="ru-RU"/>
        </a:p>
      </dgm:t>
    </dgm:pt>
    <dgm:pt modelId="{B0C54F36-F5C7-413B-BDBF-AAB0FE9D3CD0}" type="pres">
      <dgm:prSet presAssocID="{8E84509B-8AB1-487F-A49C-F8FB37DBA161}" presName="rootConnector" presStyleLbl="node1" presStyleIdx="1" presStyleCnt="7"/>
      <dgm:spPr/>
      <dgm:t>
        <a:bodyPr/>
        <a:lstStyle/>
        <a:p>
          <a:endParaRPr lang="ru-RU"/>
        </a:p>
      </dgm:t>
    </dgm:pt>
    <dgm:pt modelId="{A62DC9C2-9E64-4EA3-BF2D-254E8B6D24F8}" type="pres">
      <dgm:prSet presAssocID="{8E84509B-8AB1-487F-A49C-F8FB37DBA161}" presName="childShape" presStyleCnt="0"/>
      <dgm:spPr/>
    </dgm:pt>
    <dgm:pt modelId="{7B43363C-4864-46C6-971C-7FEF3F19386B}" type="pres">
      <dgm:prSet presAssocID="{E2D1562A-329F-4330-A2D9-7EE2D3A3ECCF}" presName="root" presStyleCnt="0"/>
      <dgm:spPr/>
    </dgm:pt>
    <dgm:pt modelId="{943632E1-166F-4B2F-92FA-E984097F6133}" type="pres">
      <dgm:prSet presAssocID="{E2D1562A-329F-4330-A2D9-7EE2D3A3ECCF}" presName="rootComposite" presStyleCnt="0"/>
      <dgm:spPr/>
    </dgm:pt>
    <dgm:pt modelId="{892B5176-4AD7-40E9-9633-014FE21D8E92}" type="pres">
      <dgm:prSet presAssocID="{E2D1562A-329F-4330-A2D9-7EE2D3A3ECCF}" presName="rootText" presStyleLbl="node1" presStyleIdx="2" presStyleCnt="7" custScaleX="115740"/>
      <dgm:spPr/>
      <dgm:t>
        <a:bodyPr/>
        <a:lstStyle/>
        <a:p>
          <a:endParaRPr lang="ru-RU"/>
        </a:p>
      </dgm:t>
    </dgm:pt>
    <dgm:pt modelId="{DA0F27C9-A0F6-4DB5-96CB-4D5820990BEB}" type="pres">
      <dgm:prSet presAssocID="{E2D1562A-329F-4330-A2D9-7EE2D3A3ECCF}" presName="rootConnector" presStyleLbl="node1" presStyleIdx="2" presStyleCnt="7"/>
      <dgm:spPr/>
      <dgm:t>
        <a:bodyPr/>
        <a:lstStyle/>
        <a:p>
          <a:endParaRPr lang="ru-RU"/>
        </a:p>
      </dgm:t>
    </dgm:pt>
    <dgm:pt modelId="{F6ABFADE-6EC6-4556-9D81-947864310894}" type="pres">
      <dgm:prSet presAssocID="{E2D1562A-329F-4330-A2D9-7EE2D3A3ECCF}" presName="childShape" presStyleCnt="0"/>
      <dgm:spPr/>
    </dgm:pt>
    <dgm:pt modelId="{B9D557E0-7728-4E0C-99DE-6F50C15E628C}" type="pres">
      <dgm:prSet presAssocID="{277A1B71-2D4C-49AB-9E35-8EC6C06056D8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A582EA86-7F52-4B4F-ADB8-12F8242F317D}" type="pres">
      <dgm:prSet presAssocID="{4DDF2F8E-A827-450E-88DD-4A638D3DFF92}" presName="childText" presStyleLbl="bgAcc1" presStyleIdx="4" presStyleCnt="14" custScaleX="116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21D8F-C891-4F11-8FBF-C00BD137A07C}" type="pres">
      <dgm:prSet presAssocID="{331F1BDE-D563-49C8-8613-1023CA28F834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7915DD86-2FB8-443E-B03E-89D2D70B12B8}" type="pres">
      <dgm:prSet presAssocID="{928FE404-A714-4A34-BEF0-6DF413660F0D}" presName="childText" presStyleLbl="bgAcc1" presStyleIdx="5" presStyleCnt="14" custScaleX="117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2924C-005A-4FCB-9CA0-2FF1F149424D}" type="pres">
      <dgm:prSet presAssocID="{C0583EED-E0F8-46B9-9A31-1CDDFC234ED7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EF2B17DD-D58C-449A-9C3E-1DCB7D07124B}" type="pres">
      <dgm:prSet presAssocID="{33716402-9424-453A-8720-E5AA62844294}" presName="childText" presStyleLbl="bgAcc1" presStyleIdx="6" presStyleCnt="14" custScaleX="116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CA387-C93E-4862-A46C-015D1923056F}" type="pres">
      <dgm:prSet presAssocID="{414B07EC-0073-4FE4-A332-15CD6F83752E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A7EE37D5-84EF-4DE1-AD8D-49D7BFBE2C06}" type="pres">
      <dgm:prSet presAssocID="{C05CDE88-7D03-4181-BD60-F9386893E009}" presName="childText" presStyleLbl="bgAcc1" presStyleIdx="7" presStyleCnt="14" custScaleX="117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304BA-A78E-4CFF-9515-4372AF1A2256}" type="pres">
      <dgm:prSet presAssocID="{22FEB56C-844E-4298-A6EF-76F19E8A0E8B}" presName="root" presStyleCnt="0"/>
      <dgm:spPr/>
    </dgm:pt>
    <dgm:pt modelId="{66D833F9-5CF9-42A1-BB03-F102F7DA5911}" type="pres">
      <dgm:prSet presAssocID="{22FEB56C-844E-4298-A6EF-76F19E8A0E8B}" presName="rootComposite" presStyleCnt="0"/>
      <dgm:spPr/>
    </dgm:pt>
    <dgm:pt modelId="{E6ADB325-B1C4-4A86-9453-FFFFEB818AAD}" type="pres">
      <dgm:prSet presAssocID="{22FEB56C-844E-4298-A6EF-76F19E8A0E8B}" presName="rootText" presStyleLbl="node1" presStyleIdx="3" presStyleCnt="7" custScaleY="151476"/>
      <dgm:spPr/>
      <dgm:t>
        <a:bodyPr/>
        <a:lstStyle/>
        <a:p>
          <a:endParaRPr lang="ru-RU"/>
        </a:p>
      </dgm:t>
    </dgm:pt>
    <dgm:pt modelId="{CCBD186D-6BEE-4E6E-A3DB-758BF2985E59}" type="pres">
      <dgm:prSet presAssocID="{22FEB56C-844E-4298-A6EF-76F19E8A0E8B}" presName="rootConnector" presStyleLbl="node1" presStyleIdx="3" presStyleCnt="7"/>
      <dgm:spPr/>
      <dgm:t>
        <a:bodyPr/>
        <a:lstStyle/>
        <a:p>
          <a:endParaRPr lang="ru-RU"/>
        </a:p>
      </dgm:t>
    </dgm:pt>
    <dgm:pt modelId="{C7EBE777-9011-46B6-B7EC-1E98440354B1}" type="pres">
      <dgm:prSet presAssocID="{22FEB56C-844E-4298-A6EF-76F19E8A0E8B}" presName="childShape" presStyleCnt="0"/>
      <dgm:spPr/>
    </dgm:pt>
    <dgm:pt modelId="{A99F3E5F-927F-4DFD-B127-122411314972}" type="pres">
      <dgm:prSet presAssocID="{695E41B5-5C3D-4CA0-A4BF-0D008B367A15}" presName="root" presStyleCnt="0"/>
      <dgm:spPr/>
    </dgm:pt>
    <dgm:pt modelId="{0CD41975-D819-4311-B2F8-C36139715A0A}" type="pres">
      <dgm:prSet presAssocID="{695E41B5-5C3D-4CA0-A4BF-0D008B367A15}" presName="rootComposite" presStyleCnt="0"/>
      <dgm:spPr/>
    </dgm:pt>
    <dgm:pt modelId="{2E3EF7FA-47E3-4331-9F86-2A2C2A289246}" type="pres">
      <dgm:prSet presAssocID="{695E41B5-5C3D-4CA0-A4BF-0D008B367A15}" presName="rootText" presStyleLbl="node1" presStyleIdx="4" presStyleCnt="7"/>
      <dgm:spPr/>
      <dgm:t>
        <a:bodyPr/>
        <a:lstStyle/>
        <a:p>
          <a:endParaRPr lang="ru-RU"/>
        </a:p>
      </dgm:t>
    </dgm:pt>
    <dgm:pt modelId="{D18C45E5-3499-4377-94D6-96EB81BC6296}" type="pres">
      <dgm:prSet presAssocID="{695E41B5-5C3D-4CA0-A4BF-0D008B367A15}" presName="rootConnector" presStyleLbl="node1" presStyleIdx="4" presStyleCnt="7"/>
      <dgm:spPr/>
      <dgm:t>
        <a:bodyPr/>
        <a:lstStyle/>
        <a:p>
          <a:endParaRPr lang="ru-RU"/>
        </a:p>
      </dgm:t>
    </dgm:pt>
    <dgm:pt modelId="{2C26CC00-9ACA-4E8F-91D7-37EC3CFE66BC}" type="pres">
      <dgm:prSet presAssocID="{695E41B5-5C3D-4CA0-A4BF-0D008B367A15}" presName="childShape" presStyleCnt="0"/>
      <dgm:spPr/>
    </dgm:pt>
    <dgm:pt modelId="{FE9A7036-A7C1-4574-8192-089ECD923CBF}" type="pres">
      <dgm:prSet presAssocID="{B117F304-183E-40D9-850A-A3E5AAEF330E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2DDF73CD-7608-40F2-8603-950AEBDA624B}" type="pres">
      <dgm:prSet presAssocID="{FB188AE5-1976-4DC2-B493-6024B27A2A92}" presName="childText" presStyleLbl="bgAcc1" presStyleIdx="8" presStyleCnt="14" custScaleX="1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CA31B-433E-496B-A0E6-0C9EF83E802B}" type="pres">
      <dgm:prSet presAssocID="{89B05531-18C1-4957-97DC-FF262CC42533}" presName="root" presStyleCnt="0"/>
      <dgm:spPr/>
    </dgm:pt>
    <dgm:pt modelId="{E8BEDD27-E872-4AA4-9A74-F334DD2BAD24}" type="pres">
      <dgm:prSet presAssocID="{89B05531-18C1-4957-97DC-FF262CC42533}" presName="rootComposite" presStyleCnt="0"/>
      <dgm:spPr/>
    </dgm:pt>
    <dgm:pt modelId="{134A39AF-0EB6-40E2-AFC2-9CE1AB09B70F}" type="pres">
      <dgm:prSet presAssocID="{89B05531-18C1-4957-97DC-FF262CC42533}" presName="rootText" presStyleLbl="node1" presStyleIdx="5" presStyleCnt="7" custScaleY="138413"/>
      <dgm:spPr/>
      <dgm:t>
        <a:bodyPr/>
        <a:lstStyle/>
        <a:p>
          <a:endParaRPr lang="ru-RU"/>
        </a:p>
      </dgm:t>
    </dgm:pt>
    <dgm:pt modelId="{CF9C05C2-E9F2-48D1-A92F-355C1155CCEA}" type="pres">
      <dgm:prSet presAssocID="{89B05531-18C1-4957-97DC-FF262CC42533}" presName="rootConnector" presStyleLbl="node1" presStyleIdx="5" presStyleCnt="7"/>
      <dgm:spPr/>
      <dgm:t>
        <a:bodyPr/>
        <a:lstStyle/>
        <a:p>
          <a:endParaRPr lang="ru-RU"/>
        </a:p>
      </dgm:t>
    </dgm:pt>
    <dgm:pt modelId="{28E5CC4A-CB98-45FF-AB36-39607F4B5CBC}" type="pres">
      <dgm:prSet presAssocID="{89B05531-18C1-4957-97DC-FF262CC42533}" presName="childShape" presStyleCnt="0"/>
      <dgm:spPr/>
    </dgm:pt>
    <dgm:pt modelId="{D714B216-4500-4E47-A8D5-E693436AEC6C}" type="pres">
      <dgm:prSet presAssocID="{D5190CDA-A2AA-4629-BDC4-F70BE3CA63B9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05EA4AA1-5EE5-4F08-9ED5-E5E60C714EB9}" type="pres">
      <dgm:prSet presAssocID="{2E9A9AA2-CB34-41C7-8C19-4AEE5B108A1E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7030F-9089-424C-B1DD-77F723B2384F}" type="pres">
      <dgm:prSet presAssocID="{F4B798C9-A61C-4BB4-AF3D-048CFCA2499F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879440A9-A5C1-4507-A203-1E5C3FF390BF}" type="pres">
      <dgm:prSet presAssocID="{69A409FC-3D0B-4C5E-8395-E9E20B74A73B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05E9D-6983-40A9-AF5E-AA9CA140E0E4}" type="pres">
      <dgm:prSet presAssocID="{9AF7630D-70F3-421E-9BA5-291B777BFD6A}" presName="root" presStyleCnt="0"/>
      <dgm:spPr/>
    </dgm:pt>
    <dgm:pt modelId="{28DB41BE-4A33-48D5-8199-EBB3F49FD231}" type="pres">
      <dgm:prSet presAssocID="{9AF7630D-70F3-421E-9BA5-291B777BFD6A}" presName="rootComposite" presStyleCnt="0"/>
      <dgm:spPr/>
    </dgm:pt>
    <dgm:pt modelId="{C75E8E41-3A7E-495C-83A3-40EA269E19F4}" type="pres">
      <dgm:prSet presAssocID="{9AF7630D-70F3-421E-9BA5-291B777BFD6A}" presName="rootText" presStyleLbl="node1" presStyleIdx="6" presStyleCnt="7" custScaleY="183358"/>
      <dgm:spPr/>
      <dgm:t>
        <a:bodyPr/>
        <a:lstStyle/>
        <a:p>
          <a:endParaRPr lang="ru-RU"/>
        </a:p>
      </dgm:t>
    </dgm:pt>
    <dgm:pt modelId="{0C2E4DB3-BA7C-47F2-94EB-682D93E84662}" type="pres">
      <dgm:prSet presAssocID="{9AF7630D-70F3-421E-9BA5-291B777BFD6A}" presName="rootConnector" presStyleLbl="node1" presStyleIdx="6" presStyleCnt="7"/>
      <dgm:spPr/>
      <dgm:t>
        <a:bodyPr/>
        <a:lstStyle/>
        <a:p>
          <a:endParaRPr lang="ru-RU"/>
        </a:p>
      </dgm:t>
    </dgm:pt>
    <dgm:pt modelId="{4C354F6A-5BBB-478F-8866-295C2977511B}" type="pres">
      <dgm:prSet presAssocID="{9AF7630D-70F3-421E-9BA5-291B777BFD6A}" presName="childShape" presStyleCnt="0"/>
      <dgm:spPr/>
    </dgm:pt>
    <dgm:pt modelId="{E10B78D7-E7D7-455A-9C57-C8EFCB32FBEF}" type="pres">
      <dgm:prSet presAssocID="{0DB64C29-1C94-48EC-9BDF-CA2FD987B0F2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28787933-9399-451B-840B-1A2F72C23177}" type="pres">
      <dgm:prSet presAssocID="{D62A6C10-D662-4470-802C-4762EDE14E1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39755-FE78-4E3C-8BAD-C19387E4E129}" type="pres">
      <dgm:prSet presAssocID="{4B02B9D2-7D36-4BC9-9109-B12EC9B7AEDD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A76459D3-81F4-4F4F-906F-8E03853EF3B6}" type="pres">
      <dgm:prSet presAssocID="{804FDFA5-C836-418E-B988-06768DA0281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EF253-A17A-4FEE-8405-88D2EF6FF962}" type="pres">
      <dgm:prSet presAssocID="{79F0889F-505C-4559-B146-417817349458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6BCB7E49-2D2F-4682-A3E0-FFC1B1C622BF}" type="pres">
      <dgm:prSet presAssocID="{1130D6B0-46FC-489D-ADBF-49DFEA7534F6}" presName="childText" presStyleLbl="bgAcc1" presStyleIdx="13" presStyleCnt="14" custScaleY="223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5BF2CA-0CA9-46A6-949A-E903693A5C6E}" srcId="{753D715C-3610-4ABA-95E0-646A9802FB2D}" destId="{05A49427-EB20-460B-B4B4-D6EEC62D328D}" srcOrd="3" destOrd="0" parTransId="{AB9DEE5E-CA67-454F-96A3-24B3876D9FA2}" sibTransId="{CF20FEB7-6178-4DC7-B962-2B0F30F3FED6}"/>
    <dgm:cxn modelId="{1E88B859-3951-4C0F-98C9-BBE28CEA5837}" srcId="{9AF7630D-70F3-421E-9BA5-291B777BFD6A}" destId="{804FDFA5-C836-418E-B988-06768DA02819}" srcOrd="1" destOrd="0" parTransId="{4B02B9D2-7D36-4BC9-9109-B12EC9B7AEDD}" sibTransId="{83BCBA73-D89E-4627-B85A-D1AB5D76A29D}"/>
    <dgm:cxn modelId="{732ECFA0-1256-4625-B3E6-D9832ABC0931}" srcId="{753D715C-3610-4ABA-95E0-646A9802FB2D}" destId="{DB746C8E-1633-4453-A53C-90DD36973947}" srcOrd="1" destOrd="0" parTransId="{982E3554-AE53-4ABD-B681-C72E4F3D663A}" sibTransId="{55472D22-ECFF-4D33-A8D7-2158B4D904A3}"/>
    <dgm:cxn modelId="{071E7884-E245-4629-9C76-E37D7A524DA2}" srcId="{753D715C-3610-4ABA-95E0-646A9802FB2D}" destId="{F6BBB1FA-CC0C-4579-A154-B7E0574D480C}" srcOrd="0" destOrd="0" parTransId="{A9A46CEB-48B1-4220-A107-AFF064EE2911}" sibTransId="{CBE1EDB7-4CEC-44BB-966B-2B890BC3714C}"/>
    <dgm:cxn modelId="{DBCED9B9-A34F-4A38-96D1-2A126297D4C4}" srcId="{43126B0C-DA8D-4543-96B3-9F1790314307}" destId="{9AF7630D-70F3-421E-9BA5-291B777BFD6A}" srcOrd="6" destOrd="0" parTransId="{EB679E90-D578-40E0-A299-1134E5E459D2}" sibTransId="{BC7ABC03-40E6-4BDC-9B19-9AFF2900E759}"/>
    <dgm:cxn modelId="{222A9BB5-44E0-4614-8E64-DD4B6A15758D}" type="presOf" srcId="{AB9DEE5E-CA67-454F-96A3-24B3876D9FA2}" destId="{5B4232A7-E797-4722-80D4-0CDA3757306F}" srcOrd="0" destOrd="0" presId="urn:microsoft.com/office/officeart/2005/8/layout/hierarchy3"/>
    <dgm:cxn modelId="{375030AA-73A8-4437-89F4-0190A979A391}" type="presOf" srcId="{E2D1562A-329F-4330-A2D9-7EE2D3A3ECCF}" destId="{DA0F27C9-A0F6-4DB5-96CB-4D5820990BEB}" srcOrd="1" destOrd="0" presId="urn:microsoft.com/office/officeart/2005/8/layout/hierarchy3"/>
    <dgm:cxn modelId="{29E80FF0-DA5C-4A62-965F-355A4E95FE95}" type="presOf" srcId="{22FEB56C-844E-4298-A6EF-76F19E8A0E8B}" destId="{E6ADB325-B1C4-4A86-9453-FFFFEB818AAD}" srcOrd="0" destOrd="0" presId="urn:microsoft.com/office/officeart/2005/8/layout/hierarchy3"/>
    <dgm:cxn modelId="{159289D3-8A6E-4800-A7E3-12C805EC2353}" type="presOf" srcId="{C0583EED-E0F8-46B9-9A31-1CDDFC234ED7}" destId="{8F12924C-005A-4FCB-9CA0-2FF1F149424D}" srcOrd="0" destOrd="0" presId="urn:microsoft.com/office/officeart/2005/8/layout/hierarchy3"/>
    <dgm:cxn modelId="{D9A8A1A1-C3B5-47D4-9751-7A65452137B5}" type="presOf" srcId="{79F0889F-505C-4559-B146-417817349458}" destId="{2BFEF253-A17A-4FEE-8405-88D2EF6FF962}" srcOrd="0" destOrd="0" presId="urn:microsoft.com/office/officeart/2005/8/layout/hierarchy3"/>
    <dgm:cxn modelId="{A4CDC9D3-4387-44F8-8D19-CDE148B49837}" srcId="{E2D1562A-329F-4330-A2D9-7EE2D3A3ECCF}" destId="{33716402-9424-453A-8720-E5AA62844294}" srcOrd="2" destOrd="0" parTransId="{C0583EED-E0F8-46B9-9A31-1CDDFC234ED7}" sibTransId="{E71CB78E-7D43-480A-9A0B-03ED0218591F}"/>
    <dgm:cxn modelId="{9D1F7771-DC5E-4D3C-8DE7-7C79460561EE}" srcId="{43126B0C-DA8D-4543-96B3-9F1790314307}" destId="{89B05531-18C1-4957-97DC-FF262CC42533}" srcOrd="5" destOrd="0" parTransId="{B339616A-A3F5-4234-ABFB-284FE6CDAF0D}" sibTransId="{5D01EBB4-E649-4DC0-87C8-4B5FF8589E54}"/>
    <dgm:cxn modelId="{A2D39460-71CD-443C-90E7-6576785EBB52}" type="presOf" srcId="{4DDF2F8E-A827-450E-88DD-4A638D3DFF92}" destId="{A582EA86-7F52-4B4F-ADB8-12F8242F317D}" srcOrd="0" destOrd="0" presId="urn:microsoft.com/office/officeart/2005/8/layout/hierarchy3"/>
    <dgm:cxn modelId="{DFD30A32-C01F-4026-B1A3-A1E6039D03DB}" srcId="{9AF7630D-70F3-421E-9BA5-291B777BFD6A}" destId="{1130D6B0-46FC-489D-ADBF-49DFEA7534F6}" srcOrd="2" destOrd="0" parTransId="{79F0889F-505C-4559-B146-417817349458}" sibTransId="{D3343520-6C65-4D36-A811-BC776C3F2D18}"/>
    <dgm:cxn modelId="{43A6B0E8-F384-4CD9-941E-CE811BB92FE7}" srcId="{89B05531-18C1-4957-97DC-FF262CC42533}" destId="{2E9A9AA2-CB34-41C7-8C19-4AEE5B108A1E}" srcOrd="0" destOrd="0" parTransId="{D5190CDA-A2AA-4629-BDC4-F70BE3CA63B9}" sibTransId="{D5413C34-ED44-411F-AC21-705BC8392DA5}"/>
    <dgm:cxn modelId="{EC6B5433-9C72-468F-A5AA-0B62EBD545CC}" type="presOf" srcId="{05A49427-EB20-460B-B4B4-D6EEC62D328D}" destId="{4853A010-7857-4CA6-8B41-383C1A8BC105}" srcOrd="0" destOrd="0" presId="urn:microsoft.com/office/officeart/2005/8/layout/hierarchy3"/>
    <dgm:cxn modelId="{AB0CE85F-C3B1-497F-9927-A934B9B8B72C}" srcId="{E2D1562A-329F-4330-A2D9-7EE2D3A3ECCF}" destId="{928FE404-A714-4A34-BEF0-6DF413660F0D}" srcOrd="1" destOrd="0" parTransId="{331F1BDE-D563-49C8-8613-1023CA28F834}" sibTransId="{1DDC10BE-9AA8-4DE7-86FE-E7BA2FBEB06D}"/>
    <dgm:cxn modelId="{915839BA-D86F-46C9-B98E-4D7BC6C0F5DB}" type="presOf" srcId="{277A1B71-2D4C-49AB-9E35-8EC6C06056D8}" destId="{B9D557E0-7728-4E0C-99DE-6F50C15E628C}" srcOrd="0" destOrd="0" presId="urn:microsoft.com/office/officeart/2005/8/layout/hierarchy3"/>
    <dgm:cxn modelId="{415AEA4F-6964-4442-AC20-DF59850A4BC0}" type="presOf" srcId="{414B07EC-0073-4FE4-A332-15CD6F83752E}" destId="{930CA387-C93E-4862-A46C-015D1923056F}" srcOrd="0" destOrd="0" presId="urn:microsoft.com/office/officeart/2005/8/layout/hierarchy3"/>
    <dgm:cxn modelId="{A4EB2701-396B-4231-8C22-A7CDE3BE382A}" type="presOf" srcId="{8E84509B-8AB1-487F-A49C-F8FB37DBA161}" destId="{F4F24E27-5ADB-4062-B6BC-B5AB4D854A83}" srcOrd="0" destOrd="0" presId="urn:microsoft.com/office/officeart/2005/8/layout/hierarchy3"/>
    <dgm:cxn modelId="{46CC2727-6005-407E-B78A-287F4CED1604}" type="presOf" srcId="{331F1BDE-D563-49C8-8613-1023CA28F834}" destId="{63021D8F-C891-4F11-8FBF-C00BD137A07C}" srcOrd="0" destOrd="0" presId="urn:microsoft.com/office/officeart/2005/8/layout/hierarchy3"/>
    <dgm:cxn modelId="{FB4DF6C9-CA34-4BB6-847E-F0B0EDA0D81E}" type="presOf" srcId="{4B02B9D2-7D36-4BC9-9109-B12EC9B7AEDD}" destId="{2C939755-FE78-4E3C-8BAD-C19387E4E129}" srcOrd="0" destOrd="0" presId="urn:microsoft.com/office/officeart/2005/8/layout/hierarchy3"/>
    <dgm:cxn modelId="{25D2BF48-730F-4300-8707-DABE934C4F1C}" srcId="{695E41B5-5C3D-4CA0-A4BF-0D008B367A15}" destId="{FB188AE5-1976-4DC2-B493-6024B27A2A92}" srcOrd="0" destOrd="0" parTransId="{B117F304-183E-40D9-850A-A3E5AAEF330E}" sibTransId="{DEDB6577-B511-4E6B-9815-3B097B566BD1}"/>
    <dgm:cxn modelId="{12041921-8EB3-45E7-A975-0F668F9E9E36}" type="presOf" srcId="{E2D1562A-329F-4330-A2D9-7EE2D3A3ECCF}" destId="{892B5176-4AD7-40E9-9633-014FE21D8E92}" srcOrd="0" destOrd="0" presId="urn:microsoft.com/office/officeart/2005/8/layout/hierarchy3"/>
    <dgm:cxn modelId="{6DC98205-C334-44EE-8D77-11BD4EDA4FF1}" type="presOf" srcId="{89B05531-18C1-4957-97DC-FF262CC42533}" destId="{134A39AF-0EB6-40E2-AFC2-9CE1AB09B70F}" srcOrd="0" destOrd="0" presId="urn:microsoft.com/office/officeart/2005/8/layout/hierarchy3"/>
    <dgm:cxn modelId="{264F71D8-EB1D-4950-9D41-9F0718DBBFDE}" type="presOf" srcId="{753D715C-3610-4ABA-95E0-646A9802FB2D}" destId="{36102231-C079-475B-8F69-ABC0A37E73F4}" srcOrd="0" destOrd="0" presId="urn:microsoft.com/office/officeart/2005/8/layout/hierarchy3"/>
    <dgm:cxn modelId="{025C0601-C841-4B11-AEC0-FBE2D4B04253}" type="presOf" srcId="{F4B798C9-A61C-4BB4-AF3D-048CFCA2499F}" destId="{06F7030F-9089-424C-B1DD-77F723B2384F}" srcOrd="0" destOrd="0" presId="urn:microsoft.com/office/officeart/2005/8/layout/hierarchy3"/>
    <dgm:cxn modelId="{6FC95727-6217-470B-9517-9711582B6848}" type="presOf" srcId="{8E84509B-8AB1-487F-A49C-F8FB37DBA161}" destId="{B0C54F36-F5C7-413B-BDBF-AAB0FE9D3CD0}" srcOrd="1" destOrd="0" presId="urn:microsoft.com/office/officeart/2005/8/layout/hierarchy3"/>
    <dgm:cxn modelId="{DCA5213A-4ADD-4CED-BA22-C79965FB7C8E}" srcId="{9AF7630D-70F3-421E-9BA5-291B777BFD6A}" destId="{D62A6C10-D662-4470-802C-4762EDE14E14}" srcOrd="0" destOrd="0" parTransId="{0DB64C29-1C94-48EC-9BDF-CA2FD987B0F2}" sibTransId="{635BDEC7-9572-4407-8A02-81B32EA1705C}"/>
    <dgm:cxn modelId="{7120AD17-81C4-44A3-8383-748192FC8D0C}" type="presOf" srcId="{B117F304-183E-40D9-850A-A3E5AAEF330E}" destId="{FE9A7036-A7C1-4574-8192-089ECD923CBF}" srcOrd="0" destOrd="0" presId="urn:microsoft.com/office/officeart/2005/8/layout/hierarchy3"/>
    <dgm:cxn modelId="{F2DF504D-6D6D-4318-B815-A46F0606121C}" type="presOf" srcId="{FFA3340F-D63D-4B43-A577-45BC0B74B687}" destId="{7C397D2D-76DB-4390-A4F7-12EFDAB22B26}" srcOrd="0" destOrd="0" presId="urn:microsoft.com/office/officeart/2005/8/layout/hierarchy3"/>
    <dgm:cxn modelId="{C9D9BE02-12F9-4942-B4CA-6723EF4EB7D1}" srcId="{753D715C-3610-4ABA-95E0-646A9802FB2D}" destId="{014C3377-C740-44C0-B2F0-2D88FEC81AF1}" srcOrd="2" destOrd="0" parTransId="{FFA3340F-D63D-4B43-A577-45BC0B74B687}" sibTransId="{70EDE9DB-5D8E-4218-9EE1-02B53F5022EB}"/>
    <dgm:cxn modelId="{93E6B4A7-232A-4FE9-8E4A-A6AEAFFD3975}" type="presOf" srcId="{695E41B5-5C3D-4CA0-A4BF-0D008B367A15}" destId="{2E3EF7FA-47E3-4331-9F86-2A2C2A289246}" srcOrd="0" destOrd="0" presId="urn:microsoft.com/office/officeart/2005/8/layout/hierarchy3"/>
    <dgm:cxn modelId="{C435ADD8-8984-42E5-ACAA-AB1897D9265F}" type="presOf" srcId="{D62A6C10-D662-4470-802C-4762EDE14E14}" destId="{28787933-9399-451B-840B-1A2F72C23177}" srcOrd="0" destOrd="0" presId="urn:microsoft.com/office/officeart/2005/8/layout/hierarchy3"/>
    <dgm:cxn modelId="{7A16947A-9F7C-4E19-9FD6-8BAD601BF961}" type="presOf" srcId="{014C3377-C740-44C0-B2F0-2D88FEC81AF1}" destId="{D344142C-E790-40DC-8C0E-CF38FF5836DF}" srcOrd="0" destOrd="0" presId="urn:microsoft.com/office/officeart/2005/8/layout/hierarchy3"/>
    <dgm:cxn modelId="{061AFD49-5E40-4453-8FF3-1C8F75E6516F}" type="presOf" srcId="{804FDFA5-C836-418E-B988-06768DA02819}" destId="{A76459D3-81F4-4F4F-906F-8E03853EF3B6}" srcOrd="0" destOrd="0" presId="urn:microsoft.com/office/officeart/2005/8/layout/hierarchy3"/>
    <dgm:cxn modelId="{FC38D777-FBF7-4EC2-ABF4-1F07F719B648}" type="presOf" srcId="{DB746C8E-1633-4453-A53C-90DD36973947}" destId="{D7947F86-8716-476C-A083-8C500F8E2EE3}" srcOrd="0" destOrd="0" presId="urn:microsoft.com/office/officeart/2005/8/layout/hierarchy3"/>
    <dgm:cxn modelId="{2382258C-A2C6-4719-9137-CA44F858AE09}" type="presOf" srcId="{FB188AE5-1976-4DC2-B493-6024B27A2A92}" destId="{2DDF73CD-7608-40F2-8603-950AEBDA624B}" srcOrd="0" destOrd="0" presId="urn:microsoft.com/office/officeart/2005/8/layout/hierarchy3"/>
    <dgm:cxn modelId="{AB11C414-1B77-4361-80D2-E70F1A4B9089}" srcId="{89B05531-18C1-4957-97DC-FF262CC42533}" destId="{69A409FC-3D0B-4C5E-8395-E9E20B74A73B}" srcOrd="1" destOrd="0" parTransId="{F4B798C9-A61C-4BB4-AF3D-048CFCA2499F}" sibTransId="{46EE3A0B-B1A2-4B1A-9259-26C9B04FB592}"/>
    <dgm:cxn modelId="{1418FC31-1CEC-4625-8C78-E36830BF1F38}" srcId="{43126B0C-DA8D-4543-96B3-9F1790314307}" destId="{753D715C-3610-4ABA-95E0-646A9802FB2D}" srcOrd="0" destOrd="0" parTransId="{3C5938D9-0BFA-4F28-97B2-3123376025DD}" sibTransId="{0BB8B3DA-F585-40E0-A09C-57ECF8B9B42C}"/>
    <dgm:cxn modelId="{82F5D211-3E06-4BCB-8937-02E804D6BC59}" srcId="{43126B0C-DA8D-4543-96B3-9F1790314307}" destId="{22FEB56C-844E-4298-A6EF-76F19E8A0E8B}" srcOrd="3" destOrd="0" parTransId="{F01DE446-9A8F-40AF-A151-C95900C2BE6A}" sibTransId="{4E8FE90A-270A-462D-9D29-0BB7ED472355}"/>
    <dgm:cxn modelId="{4DF0B021-DABE-492D-BDEA-916A9AE6445F}" type="presOf" srcId="{2E9A9AA2-CB34-41C7-8C19-4AEE5B108A1E}" destId="{05EA4AA1-5EE5-4F08-9ED5-E5E60C714EB9}" srcOrd="0" destOrd="0" presId="urn:microsoft.com/office/officeart/2005/8/layout/hierarchy3"/>
    <dgm:cxn modelId="{EE9A9EBE-D108-44E0-963B-25C95022DE4C}" type="presOf" srcId="{982E3554-AE53-4ABD-B681-C72E4F3D663A}" destId="{47CEB3B5-7AA9-4297-A0DD-4F3FE0EA7F9F}" srcOrd="0" destOrd="0" presId="urn:microsoft.com/office/officeart/2005/8/layout/hierarchy3"/>
    <dgm:cxn modelId="{B6D6AC01-6EF5-4FF1-89A2-0377EF357408}" type="presOf" srcId="{1130D6B0-46FC-489D-ADBF-49DFEA7534F6}" destId="{6BCB7E49-2D2F-4682-A3E0-FFC1B1C622BF}" srcOrd="0" destOrd="0" presId="urn:microsoft.com/office/officeart/2005/8/layout/hierarchy3"/>
    <dgm:cxn modelId="{93B5E00E-68EC-4DDD-9D78-9BC3D0778298}" type="presOf" srcId="{A9A46CEB-48B1-4220-A107-AFF064EE2911}" destId="{888DA1C2-9394-4141-934A-A9154B3F98C2}" srcOrd="0" destOrd="0" presId="urn:microsoft.com/office/officeart/2005/8/layout/hierarchy3"/>
    <dgm:cxn modelId="{92637309-D537-4566-A34E-75CC4D50F2B3}" type="presOf" srcId="{695E41B5-5C3D-4CA0-A4BF-0D008B367A15}" destId="{D18C45E5-3499-4377-94D6-96EB81BC6296}" srcOrd="1" destOrd="0" presId="urn:microsoft.com/office/officeart/2005/8/layout/hierarchy3"/>
    <dgm:cxn modelId="{E59B810D-2006-4182-AE49-019DA84F0DBD}" type="presOf" srcId="{89B05531-18C1-4957-97DC-FF262CC42533}" destId="{CF9C05C2-E9F2-48D1-A92F-355C1155CCEA}" srcOrd="1" destOrd="0" presId="urn:microsoft.com/office/officeart/2005/8/layout/hierarchy3"/>
    <dgm:cxn modelId="{76A5B6FC-B119-41A5-89C1-DF8FA7CA817B}" srcId="{43126B0C-DA8D-4543-96B3-9F1790314307}" destId="{E2D1562A-329F-4330-A2D9-7EE2D3A3ECCF}" srcOrd="2" destOrd="0" parTransId="{097705A5-4837-4806-B4D0-39DD8698AC2A}" sibTransId="{2AEA62DE-DDA2-4BAC-A4C0-9CFE76127602}"/>
    <dgm:cxn modelId="{A5C33AD8-2FD4-4022-8311-E01F1341C0F2}" type="presOf" srcId="{22FEB56C-844E-4298-A6EF-76F19E8A0E8B}" destId="{CCBD186D-6BEE-4E6E-A3DB-758BF2985E59}" srcOrd="1" destOrd="0" presId="urn:microsoft.com/office/officeart/2005/8/layout/hierarchy3"/>
    <dgm:cxn modelId="{94EB9BF9-9E80-4CF5-991F-ED1502083054}" srcId="{E2D1562A-329F-4330-A2D9-7EE2D3A3ECCF}" destId="{4DDF2F8E-A827-450E-88DD-4A638D3DFF92}" srcOrd="0" destOrd="0" parTransId="{277A1B71-2D4C-49AB-9E35-8EC6C06056D8}" sibTransId="{BBB5AA6F-610F-4276-AE95-2BDF49A95F3E}"/>
    <dgm:cxn modelId="{1E527BEF-42B6-48EE-B74A-EEFDA8C75688}" type="presOf" srcId="{C05CDE88-7D03-4181-BD60-F9386893E009}" destId="{A7EE37D5-84EF-4DE1-AD8D-49D7BFBE2C06}" srcOrd="0" destOrd="0" presId="urn:microsoft.com/office/officeart/2005/8/layout/hierarchy3"/>
    <dgm:cxn modelId="{5121AF87-E1EF-4B36-960E-454BE6546C4E}" type="presOf" srcId="{0DB64C29-1C94-48EC-9BDF-CA2FD987B0F2}" destId="{E10B78D7-E7D7-455A-9C57-C8EFCB32FBEF}" srcOrd="0" destOrd="0" presId="urn:microsoft.com/office/officeart/2005/8/layout/hierarchy3"/>
    <dgm:cxn modelId="{D6D169B9-8D00-45C7-8E15-801B4ABA0B1B}" type="presOf" srcId="{43126B0C-DA8D-4543-96B3-9F1790314307}" destId="{61FBBC52-3027-4EE5-92BF-9D5AE013FF0B}" srcOrd="0" destOrd="0" presId="urn:microsoft.com/office/officeart/2005/8/layout/hierarchy3"/>
    <dgm:cxn modelId="{AD329DBE-7651-4095-B587-8DFC93CE2E97}" type="presOf" srcId="{D5190CDA-A2AA-4629-BDC4-F70BE3CA63B9}" destId="{D714B216-4500-4E47-A8D5-E693436AEC6C}" srcOrd="0" destOrd="0" presId="urn:microsoft.com/office/officeart/2005/8/layout/hierarchy3"/>
    <dgm:cxn modelId="{A5510380-5685-4818-B335-08917361DB88}" type="presOf" srcId="{9AF7630D-70F3-421E-9BA5-291B777BFD6A}" destId="{C75E8E41-3A7E-495C-83A3-40EA269E19F4}" srcOrd="0" destOrd="0" presId="urn:microsoft.com/office/officeart/2005/8/layout/hierarchy3"/>
    <dgm:cxn modelId="{3AD866F8-B5BC-463E-995B-420B8D4B7EEA}" srcId="{E2D1562A-329F-4330-A2D9-7EE2D3A3ECCF}" destId="{C05CDE88-7D03-4181-BD60-F9386893E009}" srcOrd="3" destOrd="0" parTransId="{414B07EC-0073-4FE4-A332-15CD6F83752E}" sibTransId="{E6B211F7-C09D-4826-932A-0D02052C2C7C}"/>
    <dgm:cxn modelId="{01D75698-D8C8-4BD3-893C-75E7DAFB5691}" type="presOf" srcId="{33716402-9424-453A-8720-E5AA62844294}" destId="{EF2B17DD-D58C-449A-9C3E-1DCB7D07124B}" srcOrd="0" destOrd="0" presId="urn:microsoft.com/office/officeart/2005/8/layout/hierarchy3"/>
    <dgm:cxn modelId="{EBBFB6FD-2EBB-4EE5-B3C5-9E0EF8F8859C}" srcId="{43126B0C-DA8D-4543-96B3-9F1790314307}" destId="{8E84509B-8AB1-487F-A49C-F8FB37DBA161}" srcOrd="1" destOrd="0" parTransId="{9BE00263-05E7-4627-9C3B-DD4C394D1B99}" sibTransId="{E10D53D3-1150-441D-ACCE-2808CE3193F6}"/>
    <dgm:cxn modelId="{50224462-DAF7-4917-9CEC-A50C314AF67E}" type="presOf" srcId="{F6BBB1FA-CC0C-4579-A154-B7E0574D480C}" destId="{B308F4ED-F4FE-4C9C-92C1-1DB453DAC831}" srcOrd="0" destOrd="0" presId="urn:microsoft.com/office/officeart/2005/8/layout/hierarchy3"/>
    <dgm:cxn modelId="{46203020-726E-48F9-B53E-99292996439C}" srcId="{43126B0C-DA8D-4543-96B3-9F1790314307}" destId="{695E41B5-5C3D-4CA0-A4BF-0D008B367A15}" srcOrd="4" destOrd="0" parTransId="{E2A689D3-CA5A-4707-A8FD-1FFA37D9A44A}" sibTransId="{3EC38945-A9E1-4D10-B845-DEA23734F2B2}"/>
    <dgm:cxn modelId="{8EE2A94E-6A82-4322-8D8C-F5B448D92AC5}" type="presOf" srcId="{928FE404-A714-4A34-BEF0-6DF413660F0D}" destId="{7915DD86-2FB8-443E-B03E-89D2D70B12B8}" srcOrd="0" destOrd="0" presId="urn:microsoft.com/office/officeart/2005/8/layout/hierarchy3"/>
    <dgm:cxn modelId="{30669958-A703-4864-A9AE-7D6DEF2E554C}" type="presOf" srcId="{9AF7630D-70F3-421E-9BA5-291B777BFD6A}" destId="{0C2E4DB3-BA7C-47F2-94EB-682D93E84662}" srcOrd="1" destOrd="0" presId="urn:microsoft.com/office/officeart/2005/8/layout/hierarchy3"/>
    <dgm:cxn modelId="{7E80900B-BF90-40DB-A1BB-54C024F0B687}" type="presOf" srcId="{753D715C-3610-4ABA-95E0-646A9802FB2D}" destId="{64E272C7-90F0-480D-96AF-208F8BBABA4D}" srcOrd="1" destOrd="0" presId="urn:microsoft.com/office/officeart/2005/8/layout/hierarchy3"/>
    <dgm:cxn modelId="{AD472362-9486-4FB5-BE7E-59F427FB6BAF}" type="presOf" srcId="{69A409FC-3D0B-4C5E-8395-E9E20B74A73B}" destId="{879440A9-A5C1-4507-A203-1E5C3FF390BF}" srcOrd="0" destOrd="0" presId="urn:microsoft.com/office/officeart/2005/8/layout/hierarchy3"/>
    <dgm:cxn modelId="{4BCBE628-1121-4896-A13B-43EA2DF6FB22}" type="presParOf" srcId="{61FBBC52-3027-4EE5-92BF-9D5AE013FF0B}" destId="{363D0770-2355-4C63-8F22-03F4408CAE94}" srcOrd="0" destOrd="0" presId="urn:microsoft.com/office/officeart/2005/8/layout/hierarchy3"/>
    <dgm:cxn modelId="{519B08B4-4F64-474C-B41B-537FF0A133D5}" type="presParOf" srcId="{363D0770-2355-4C63-8F22-03F4408CAE94}" destId="{8FB09681-7267-4166-B666-E0FECFCA6D72}" srcOrd="0" destOrd="0" presId="urn:microsoft.com/office/officeart/2005/8/layout/hierarchy3"/>
    <dgm:cxn modelId="{6A949227-8992-44E4-9F69-0BF434E971AB}" type="presParOf" srcId="{8FB09681-7267-4166-B666-E0FECFCA6D72}" destId="{36102231-C079-475B-8F69-ABC0A37E73F4}" srcOrd="0" destOrd="0" presId="urn:microsoft.com/office/officeart/2005/8/layout/hierarchy3"/>
    <dgm:cxn modelId="{F5DE6135-F3DA-44AE-9AB0-70126AA3B56B}" type="presParOf" srcId="{8FB09681-7267-4166-B666-E0FECFCA6D72}" destId="{64E272C7-90F0-480D-96AF-208F8BBABA4D}" srcOrd="1" destOrd="0" presId="urn:microsoft.com/office/officeart/2005/8/layout/hierarchy3"/>
    <dgm:cxn modelId="{FF1F4828-2D93-466D-B12D-12FDF9816584}" type="presParOf" srcId="{363D0770-2355-4C63-8F22-03F4408CAE94}" destId="{79DEC090-5019-40D1-956B-B036B809A2A1}" srcOrd="1" destOrd="0" presId="urn:microsoft.com/office/officeart/2005/8/layout/hierarchy3"/>
    <dgm:cxn modelId="{681AE95A-869F-4638-90AF-B24B9D435AE5}" type="presParOf" srcId="{79DEC090-5019-40D1-956B-B036B809A2A1}" destId="{888DA1C2-9394-4141-934A-A9154B3F98C2}" srcOrd="0" destOrd="0" presId="urn:microsoft.com/office/officeart/2005/8/layout/hierarchy3"/>
    <dgm:cxn modelId="{923BC726-98B8-49BE-AB91-2383F01D02EF}" type="presParOf" srcId="{79DEC090-5019-40D1-956B-B036B809A2A1}" destId="{B308F4ED-F4FE-4C9C-92C1-1DB453DAC831}" srcOrd="1" destOrd="0" presId="urn:microsoft.com/office/officeart/2005/8/layout/hierarchy3"/>
    <dgm:cxn modelId="{DA3BC659-96B0-4420-ADD7-02FB68D5B565}" type="presParOf" srcId="{79DEC090-5019-40D1-956B-B036B809A2A1}" destId="{47CEB3B5-7AA9-4297-A0DD-4F3FE0EA7F9F}" srcOrd="2" destOrd="0" presId="urn:microsoft.com/office/officeart/2005/8/layout/hierarchy3"/>
    <dgm:cxn modelId="{C76C4BEF-44BA-4A23-A636-6D5F35EF4AA9}" type="presParOf" srcId="{79DEC090-5019-40D1-956B-B036B809A2A1}" destId="{D7947F86-8716-476C-A083-8C500F8E2EE3}" srcOrd="3" destOrd="0" presId="urn:microsoft.com/office/officeart/2005/8/layout/hierarchy3"/>
    <dgm:cxn modelId="{B7E3D09C-070C-435A-AF38-4BF676C6A486}" type="presParOf" srcId="{79DEC090-5019-40D1-956B-B036B809A2A1}" destId="{7C397D2D-76DB-4390-A4F7-12EFDAB22B26}" srcOrd="4" destOrd="0" presId="urn:microsoft.com/office/officeart/2005/8/layout/hierarchy3"/>
    <dgm:cxn modelId="{66D20D32-2172-4515-8007-C75D1F1BFEA7}" type="presParOf" srcId="{79DEC090-5019-40D1-956B-B036B809A2A1}" destId="{D344142C-E790-40DC-8C0E-CF38FF5836DF}" srcOrd="5" destOrd="0" presId="urn:microsoft.com/office/officeart/2005/8/layout/hierarchy3"/>
    <dgm:cxn modelId="{DA084FCF-6677-46EC-988F-A2B47409B44D}" type="presParOf" srcId="{79DEC090-5019-40D1-956B-B036B809A2A1}" destId="{5B4232A7-E797-4722-80D4-0CDA3757306F}" srcOrd="6" destOrd="0" presId="urn:microsoft.com/office/officeart/2005/8/layout/hierarchy3"/>
    <dgm:cxn modelId="{7A571B83-BE9B-4DA1-B5F4-555D3227CB7A}" type="presParOf" srcId="{79DEC090-5019-40D1-956B-B036B809A2A1}" destId="{4853A010-7857-4CA6-8B41-383C1A8BC105}" srcOrd="7" destOrd="0" presId="urn:microsoft.com/office/officeart/2005/8/layout/hierarchy3"/>
    <dgm:cxn modelId="{871DC2C3-2FFE-49A1-9785-18ADD9ACAC6C}" type="presParOf" srcId="{61FBBC52-3027-4EE5-92BF-9D5AE013FF0B}" destId="{5B88562A-7B55-41EF-B0F6-7209EDFBF3AD}" srcOrd="1" destOrd="0" presId="urn:microsoft.com/office/officeart/2005/8/layout/hierarchy3"/>
    <dgm:cxn modelId="{99691F4C-CA71-4590-84D3-8AB110C0DB90}" type="presParOf" srcId="{5B88562A-7B55-41EF-B0F6-7209EDFBF3AD}" destId="{46DDDA1A-733C-42FD-A1FC-FC18919BEA2A}" srcOrd="0" destOrd="0" presId="urn:microsoft.com/office/officeart/2005/8/layout/hierarchy3"/>
    <dgm:cxn modelId="{53FAE524-12E8-4410-80C3-C25B8C70D8F6}" type="presParOf" srcId="{46DDDA1A-733C-42FD-A1FC-FC18919BEA2A}" destId="{F4F24E27-5ADB-4062-B6BC-B5AB4D854A83}" srcOrd="0" destOrd="0" presId="urn:microsoft.com/office/officeart/2005/8/layout/hierarchy3"/>
    <dgm:cxn modelId="{A92E8EFA-483F-46BE-8634-D9A00D246946}" type="presParOf" srcId="{46DDDA1A-733C-42FD-A1FC-FC18919BEA2A}" destId="{B0C54F36-F5C7-413B-BDBF-AAB0FE9D3CD0}" srcOrd="1" destOrd="0" presId="urn:microsoft.com/office/officeart/2005/8/layout/hierarchy3"/>
    <dgm:cxn modelId="{449D9322-0E4F-4CFB-8397-14B3EA76493A}" type="presParOf" srcId="{5B88562A-7B55-41EF-B0F6-7209EDFBF3AD}" destId="{A62DC9C2-9E64-4EA3-BF2D-254E8B6D24F8}" srcOrd="1" destOrd="0" presId="urn:microsoft.com/office/officeart/2005/8/layout/hierarchy3"/>
    <dgm:cxn modelId="{CF8C6295-A5A6-4AF5-BB4B-DDC077C4D7DD}" type="presParOf" srcId="{61FBBC52-3027-4EE5-92BF-9D5AE013FF0B}" destId="{7B43363C-4864-46C6-971C-7FEF3F19386B}" srcOrd="2" destOrd="0" presId="urn:microsoft.com/office/officeart/2005/8/layout/hierarchy3"/>
    <dgm:cxn modelId="{7ECE0B41-4AAC-4DF8-BA04-2099CC2EB11E}" type="presParOf" srcId="{7B43363C-4864-46C6-971C-7FEF3F19386B}" destId="{943632E1-166F-4B2F-92FA-E984097F6133}" srcOrd="0" destOrd="0" presId="urn:microsoft.com/office/officeart/2005/8/layout/hierarchy3"/>
    <dgm:cxn modelId="{A2EA2F06-82C9-43F4-9E80-966B75369BB8}" type="presParOf" srcId="{943632E1-166F-4B2F-92FA-E984097F6133}" destId="{892B5176-4AD7-40E9-9633-014FE21D8E92}" srcOrd="0" destOrd="0" presId="urn:microsoft.com/office/officeart/2005/8/layout/hierarchy3"/>
    <dgm:cxn modelId="{AF53DEA3-AB0F-4BBC-8C76-3C96358B95ED}" type="presParOf" srcId="{943632E1-166F-4B2F-92FA-E984097F6133}" destId="{DA0F27C9-A0F6-4DB5-96CB-4D5820990BEB}" srcOrd="1" destOrd="0" presId="urn:microsoft.com/office/officeart/2005/8/layout/hierarchy3"/>
    <dgm:cxn modelId="{33E569C8-BF26-4B35-B5CE-EBD5B722CA61}" type="presParOf" srcId="{7B43363C-4864-46C6-971C-7FEF3F19386B}" destId="{F6ABFADE-6EC6-4556-9D81-947864310894}" srcOrd="1" destOrd="0" presId="urn:microsoft.com/office/officeart/2005/8/layout/hierarchy3"/>
    <dgm:cxn modelId="{DE1B3E24-C779-41AB-97FB-086DE095DFA5}" type="presParOf" srcId="{F6ABFADE-6EC6-4556-9D81-947864310894}" destId="{B9D557E0-7728-4E0C-99DE-6F50C15E628C}" srcOrd="0" destOrd="0" presId="urn:microsoft.com/office/officeart/2005/8/layout/hierarchy3"/>
    <dgm:cxn modelId="{24E2BF98-3E7E-4000-9745-E2B56C013997}" type="presParOf" srcId="{F6ABFADE-6EC6-4556-9D81-947864310894}" destId="{A582EA86-7F52-4B4F-ADB8-12F8242F317D}" srcOrd="1" destOrd="0" presId="urn:microsoft.com/office/officeart/2005/8/layout/hierarchy3"/>
    <dgm:cxn modelId="{052B8591-315C-4458-8D4B-4DD3401FA730}" type="presParOf" srcId="{F6ABFADE-6EC6-4556-9D81-947864310894}" destId="{63021D8F-C891-4F11-8FBF-C00BD137A07C}" srcOrd="2" destOrd="0" presId="urn:microsoft.com/office/officeart/2005/8/layout/hierarchy3"/>
    <dgm:cxn modelId="{DAE1BC31-CFFC-455E-A9E0-43435319246A}" type="presParOf" srcId="{F6ABFADE-6EC6-4556-9D81-947864310894}" destId="{7915DD86-2FB8-443E-B03E-89D2D70B12B8}" srcOrd="3" destOrd="0" presId="urn:microsoft.com/office/officeart/2005/8/layout/hierarchy3"/>
    <dgm:cxn modelId="{C86ECCE9-81A2-4928-8A72-8FBE569BDA19}" type="presParOf" srcId="{F6ABFADE-6EC6-4556-9D81-947864310894}" destId="{8F12924C-005A-4FCB-9CA0-2FF1F149424D}" srcOrd="4" destOrd="0" presId="urn:microsoft.com/office/officeart/2005/8/layout/hierarchy3"/>
    <dgm:cxn modelId="{74996646-B5D9-4FC2-895F-A10F5293C47D}" type="presParOf" srcId="{F6ABFADE-6EC6-4556-9D81-947864310894}" destId="{EF2B17DD-D58C-449A-9C3E-1DCB7D07124B}" srcOrd="5" destOrd="0" presId="urn:microsoft.com/office/officeart/2005/8/layout/hierarchy3"/>
    <dgm:cxn modelId="{501FF302-6389-4726-8B9E-A3C5AD63FC3E}" type="presParOf" srcId="{F6ABFADE-6EC6-4556-9D81-947864310894}" destId="{930CA387-C93E-4862-A46C-015D1923056F}" srcOrd="6" destOrd="0" presId="urn:microsoft.com/office/officeart/2005/8/layout/hierarchy3"/>
    <dgm:cxn modelId="{342A9CA1-5007-48F5-B206-3597F607567E}" type="presParOf" srcId="{F6ABFADE-6EC6-4556-9D81-947864310894}" destId="{A7EE37D5-84EF-4DE1-AD8D-49D7BFBE2C06}" srcOrd="7" destOrd="0" presId="urn:microsoft.com/office/officeart/2005/8/layout/hierarchy3"/>
    <dgm:cxn modelId="{76E4507C-7997-4AFC-846F-71CC469C9898}" type="presParOf" srcId="{61FBBC52-3027-4EE5-92BF-9D5AE013FF0B}" destId="{0EC304BA-A78E-4CFF-9515-4372AF1A2256}" srcOrd="3" destOrd="0" presId="urn:microsoft.com/office/officeart/2005/8/layout/hierarchy3"/>
    <dgm:cxn modelId="{8EE5D183-2D59-44C7-83B8-690EDF732ADA}" type="presParOf" srcId="{0EC304BA-A78E-4CFF-9515-4372AF1A2256}" destId="{66D833F9-5CF9-42A1-BB03-F102F7DA5911}" srcOrd="0" destOrd="0" presId="urn:microsoft.com/office/officeart/2005/8/layout/hierarchy3"/>
    <dgm:cxn modelId="{E2CE24A9-0859-4E7B-BF47-5C60CC879E8D}" type="presParOf" srcId="{66D833F9-5CF9-42A1-BB03-F102F7DA5911}" destId="{E6ADB325-B1C4-4A86-9453-FFFFEB818AAD}" srcOrd="0" destOrd="0" presId="urn:microsoft.com/office/officeart/2005/8/layout/hierarchy3"/>
    <dgm:cxn modelId="{68386BDB-BC25-4A43-BC18-B5E9A0D367C2}" type="presParOf" srcId="{66D833F9-5CF9-42A1-BB03-F102F7DA5911}" destId="{CCBD186D-6BEE-4E6E-A3DB-758BF2985E59}" srcOrd="1" destOrd="0" presId="urn:microsoft.com/office/officeart/2005/8/layout/hierarchy3"/>
    <dgm:cxn modelId="{A345F185-B7C3-4555-8C8A-8EC424E11E48}" type="presParOf" srcId="{0EC304BA-A78E-4CFF-9515-4372AF1A2256}" destId="{C7EBE777-9011-46B6-B7EC-1E98440354B1}" srcOrd="1" destOrd="0" presId="urn:microsoft.com/office/officeart/2005/8/layout/hierarchy3"/>
    <dgm:cxn modelId="{A42AC9F9-5DE9-4D3A-A13B-767EFFB1CFB0}" type="presParOf" srcId="{61FBBC52-3027-4EE5-92BF-9D5AE013FF0B}" destId="{A99F3E5F-927F-4DFD-B127-122411314972}" srcOrd="4" destOrd="0" presId="urn:microsoft.com/office/officeart/2005/8/layout/hierarchy3"/>
    <dgm:cxn modelId="{FF037453-5A2B-418D-927D-32E23F0EF0AB}" type="presParOf" srcId="{A99F3E5F-927F-4DFD-B127-122411314972}" destId="{0CD41975-D819-4311-B2F8-C36139715A0A}" srcOrd="0" destOrd="0" presId="urn:microsoft.com/office/officeart/2005/8/layout/hierarchy3"/>
    <dgm:cxn modelId="{1A3052A7-697C-435A-876F-CF71C0FCEAC8}" type="presParOf" srcId="{0CD41975-D819-4311-B2F8-C36139715A0A}" destId="{2E3EF7FA-47E3-4331-9F86-2A2C2A289246}" srcOrd="0" destOrd="0" presId="urn:microsoft.com/office/officeart/2005/8/layout/hierarchy3"/>
    <dgm:cxn modelId="{5C8617F4-0444-4ACF-AAB0-528CB3544CC1}" type="presParOf" srcId="{0CD41975-D819-4311-B2F8-C36139715A0A}" destId="{D18C45E5-3499-4377-94D6-96EB81BC6296}" srcOrd="1" destOrd="0" presId="urn:microsoft.com/office/officeart/2005/8/layout/hierarchy3"/>
    <dgm:cxn modelId="{D09072DC-91FD-4759-A89E-0F101D442138}" type="presParOf" srcId="{A99F3E5F-927F-4DFD-B127-122411314972}" destId="{2C26CC00-9ACA-4E8F-91D7-37EC3CFE66BC}" srcOrd="1" destOrd="0" presId="urn:microsoft.com/office/officeart/2005/8/layout/hierarchy3"/>
    <dgm:cxn modelId="{A503B0CE-4A29-42C2-BACF-823F0C233DA4}" type="presParOf" srcId="{2C26CC00-9ACA-4E8F-91D7-37EC3CFE66BC}" destId="{FE9A7036-A7C1-4574-8192-089ECD923CBF}" srcOrd="0" destOrd="0" presId="urn:microsoft.com/office/officeart/2005/8/layout/hierarchy3"/>
    <dgm:cxn modelId="{C2586988-B07C-4FA1-ABBB-4963BF65E4A8}" type="presParOf" srcId="{2C26CC00-9ACA-4E8F-91D7-37EC3CFE66BC}" destId="{2DDF73CD-7608-40F2-8603-950AEBDA624B}" srcOrd="1" destOrd="0" presId="urn:microsoft.com/office/officeart/2005/8/layout/hierarchy3"/>
    <dgm:cxn modelId="{01428CAA-8FAC-480F-8710-DEB118E60DC7}" type="presParOf" srcId="{61FBBC52-3027-4EE5-92BF-9D5AE013FF0B}" destId="{2DCCA31B-433E-496B-A0E6-0C9EF83E802B}" srcOrd="5" destOrd="0" presId="urn:microsoft.com/office/officeart/2005/8/layout/hierarchy3"/>
    <dgm:cxn modelId="{AE9CBB6F-6ADE-4413-8A1D-D80C6AC9E9CF}" type="presParOf" srcId="{2DCCA31B-433E-496B-A0E6-0C9EF83E802B}" destId="{E8BEDD27-E872-4AA4-9A74-F334DD2BAD24}" srcOrd="0" destOrd="0" presId="urn:microsoft.com/office/officeart/2005/8/layout/hierarchy3"/>
    <dgm:cxn modelId="{B83A6B31-90A4-4596-8CA8-B5A8E8D0DE06}" type="presParOf" srcId="{E8BEDD27-E872-4AA4-9A74-F334DD2BAD24}" destId="{134A39AF-0EB6-40E2-AFC2-9CE1AB09B70F}" srcOrd="0" destOrd="0" presId="urn:microsoft.com/office/officeart/2005/8/layout/hierarchy3"/>
    <dgm:cxn modelId="{6E3C9654-D9A6-4E2B-B482-D234D78C7C78}" type="presParOf" srcId="{E8BEDD27-E872-4AA4-9A74-F334DD2BAD24}" destId="{CF9C05C2-E9F2-48D1-A92F-355C1155CCEA}" srcOrd="1" destOrd="0" presId="urn:microsoft.com/office/officeart/2005/8/layout/hierarchy3"/>
    <dgm:cxn modelId="{DB9FBC70-F8C7-47DF-95FE-B3D126073B32}" type="presParOf" srcId="{2DCCA31B-433E-496B-A0E6-0C9EF83E802B}" destId="{28E5CC4A-CB98-45FF-AB36-39607F4B5CBC}" srcOrd="1" destOrd="0" presId="urn:microsoft.com/office/officeart/2005/8/layout/hierarchy3"/>
    <dgm:cxn modelId="{672B4AED-08B1-4036-B3A2-B769EBFB08CC}" type="presParOf" srcId="{28E5CC4A-CB98-45FF-AB36-39607F4B5CBC}" destId="{D714B216-4500-4E47-A8D5-E693436AEC6C}" srcOrd="0" destOrd="0" presId="urn:microsoft.com/office/officeart/2005/8/layout/hierarchy3"/>
    <dgm:cxn modelId="{F0EF596A-179C-46D2-BCFD-B7A04A37F127}" type="presParOf" srcId="{28E5CC4A-CB98-45FF-AB36-39607F4B5CBC}" destId="{05EA4AA1-5EE5-4F08-9ED5-E5E60C714EB9}" srcOrd="1" destOrd="0" presId="urn:microsoft.com/office/officeart/2005/8/layout/hierarchy3"/>
    <dgm:cxn modelId="{1ACF6B29-AD22-412A-B19B-8626B37DD46C}" type="presParOf" srcId="{28E5CC4A-CB98-45FF-AB36-39607F4B5CBC}" destId="{06F7030F-9089-424C-B1DD-77F723B2384F}" srcOrd="2" destOrd="0" presId="urn:microsoft.com/office/officeart/2005/8/layout/hierarchy3"/>
    <dgm:cxn modelId="{F195398A-80B7-4C2B-AED8-E9F43AC96421}" type="presParOf" srcId="{28E5CC4A-CB98-45FF-AB36-39607F4B5CBC}" destId="{879440A9-A5C1-4507-A203-1E5C3FF390BF}" srcOrd="3" destOrd="0" presId="urn:microsoft.com/office/officeart/2005/8/layout/hierarchy3"/>
    <dgm:cxn modelId="{EE36F1C4-A8E6-4C13-9018-D4572486262E}" type="presParOf" srcId="{61FBBC52-3027-4EE5-92BF-9D5AE013FF0B}" destId="{B0605E9D-6983-40A9-AF5E-AA9CA140E0E4}" srcOrd="6" destOrd="0" presId="urn:microsoft.com/office/officeart/2005/8/layout/hierarchy3"/>
    <dgm:cxn modelId="{93EB0A1B-FED3-4883-88EA-68EE3D765454}" type="presParOf" srcId="{B0605E9D-6983-40A9-AF5E-AA9CA140E0E4}" destId="{28DB41BE-4A33-48D5-8199-EBB3F49FD231}" srcOrd="0" destOrd="0" presId="urn:microsoft.com/office/officeart/2005/8/layout/hierarchy3"/>
    <dgm:cxn modelId="{63D534EC-C323-49C4-8B68-D7B8443F85C7}" type="presParOf" srcId="{28DB41BE-4A33-48D5-8199-EBB3F49FD231}" destId="{C75E8E41-3A7E-495C-83A3-40EA269E19F4}" srcOrd="0" destOrd="0" presId="urn:microsoft.com/office/officeart/2005/8/layout/hierarchy3"/>
    <dgm:cxn modelId="{1513CFB1-0883-4903-9E03-64EB7CA9D2FD}" type="presParOf" srcId="{28DB41BE-4A33-48D5-8199-EBB3F49FD231}" destId="{0C2E4DB3-BA7C-47F2-94EB-682D93E84662}" srcOrd="1" destOrd="0" presId="urn:microsoft.com/office/officeart/2005/8/layout/hierarchy3"/>
    <dgm:cxn modelId="{A84C9C66-8F47-4401-BD59-C1224B08D07E}" type="presParOf" srcId="{B0605E9D-6983-40A9-AF5E-AA9CA140E0E4}" destId="{4C354F6A-5BBB-478F-8866-295C2977511B}" srcOrd="1" destOrd="0" presId="urn:microsoft.com/office/officeart/2005/8/layout/hierarchy3"/>
    <dgm:cxn modelId="{01CFA093-30FF-412E-89AA-9ED70ABBEF2E}" type="presParOf" srcId="{4C354F6A-5BBB-478F-8866-295C2977511B}" destId="{E10B78D7-E7D7-455A-9C57-C8EFCB32FBEF}" srcOrd="0" destOrd="0" presId="urn:microsoft.com/office/officeart/2005/8/layout/hierarchy3"/>
    <dgm:cxn modelId="{9B8D3D43-7F04-4DB7-9B1D-183CF4FF8B14}" type="presParOf" srcId="{4C354F6A-5BBB-478F-8866-295C2977511B}" destId="{28787933-9399-451B-840B-1A2F72C23177}" srcOrd="1" destOrd="0" presId="urn:microsoft.com/office/officeart/2005/8/layout/hierarchy3"/>
    <dgm:cxn modelId="{5AE10DF2-D9C0-4FA0-A15E-2748E66429DD}" type="presParOf" srcId="{4C354F6A-5BBB-478F-8866-295C2977511B}" destId="{2C939755-FE78-4E3C-8BAD-C19387E4E129}" srcOrd="2" destOrd="0" presId="urn:microsoft.com/office/officeart/2005/8/layout/hierarchy3"/>
    <dgm:cxn modelId="{8A7C05F3-6C53-4F45-B58F-45130A232120}" type="presParOf" srcId="{4C354F6A-5BBB-478F-8866-295C2977511B}" destId="{A76459D3-81F4-4F4F-906F-8E03853EF3B6}" srcOrd="3" destOrd="0" presId="urn:microsoft.com/office/officeart/2005/8/layout/hierarchy3"/>
    <dgm:cxn modelId="{C832B83C-B117-4066-9D2E-F8CA3E00BA92}" type="presParOf" srcId="{4C354F6A-5BBB-478F-8866-295C2977511B}" destId="{2BFEF253-A17A-4FEE-8405-88D2EF6FF962}" srcOrd="4" destOrd="0" presId="urn:microsoft.com/office/officeart/2005/8/layout/hierarchy3"/>
    <dgm:cxn modelId="{B4C44D59-56FE-4631-864D-E7D3F48C28F5}" type="presParOf" srcId="{4C354F6A-5BBB-478F-8866-295C2977511B}" destId="{6BCB7E49-2D2F-4682-A3E0-FFC1B1C622B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821EF-4B91-4650-BB85-C0DED81F366D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50058D-F2D8-45B6-AD37-6AAC79796AC5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114 млн. руб.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AAA15A3-6BB4-4260-AB19-77EAE6801859}" type="parTrans" cxnId="{7FBB2D9E-CEC4-43E3-AF2D-05A3811E373D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517B1AA-435D-46E7-8344-4A9F986C04C5}" type="sibTrans" cxnId="{7FBB2D9E-CEC4-43E3-AF2D-05A3811E373D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C72A6BF-57D3-4B23-9558-26F6635343F5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План по экономии затрат от реализации проектов бережливого производства </a:t>
          </a:r>
          <a:endParaRPr lang="ru-RU" sz="1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AF9586C-77D4-4632-9168-692A75860C95}" type="parTrans" cxnId="{3C333CB0-5CE9-4B40-8345-B3AD3C2C3DDD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FC3ADD5-ED17-4061-8DF5-01CFB80D6D0A}" type="sibTrans" cxnId="{3C333CB0-5CE9-4B40-8345-B3AD3C2C3DDD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48B81CD-DA9E-448F-AA8E-9AC3E8DA2258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200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98D0AC0-B1F9-415D-8430-399C48270882}" type="parTrans" cxnId="{590D7C31-D09C-466A-BC21-D418970238E0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7C9A332-1B4B-4C42-9E7C-14645D334E32}" type="sibTrans" cxnId="{590D7C31-D09C-466A-BC21-D418970238E0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9A99C67-096B-47EA-A7A3-D86F68D6C093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Реализовать проектов </a:t>
          </a:r>
          <a:r>
            <a:rPr lang="ru-RU" sz="1800" smtClean="0">
              <a:latin typeface="Verdana" pitchFamily="34" charset="0"/>
              <a:ea typeface="Verdana" pitchFamily="34" charset="0"/>
              <a:cs typeface="Verdana" pitchFamily="34" charset="0"/>
            </a:rPr>
            <a:t>бережливого производства</a:t>
          </a:r>
          <a:endParaRPr lang="ru-RU" sz="1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1667D6E-EA2D-4C7C-851E-8A21D05F29C6}" type="parTrans" cxnId="{279D2508-61F1-424A-ACAF-EE234A9A7A2D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A79F452-52DB-4FC7-8F73-65D608DBBE45}" type="sibTrans" cxnId="{279D2508-61F1-424A-ACAF-EE234A9A7A2D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863AAFE-5F17-4B24-8723-AF6DA6AD3929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Обеспечить повышение производительности труда не менее чем на </a:t>
          </a:r>
          <a:endParaRPr lang="ru-RU" sz="1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8DB8F2-6594-4484-B7A0-EC7785874BA2}" type="parTrans" cxnId="{0E7241D8-A4DF-4419-BED7-BD3DC9A74934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5AE4A69-21DB-4575-A2A6-B4D23EFB9D6B}" type="sibTrans" cxnId="{0E7241D8-A4DF-4419-BED7-BD3DC9A74934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712B654-953A-47D6-8B03-2AE2B8A89586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5%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D5918DC-66C6-4DEB-A547-AEA13381D010}" type="sibTrans" cxnId="{1DCD217D-16CA-4A52-95DA-8188600D04D9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A6D874D-8EC3-4CCD-BAE0-6635CCCD06C1}" type="parTrans" cxnId="{1DCD217D-16CA-4A52-95DA-8188600D04D9}">
      <dgm:prSet/>
      <dgm:spPr/>
      <dgm:t>
        <a:bodyPr/>
        <a:lstStyle/>
        <a:p>
          <a:endParaRPr lang="ru-RU" sz="18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D955F68-43EB-4D73-87B6-086C828DA5D4}" type="pres">
      <dgm:prSet presAssocID="{70A821EF-4B91-4650-BB85-C0DED81F366D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45581-4E83-43DC-85A7-851DBF48ACF5}" type="pres">
      <dgm:prSet presAssocID="{2C50058D-F2D8-45B6-AD37-6AAC79796AC5}" presName="composite" presStyleCnt="0"/>
      <dgm:spPr/>
    </dgm:pt>
    <dgm:pt modelId="{7789FA33-7C3C-40EB-95DC-779149FE4874}" type="pres">
      <dgm:prSet presAssocID="{2C50058D-F2D8-45B6-AD37-6AAC79796A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2C314-4D58-466C-AB0F-9B3E76EED750}" type="pres">
      <dgm:prSet presAssocID="{2C50058D-F2D8-45B6-AD37-6AAC79796AC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014F8-CF2C-4490-ADA5-1FFABE8D099D}" type="pres">
      <dgm:prSet presAssocID="{2517B1AA-435D-46E7-8344-4A9F986C04C5}" presName="sp" presStyleCnt="0"/>
      <dgm:spPr/>
    </dgm:pt>
    <dgm:pt modelId="{D2826E79-59FE-45C8-AB39-37320E6B6387}" type="pres">
      <dgm:prSet presAssocID="{E48B81CD-DA9E-448F-AA8E-9AC3E8DA2258}" presName="composite" presStyleCnt="0"/>
      <dgm:spPr/>
    </dgm:pt>
    <dgm:pt modelId="{C5F3DE45-51BA-4BEF-9D73-DE9420D4CBCA}" type="pres">
      <dgm:prSet presAssocID="{E48B81CD-DA9E-448F-AA8E-9AC3E8DA225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096F-90C3-4769-89D8-DCDC0A56494D}" type="pres">
      <dgm:prSet presAssocID="{E48B81CD-DA9E-448F-AA8E-9AC3E8DA225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128CC-358C-4A4F-BA2C-50C3A90A4E2F}" type="pres">
      <dgm:prSet presAssocID="{27C9A332-1B4B-4C42-9E7C-14645D334E32}" presName="sp" presStyleCnt="0"/>
      <dgm:spPr/>
    </dgm:pt>
    <dgm:pt modelId="{BEEA11E2-DFFE-4829-B475-698E75280FE1}" type="pres">
      <dgm:prSet presAssocID="{A712B654-953A-47D6-8B03-2AE2B8A89586}" presName="composite" presStyleCnt="0"/>
      <dgm:spPr/>
    </dgm:pt>
    <dgm:pt modelId="{8BB91124-1E07-4842-9F44-0E0450D7E25E}" type="pres">
      <dgm:prSet presAssocID="{A712B654-953A-47D6-8B03-2AE2B8A895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F8FF3-8BD9-4A28-AE4A-4BD1229E082E}" type="pres">
      <dgm:prSet presAssocID="{A712B654-953A-47D6-8B03-2AE2B8A89586}" presName="descendantText" presStyleLbl="alignAcc1" presStyleIdx="2" presStyleCnt="3" custLinFactNeighborY="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241D8-A4DF-4419-BED7-BD3DC9A74934}" srcId="{A712B654-953A-47D6-8B03-2AE2B8A89586}" destId="{B863AAFE-5F17-4B24-8723-AF6DA6AD3929}" srcOrd="0" destOrd="0" parTransId="{618DB8F2-6594-4484-B7A0-EC7785874BA2}" sibTransId="{65AE4A69-21DB-4575-A2A6-B4D23EFB9D6B}"/>
    <dgm:cxn modelId="{590D7C31-D09C-466A-BC21-D418970238E0}" srcId="{70A821EF-4B91-4650-BB85-C0DED81F366D}" destId="{E48B81CD-DA9E-448F-AA8E-9AC3E8DA2258}" srcOrd="1" destOrd="0" parTransId="{198D0AC0-B1F9-415D-8430-399C48270882}" sibTransId="{27C9A332-1B4B-4C42-9E7C-14645D334E32}"/>
    <dgm:cxn modelId="{1DCD217D-16CA-4A52-95DA-8188600D04D9}" srcId="{70A821EF-4B91-4650-BB85-C0DED81F366D}" destId="{A712B654-953A-47D6-8B03-2AE2B8A89586}" srcOrd="2" destOrd="0" parTransId="{BA6D874D-8EC3-4CCD-BAE0-6635CCCD06C1}" sibTransId="{9D5918DC-66C6-4DEB-A547-AEA13381D010}"/>
    <dgm:cxn modelId="{AC04FE1D-BE99-4CC4-8BC6-DCBE7EF90E07}" type="presOf" srcId="{2C50058D-F2D8-45B6-AD37-6AAC79796AC5}" destId="{7789FA33-7C3C-40EB-95DC-779149FE4874}" srcOrd="0" destOrd="0" presId="urn:microsoft.com/office/officeart/2005/8/layout/chevron2"/>
    <dgm:cxn modelId="{7FBB2D9E-CEC4-43E3-AF2D-05A3811E373D}" srcId="{70A821EF-4B91-4650-BB85-C0DED81F366D}" destId="{2C50058D-F2D8-45B6-AD37-6AAC79796AC5}" srcOrd="0" destOrd="0" parTransId="{CAAA15A3-6BB4-4260-AB19-77EAE6801859}" sibTransId="{2517B1AA-435D-46E7-8344-4A9F986C04C5}"/>
    <dgm:cxn modelId="{38B1C312-C515-4052-A287-588AE591F0E1}" type="presOf" srcId="{E48B81CD-DA9E-448F-AA8E-9AC3E8DA2258}" destId="{C5F3DE45-51BA-4BEF-9D73-DE9420D4CBCA}" srcOrd="0" destOrd="0" presId="urn:microsoft.com/office/officeart/2005/8/layout/chevron2"/>
    <dgm:cxn modelId="{6EC29D5D-4958-4897-A898-D149AEE6AF6C}" type="presOf" srcId="{79A99C67-096B-47EA-A7A3-D86F68D6C093}" destId="{CF6C096F-90C3-4769-89D8-DCDC0A56494D}" srcOrd="0" destOrd="0" presId="urn:microsoft.com/office/officeart/2005/8/layout/chevron2"/>
    <dgm:cxn modelId="{3BC1C64A-734A-4EFA-B52F-57E95C86E4BE}" type="presOf" srcId="{2C72A6BF-57D3-4B23-9558-26F6635343F5}" destId="{3832C314-4D58-466C-AB0F-9B3E76EED750}" srcOrd="0" destOrd="0" presId="urn:microsoft.com/office/officeart/2005/8/layout/chevron2"/>
    <dgm:cxn modelId="{1FDC94D0-9ABF-4D6A-B007-9F5977210264}" type="presOf" srcId="{70A821EF-4B91-4650-BB85-C0DED81F366D}" destId="{0D955F68-43EB-4D73-87B6-086C828DA5D4}" srcOrd="0" destOrd="0" presId="urn:microsoft.com/office/officeart/2005/8/layout/chevron2"/>
    <dgm:cxn modelId="{0D2C3971-CE98-4D58-96BB-6FCC034A954C}" type="presOf" srcId="{B863AAFE-5F17-4B24-8723-AF6DA6AD3929}" destId="{91BF8FF3-8BD9-4A28-AE4A-4BD1229E082E}" srcOrd="0" destOrd="0" presId="urn:microsoft.com/office/officeart/2005/8/layout/chevron2"/>
    <dgm:cxn modelId="{8D7A5CA6-229A-4FEC-AD33-3C92DE63E757}" type="presOf" srcId="{A712B654-953A-47D6-8B03-2AE2B8A89586}" destId="{8BB91124-1E07-4842-9F44-0E0450D7E25E}" srcOrd="0" destOrd="0" presId="urn:microsoft.com/office/officeart/2005/8/layout/chevron2"/>
    <dgm:cxn modelId="{279D2508-61F1-424A-ACAF-EE234A9A7A2D}" srcId="{E48B81CD-DA9E-448F-AA8E-9AC3E8DA2258}" destId="{79A99C67-096B-47EA-A7A3-D86F68D6C093}" srcOrd="0" destOrd="0" parTransId="{91667D6E-EA2D-4C7C-851E-8A21D05F29C6}" sibTransId="{BA79F452-52DB-4FC7-8F73-65D608DBBE45}"/>
    <dgm:cxn modelId="{3C333CB0-5CE9-4B40-8345-B3AD3C2C3DDD}" srcId="{2C50058D-F2D8-45B6-AD37-6AAC79796AC5}" destId="{2C72A6BF-57D3-4B23-9558-26F6635343F5}" srcOrd="0" destOrd="0" parTransId="{DAF9586C-77D4-4632-9168-692A75860C95}" sibTransId="{AFC3ADD5-ED17-4061-8DF5-01CFB80D6D0A}"/>
    <dgm:cxn modelId="{4E7014B3-5566-4EE7-B04C-A20213573691}" type="presParOf" srcId="{0D955F68-43EB-4D73-87B6-086C828DA5D4}" destId="{6AB45581-4E83-43DC-85A7-851DBF48ACF5}" srcOrd="0" destOrd="0" presId="urn:microsoft.com/office/officeart/2005/8/layout/chevron2"/>
    <dgm:cxn modelId="{0A912069-0578-4EE5-B8AD-8AB5B4A07B53}" type="presParOf" srcId="{6AB45581-4E83-43DC-85A7-851DBF48ACF5}" destId="{7789FA33-7C3C-40EB-95DC-779149FE4874}" srcOrd="0" destOrd="0" presId="urn:microsoft.com/office/officeart/2005/8/layout/chevron2"/>
    <dgm:cxn modelId="{FBA0DD18-43E1-45E7-886D-E1451155986C}" type="presParOf" srcId="{6AB45581-4E83-43DC-85A7-851DBF48ACF5}" destId="{3832C314-4D58-466C-AB0F-9B3E76EED750}" srcOrd="1" destOrd="0" presId="urn:microsoft.com/office/officeart/2005/8/layout/chevron2"/>
    <dgm:cxn modelId="{00B97F82-A115-4814-8132-052831EB976C}" type="presParOf" srcId="{0D955F68-43EB-4D73-87B6-086C828DA5D4}" destId="{B0F014F8-CF2C-4490-ADA5-1FFABE8D099D}" srcOrd="1" destOrd="0" presId="urn:microsoft.com/office/officeart/2005/8/layout/chevron2"/>
    <dgm:cxn modelId="{F0CD83B2-B39C-451B-A701-AB24182FCD7F}" type="presParOf" srcId="{0D955F68-43EB-4D73-87B6-086C828DA5D4}" destId="{D2826E79-59FE-45C8-AB39-37320E6B6387}" srcOrd="2" destOrd="0" presId="urn:microsoft.com/office/officeart/2005/8/layout/chevron2"/>
    <dgm:cxn modelId="{66CFFD9B-84C5-48D9-92A4-683D250C0702}" type="presParOf" srcId="{D2826E79-59FE-45C8-AB39-37320E6B6387}" destId="{C5F3DE45-51BA-4BEF-9D73-DE9420D4CBCA}" srcOrd="0" destOrd="0" presId="urn:microsoft.com/office/officeart/2005/8/layout/chevron2"/>
    <dgm:cxn modelId="{02C8A6E2-0C85-4D11-8AC7-62A130DAE109}" type="presParOf" srcId="{D2826E79-59FE-45C8-AB39-37320E6B6387}" destId="{CF6C096F-90C3-4769-89D8-DCDC0A56494D}" srcOrd="1" destOrd="0" presId="urn:microsoft.com/office/officeart/2005/8/layout/chevron2"/>
    <dgm:cxn modelId="{195C16ED-23E6-483B-9374-1BADE12F0E5B}" type="presParOf" srcId="{0D955F68-43EB-4D73-87B6-086C828DA5D4}" destId="{066128CC-358C-4A4F-BA2C-50C3A90A4E2F}" srcOrd="3" destOrd="0" presId="urn:microsoft.com/office/officeart/2005/8/layout/chevron2"/>
    <dgm:cxn modelId="{174DAD93-2440-479C-96C2-ACA1DA3CBD55}" type="presParOf" srcId="{0D955F68-43EB-4D73-87B6-086C828DA5D4}" destId="{BEEA11E2-DFFE-4829-B475-698E75280FE1}" srcOrd="4" destOrd="0" presId="urn:microsoft.com/office/officeart/2005/8/layout/chevron2"/>
    <dgm:cxn modelId="{DA39355D-5000-4CCD-8AA3-FFD9993D1D83}" type="presParOf" srcId="{BEEA11E2-DFFE-4829-B475-698E75280FE1}" destId="{8BB91124-1E07-4842-9F44-0E0450D7E25E}" srcOrd="0" destOrd="0" presId="urn:microsoft.com/office/officeart/2005/8/layout/chevron2"/>
    <dgm:cxn modelId="{78AF8B27-C403-4D8E-B7D1-F841B401D1D4}" type="presParOf" srcId="{BEEA11E2-DFFE-4829-B475-698E75280FE1}" destId="{91BF8FF3-8BD9-4A28-AE4A-4BD1229E08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02231-C079-475B-8F69-ABC0A37E73F4}">
      <dsp:nvSpPr>
        <dsp:cNvPr id="0" name=""/>
        <dsp:cNvSpPr/>
      </dsp:nvSpPr>
      <dsp:spPr>
        <a:xfrm>
          <a:off x="583" y="212688"/>
          <a:ext cx="1025934" cy="512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Оптимизация текущих расходов</a:t>
          </a:r>
          <a:endParaRPr lang="ru-RU" sz="800" b="1" kern="1200" dirty="0">
            <a:solidFill>
              <a:schemeClr val="bg1"/>
            </a:solidFill>
          </a:endParaRPr>
        </a:p>
      </dsp:txBody>
      <dsp:txXfrm>
        <a:off x="15607" y="227712"/>
        <a:ext cx="995886" cy="482919"/>
      </dsp:txXfrm>
    </dsp:sp>
    <dsp:sp modelId="{888DA1C2-9394-4141-934A-A9154B3F98C2}">
      <dsp:nvSpPr>
        <dsp:cNvPr id="0" name=""/>
        <dsp:cNvSpPr/>
      </dsp:nvSpPr>
      <dsp:spPr>
        <a:xfrm>
          <a:off x="103176" y="725656"/>
          <a:ext cx="102593" cy="38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25"/>
              </a:lnTo>
              <a:lnTo>
                <a:pt x="102593" y="384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8F4ED-F4FE-4C9C-92C1-1DB453DAC831}">
      <dsp:nvSpPr>
        <dsp:cNvPr id="0" name=""/>
        <dsp:cNvSpPr/>
      </dsp:nvSpPr>
      <dsp:spPr>
        <a:xfrm>
          <a:off x="205770" y="853898"/>
          <a:ext cx="1824826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Энергоэффективность</a:t>
          </a:r>
          <a:endParaRPr lang="ru-RU" sz="800" kern="1200" dirty="0"/>
        </a:p>
      </dsp:txBody>
      <dsp:txXfrm>
        <a:off x="220794" y="868922"/>
        <a:ext cx="1794778" cy="482919"/>
      </dsp:txXfrm>
    </dsp:sp>
    <dsp:sp modelId="{47CEB3B5-7AA9-4297-A0DD-4F3FE0EA7F9F}">
      <dsp:nvSpPr>
        <dsp:cNvPr id="0" name=""/>
        <dsp:cNvSpPr/>
      </dsp:nvSpPr>
      <dsp:spPr>
        <a:xfrm>
          <a:off x="103176" y="725656"/>
          <a:ext cx="102593" cy="1025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34"/>
              </a:lnTo>
              <a:lnTo>
                <a:pt x="102593" y="1025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47F86-8716-476C-A083-8C500F8E2EE3}">
      <dsp:nvSpPr>
        <dsp:cNvPr id="0" name=""/>
        <dsp:cNvSpPr/>
      </dsp:nvSpPr>
      <dsp:spPr>
        <a:xfrm>
          <a:off x="205770" y="1495107"/>
          <a:ext cx="1816914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Энергосбережение</a:t>
          </a:r>
          <a:endParaRPr lang="ru-RU" sz="800" kern="1200" dirty="0"/>
        </a:p>
      </dsp:txBody>
      <dsp:txXfrm>
        <a:off x="220794" y="1510131"/>
        <a:ext cx="1786866" cy="482919"/>
      </dsp:txXfrm>
    </dsp:sp>
    <dsp:sp modelId="{7C397D2D-76DB-4390-A4F7-12EFDAB22B26}">
      <dsp:nvSpPr>
        <dsp:cNvPr id="0" name=""/>
        <dsp:cNvSpPr/>
      </dsp:nvSpPr>
      <dsp:spPr>
        <a:xfrm>
          <a:off x="103176" y="725656"/>
          <a:ext cx="102593" cy="166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144"/>
              </a:lnTo>
              <a:lnTo>
                <a:pt x="102593" y="16671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4142C-E790-40DC-8C0E-CF38FF5836DF}">
      <dsp:nvSpPr>
        <dsp:cNvPr id="0" name=""/>
        <dsp:cNvSpPr/>
      </dsp:nvSpPr>
      <dsp:spPr>
        <a:xfrm>
          <a:off x="205770" y="2136316"/>
          <a:ext cx="1810504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Оптимизация технологии-организация полигонных технологий</a:t>
          </a:r>
          <a:endParaRPr lang="ru-RU" sz="800" kern="1200" dirty="0"/>
        </a:p>
      </dsp:txBody>
      <dsp:txXfrm>
        <a:off x="220794" y="2151340"/>
        <a:ext cx="1780456" cy="482919"/>
      </dsp:txXfrm>
    </dsp:sp>
    <dsp:sp modelId="{5B4232A7-E797-4722-80D4-0CDA3757306F}">
      <dsp:nvSpPr>
        <dsp:cNvPr id="0" name=""/>
        <dsp:cNvSpPr/>
      </dsp:nvSpPr>
      <dsp:spPr>
        <a:xfrm>
          <a:off x="103176" y="725656"/>
          <a:ext cx="102593" cy="2308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353"/>
              </a:lnTo>
              <a:lnTo>
                <a:pt x="102593" y="2308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3A010-7857-4CA6-8B41-383C1A8BC105}">
      <dsp:nvSpPr>
        <dsp:cNvPr id="0" name=""/>
        <dsp:cNvSpPr/>
      </dsp:nvSpPr>
      <dsp:spPr>
        <a:xfrm>
          <a:off x="205770" y="2777525"/>
          <a:ext cx="1817422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Снижение непроизводительных потерь в работе</a:t>
          </a:r>
          <a:endParaRPr lang="ru-RU" sz="800" kern="1200" dirty="0"/>
        </a:p>
      </dsp:txBody>
      <dsp:txXfrm>
        <a:off x="220794" y="2792549"/>
        <a:ext cx="1787374" cy="482919"/>
      </dsp:txXfrm>
    </dsp:sp>
    <dsp:sp modelId="{F4F24E27-5ADB-4062-B6BC-B5AB4D854A83}">
      <dsp:nvSpPr>
        <dsp:cNvPr id="0" name=""/>
        <dsp:cNvSpPr/>
      </dsp:nvSpPr>
      <dsp:spPr>
        <a:xfrm>
          <a:off x="1283001" y="212688"/>
          <a:ext cx="1025934" cy="512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Оптимизация численности персонала</a:t>
          </a:r>
          <a:endParaRPr lang="ru-RU" sz="800" b="1" kern="1200" dirty="0"/>
        </a:p>
      </dsp:txBody>
      <dsp:txXfrm>
        <a:off x="1298025" y="227712"/>
        <a:ext cx="995886" cy="482919"/>
      </dsp:txXfrm>
    </dsp:sp>
    <dsp:sp modelId="{892B5176-4AD7-40E9-9633-014FE21D8E92}">
      <dsp:nvSpPr>
        <dsp:cNvPr id="0" name=""/>
        <dsp:cNvSpPr/>
      </dsp:nvSpPr>
      <dsp:spPr>
        <a:xfrm>
          <a:off x="2565420" y="212688"/>
          <a:ext cx="1187416" cy="512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Внедрение современных технологий</a:t>
          </a:r>
          <a:endParaRPr lang="ru-RU" sz="800" b="1" kern="1200" dirty="0"/>
        </a:p>
      </dsp:txBody>
      <dsp:txXfrm>
        <a:off x="2580444" y="227712"/>
        <a:ext cx="1157368" cy="482919"/>
      </dsp:txXfrm>
    </dsp:sp>
    <dsp:sp modelId="{B9D557E0-7728-4E0C-99DE-6F50C15E628C}">
      <dsp:nvSpPr>
        <dsp:cNvPr id="0" name=""/>
        <dsp:cNvSpPr/>
      </dsp:nvSpPr>
      <dsp:spPr>
        <a:xfrm>
          <a:off x="2684162" y="725656"/>
          <a:ext cx="118741" cy="38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25"/>
              </a:lnTo>
              <a:lnTo>
                <a:pt x="118741" y="384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2EA86-7F52-4B4F-ADB8-12F8242F317D}">
      <dsp:nvSpPr>
        <dsp:cNvPr id="0" name=""/>
        <dsp:cNvSpPr/>
      </dsp:nvSpPr>
      <dsp:spPr>
        <a:xfrm>
          <a:off x="2802903" y="853898"/>
          <a:ext cx="955949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Ресурсосбережение</a:t>
          </a:r>
          <a:endParaRPr lang="ru-RU" sz="800" kern="1200" dirty="0"/>
        </a:p>
      </dsp:txBody>
      <dsp:txXfrm>
        <a:off x="2817927" y="868922"/>
        <a:ext cx="925901" cy="482919"/>
      </dsp:txXfrm>
    </dsp:sp>
    <dsp:sp modelId="{63021D8F-C891-4F11-8FBF-C00BD137A07C}">
      <dsp:nvSpPr>
        <dsp:cNvPr id="0" name=""/>
        <dsp:cNvSpPr/>
      </dsp:nvSpPr>
      <dsp:spPr>
        <a:xfrm>
          <a:off x="2684162" y="725656"/>
          <a:ext cx="118741" cy="1025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34"/>
              </a:lnTo>
              <a:lnTo>
                <a:pt x="118741" y="1025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5DD86-2FB8-443E-B03E-89D2D70B12B8}">
      <dsp:nvSpPr>
        <dsp:cNvPr id="0" name=""/>
        <dsp:cNvSpPr/>
      </dsp:nvSpPr>
      <dsp:spPr>
        <a:xfrm>
          <a:off x="2802903" y="1495107"/>
          <a:ext cx="960381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Новая техника и инновации</a:t>
          </a:r>
          <a:endParaRPr lang="ru-RU" sz="800" kern="1200" dirty="0"/>
        </a:p>
      </dsp:txBody>
      <dsp:txXfrm>
        <a:off x="2817927" y="1510131"/>
        <a:ext cx="930333" cy="482919"/>
      </dsp:txXfrm>
    </dsp:sp>
    <dsp:sp modelId="{8F12924C-005A-4FCB-9CA0-2FF1F149424D}">
      <dsp:nvSpPr>
        <dsp:cNvPr id="0" name=""/>
        <dsp:cNvSpPr/>
      </dsp:nvSpPr>
      <dsp:spPr>
        <a:xfrm>
          <a:off x="2684162" y="725656"/>
          <a:ext cx="118741" cy="166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144"/>
              </a:lnTo>
              <a:lnTo>
                <a:pt x="118741" y="16671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B17DD-D58C-449A-9C3E-1DCB7D07124B}">
      <dsp:nvSpPr>
        <dsp:cNvPr id="0" name=""/>
        <dsp:cNvSpPr/>
      </dsp:nvSpPr>
      <dsp:spPr>
        <a:xfrm>
          <a:off x="2802903" y="2136316"/>
          <a:ext cx="957312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Улучшение качества подвижного состава</a:t>
          </a:r>
          <a:endParaRPr lang="ru-RU" sz="800" kern="1200" dirty="0"/>
        </a:p>
      </dsp:txBody>
      <dsp:txXfrm>
        <a:off x="2817927" y="2151340"/>
        <a:ext cx="927264" cy="482919"/>
      </dsp:txXfrm>
    </dsp:sp>
    <dsp:sp modelId="{930CA387-C93E-4862-A46C-015D1923056F}">
      <dsp:nvSpPr>
        <dsp:cNvPr id="0" name=""/>
        <dsp:cNvSpPr/>
      </dsp:nvSpPr>
      <dsp:spPr>
        <a:xfrm>
          <a:off x="2684162" y="725656"/>
          <a:ext cx="118741" cy="2308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353"/>
              </a:lnTo>
              <a:lnTo>
                <a:pt x="118741" y="2308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E37D5-84EF-4DE1-AD8D-49D7BFBE2C06}">
      <dsp:nvSpPr>
        <dsp:cNvPr id="0" name=""/>
        <dsp:cNvSpPr/>
      </dsp:nvSpPr>
      <dsp:spPr>
        <a:xfrm>
          <a:off x="2802903" y="2777525"/>
          <a:ext cx="960381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Бережливое производство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817927" y="2792549"/>
        <a:ext cx="930333" cy="482919"/>
      </dsp:txXfrm>
    </dsp:sp>
    <dsp:sp modelId="{E6ADB325-B1C4-4A86-9453-FFFFEB818AAD}">
      <dsp:nvSpPr>
        <dsp:cNvPr id="0" name=""/>
        <dsp:cNvSpPr/>
      </dsp:nvSpPr>
      <dsp:spPr>
        <a:xfrm>
          <a:off x="4015337" y="212688"/>
          <a:ext cx="1025934" cy="77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Повышение эффективности закупочной деятельности и цепочек поставок</a:t>
          </a:r>
          <a:endParaRPr lang="ru-RU" sz="800" b="1" kern="1200" dirty="0"/>
        </a:p>
      </dsp:txBody>
      <dsp:txXfrm>
        <a:off x="4038095" y="235446"/>
        <a:ext cx="980418" cy="731506"/>
      </dsp:txXfrm>
    </dsp:sp>
    <dsp:sp modelId="{2E3EF7FA-47E3-4331-9F86-2A2C2A289246}">
      <dsp:nvSpPr>
        <dsp:cNvPr id="0" name=""/>
        <dsp:cNvSpPr/>
      </dsp:nvSpPr>
      <dsp:spPr>
        <a:xfrm>
          <a:off x="5297755" y="212688"/>
          <a:ext cx="1025934" cy="512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Оптимизация системы мотивации</a:t>
          </a:r>
          <a:endParaRPr lang="ru-RU" sz="800" b="1" kern="1200" dirty="0"/>
        </a:p>
      </dsp:txBody>
      <dsp:txXfrm>
        <a:off x="5312779" y="227712"/>
        <a:ext cx="995886" cy="482919"/>
      </dsp:txXfrm>
    </dsp:sp>
    <dsp:sp modelId="{FE9A7036-A7C1-4574-8192-089ECD923CBF}">
      <dsp:nvSpPr>
        <dsp:cNvPr id="0" name=""/>
        <dsp:cNvSpPr/>
      </dsp:nvSpPr>
      <dsp:spPr>
        <a:xfrm>
          <a:off x="5400349" y="725656"/>
          <a:ext cx="102593" cy="38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25"/>
              </a:lnTo>
              <a:lnTo>
                <a:pt x="102593" y="384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F73CD-7608-40F2-8603-950AEBDA624B}">
      <dsp:nvSpPr>
        <dsp:cNvPr id="0" name=""/>
        <dsp:cNvSpPr/>
      </dsp:nvSpPr>
      <dsp:spPr>
        <a:xfrm>
          <a:off x="5502942" y="853898"/>
          <a:ext cx="920362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Оптимизация организационной структуры</a:t>
          </a:r>
          <a:endParaRPr lang="ru-RU" sz="800" kern="1200" dirty="0"/>
        </a:p>
      </dsp:txBody>
      <dsp:txXfrm>
        <a:off x="5517966" y="868922"/>
        <a:ext cx="890314" cy="482919"/>
      </dsp:txXfrm>
    </dsp:sp>
    <dsp:sp modelId="{134A39AF-0EB6-40E2-AFC2-9CE1AB09B70F}">
      <dsp:nvSpPr>
        <dsp:cNvPr id="0" name=""/>
        <dsp:cNvSpPr/>
      </dsp:nvSpPr>
      <dsp:spPr>
        <a:xfrm>
          <a:off x="6679788" y="212688"/>
          <a:ext cx="1025934" cy="710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Повышение эффективности управления основными средствами</a:t>
          </a:r>
          <a:endParaRPr lang="ru-RU" sz="800" b="1" kern="1200" dirty="0"/>
        </a:p>
      </dsp:txBody>
      <dsp:txXfrm>
        <a:off x="6700584" y="233484"/>
        <a:ext cx="984342" cy="668421"/>
      </dsp:txXfrm>
    </dsp:sp>
    <dsp:sp modelId="{D714B216-4500-4E47-A8D5-E693436AEC6C}">
      <dsp:nvSpPr>
        <dsp:cNvPr id="0" name=""/>
        <dsp:cNvSpPr/>
      </dsp:nvSpPr>
      <dsp:spPr>
        <a:xfrm>
          <a:off x="6782381" y="922702"/>
          <a:ext cx="102593" cy="38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25"/>
              </a:lnTo>
              <a:lnTo>
                <a:pt x="102593" y="384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A4AA1-5EE5-4F08-9ED5-E5E60C714EB9}">
      <dsp:nvSpPr>
        <dsp:cNvPr id="0" name=""/>
        <dsp:cNvSpPr/>
      </dsp:nvSpPr>
      <dsp:spPr>
        <a:xfrm>
          <a:off x="6884975" y="1050944"/>
          <a:ext cx="820747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Совершенствование системы нормирования</a:t>
          </a:r>
          <a:endParaRPr lang="ru-RU" sz="800" kern="1200" dirty="0"/>
        </a:p>
      </dsp:txBody>
      <dsp:txXfrm>
        <a:off x="6899999" y="1065968"/>
        <a:ext cx="790699" cy="482919"/>
      </dsp:txXfrm>
    </dsp:sp>
    <dsp:sp modelId="{06F7030F-9089-424C-B1DD-77F723B2384F}">
      <dsp:nvSpPr>
        <dsp:cNvPr id="0" name=""/>
        <dsp:cNvSpPr/>
      </dsp:nvSpPr>
      <dsp:spPr>
        <a:xfrm>
          <a:off x="6782381" y="922702"/>
          <a:ext cx="102593" cy="1025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34"/>
              </a:lnTo>
              <a:lnTo>
                <a:pt x="102593" y="1025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440A9-A5C1-4507-A203-1E5C3FF390BF}">
      <dsp:nvSpPr>
        <dsp:cNvPr id="0" name=""/>
        <dsp:cNvSpPr/>
      </dsp:nvSpPr>
      <dsp:spPr>
        <a:xfrm>
          <a:off x="6884975" y="1692153"/>
          <a:ext cx="820747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Совершенствование системы планирования</a:t>
          </a:r>
          <a:endParaRPr lang="ru-RU" sz="800" kern="1200" dirty="0"/>
        </a:p>
      </dsp:txBody>
      <dsp:txXfrm>
        <a:off x="6899999" y="1707177"/>
        <a:ext cx="790699" cy="482919"/>
      </dsp:txXfrm>
    </dsp:sp>
    <dsp:sp modelId="{C75E8E41-3A7E-495C-83A3-40EA269E19F4}">
      <dsp:nvSpPr>
        <dsp:cNvPr id="0" name=""/>
        <dsp:cNvSpPr/>
      </dsp:nvSpPr>
      <dsp:spPr>
        <a:xfrm>
          <a:off x="7962206" y="212688"/>
          <a:ext cx="1025934" cy="940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Повышение эффективности  управления тех. обслуживанием и ремонтом оборудования, зданий и сооружений</a:t>
          </a:r>
          <a:endParaRPr lang="ru-RU" sz="800" b="1" kern="1200" dirty="0"/>
        </a:p>
      </dsp:txBody>
      <dsp:txXfrm>
        <a:off x="7989754" y="240236"/>
        <a:ext cx="970838" cy="885470"/>
      </dsp:txXfrm>
    </dsp:sp>
    <dsp:sp modelId="{E10B78D7-E7D7-455A-9C57-C8EFCB32FBEF}">
      <dsp:nvSpPr>
        <dsp:cNvPr id="0" name=""/>
        <dsp:cNvSpPr/>
      </dsp:nvSpPr>
      <dsp:spPr>
        <a:xfrm>
          <a:off x="8064800" y="1153255"/>
          <a:ext cx="102593" cy="38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25"/>
              </a:lnTo>
              <a:lnTo>
                <a:pt x="102593" y="384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87933-9399-451B-840B-1A2F72C23177}">
      <dsp:nvSpPr>
        <dsp:cNvPr id="0" name=""/>
        <dsp:cNvSpPr/>
      </dsp:nvSpPr>
      <dsp:spPr>
        <a:xfrm>
          <a:off x="8167393" y="1281497"/>
          <a:ext cx="820747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Модернизация</a:t>
          </a:r>
          <a:endParaRPr lang="ru-RU" sz="800" kern="1200" dirty="0"/>
        </a:p>
      </dsp:txBody>
      <dsp:txXfrm>
        <a:off x="8182417" y="1296521"/>
        <a:ext cx="790699" cy="482919"/>
      </dsp:txXfrm>
    </dsp:sp>
    <dsp:sp modelId="{2C939755-FE78-4E3C-8BAD-C19387E4E129}">
      <dsp:nvSpPr>
        <dsp:cNvPr id="0" name=""/>
        <dsp:cNvSpPr/>
      </dsp:nvSpPr>
      <dsp:spPr>
        <a:xfrm>
          <a:off x="8064800" y="1153255"/>
          <a:ext cx="102593" cy="1025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34"/>
              </a:lnTo>
              <a:lnTo>
                <a:pt x="102593" y="1025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459D3-81F4-4F4F-906F-8E03853EF3B6}">
      <dsp:nvSpPr>
        <dsp:cNvPr id="0" name=""/>
        <dsp:cNvSpPr/>
      </dsp:nvSpPr>
      <dsp:spPr>
        <a:xfrm>
          <a:off x="8167393" y="1922706"/>
          <a:ext cx="820747" cy="51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Рационализация</a:t>
          </a:r>
          <a:endParaRPr lang="ru-RU" sz="800" kern="1200" dirty="0"/>
        </a:p>
      </dsp:txBody>
      <dsp:txXfrm>
        <a:off x="8182417" y="1937730"/>
        <a:ext cx="790699" cy="482919"/>
      </dsp:txXfrm>
    </dsp:sp>
    <dsp:sp modelId="{2BFEF253-A17A-4FEE-8405-88D2EF6FF962}">
      <dsp:nvSpPr>
        <dsp:cNvPr id="0" name=""/>
        <dsp:cNvSpPr/>
      </dsp:nvSpPr>
      <dsp:spPr>
        <a:xfrm>
          <a:off x="8064800" y="1153255"/>
          <a:ext cx="102593" cy="1984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868"/>
              </a:lnTo>
              <a:lnTo>
                <a:pt x="102593" y="1984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B7E49-2D2F-4682-A3E0-FFC1B1C622BF}">
      <dsp:nvSpPr>
        <dsp:cNvPr id="0" name=""/>
        <dsp:cNvSpPr/>
      </dsp:nvSpPr>
      <dsp:spPr>
        <a:xfrm>
          <a:off x="8167393" y="2563916"/>
          <a:ext cx="820747" cy="1148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Повышение эффективности эксплуатации малодеятельных ж.д. линий</a:t>
          </a:r>
          <a:endParaRPr lang="ru-RU" sz="800" kern="1200" dirty="0"/>
        </a:p>
      </dsp:txBody>
      <dsp:txXfrm>
        <a:off x="8191432" y="2587955"/>
        <a:ext cx="772669" cy="1100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346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8" tIns="47630" rIns="95258" bIns="47630" numCol="1" anchor="t" anchorCtr="0" compatLnSpc="1">
            <a:prstTxWarp prst="textNoShape">
              <a:avLst/>
            </a:prstTxWarp>
          </a:bodyPr>
          <a:lstStyle>
            <a:lvl1pPr defTabSz="476993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0761" y="0"/>
            <a:ext cx="2945346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8" tIns="47630" rIns="95258" bIns="47630" numCol="1" anchor="t" anchorCtr="0" compatLnSpc="1">
            <a:prstTxWarp prst="textNoShape">
              <a:avLst/>
            </a:prstTxWarp>
          </a:bodyPr>
          <a:lstStyle>
            <a:lvl1pPr algn="r" defTabSz="476993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EF2CCDC-A7DB-4DE7-A44D-D35574468B69}" type="datetime1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379157"/>
            <a:ext cx="2945346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8" tIns="47630" rIns="95258" bIns="47630" numCol="1" anchor="b" anchorCtr="0" compatLnSpc="1">
            <a:prstTxWarp prst="textNoShape">
              <a:avLst/>
            </a:prstTxWarp>
          </a:bodyPr>
          <a:lstStyle>
            <a:lvl1pPr defTabSz="476993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0761" y="9379157"/>
            <a:ext cx="2945346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8" tIns="47630" rIns="95258" bIns="47630" numCol="1" anchor="b" anchorCtr="0" compatLnSpc="1">
            <a:prstTxWarp prst="textNoShape">
              <a:avLst/>
            </a:prstTxWarp>
          </a:bodyPr>
          <a:lstStyle>
            <a:lvl1pPr algn="r" defTabSz="476993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3CDBD13-5EE5-44E9-B77E-D10D3BD9A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983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346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8" tIns="47630" rIns="95258" bIns="47630" numCol="1" anchor="t" anchorCtr="0" compatLnSpc="1">
            <a:prstTxWarp prst="textNoShape">
              <a:avLst/>
            </a:prstTxWarp>
          </a:bodyPr>
          <a:lstStyle>
            <a:lvl1pPr defTabSz="476993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761" y="0"/>
            <a:ext cx="2945346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8" tIns="47630" rIns="95258" bIns="47630" numCol="1" anchor="t" anchorCtr="0" compatLnSpc="1">
            <a:prstTxWarp prst="textNoShape">
              <a:avLst/>
            </a:prstTxWarp>
          </a:bodyPr>
          <a:lstStyle>
            <a:lvl1pPr algn="r" defTabSz="476993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9D3A106-0C36-48E4-AADB-312CCB52779B}" type="datetime1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98" tIns="46098" rIns="92198" bIns="4609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5" y="4689580"/>
            <a:ext cx="5438767" cy="444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8" tIns="47630" rIns="95258" bIns="47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9157"/>
            <a:ext cx="2945346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8" tIns="47630" rIns="95258" bIns="47630" numCol="1" anchor="b" anchorCtr="0" compatLnSpc="1">
            <a:prstTxWarp prst="textNoShape">
              <a:avLst/>
            </a:prstTxWarp>
          </a:bodyPr>
          <a:lstStyle>
            <a:lvl1pPr defTabSz="476993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761" y="9379157"/>
            <a:ext cx="2945346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58" tIns="47630" rIns="95258" bIns="47630" numCol="1" anchor="b" anchorCtr="0" compatLnSpc="1">
            <a:prstTxWarp prst="textNoShape">
              <a:avLst/>
            </a:prstTxWarp>
          </a:bodyPr>
          <a:lstStyle>
            <a:lvl1pPr algn="r" defTabSz="476993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5ACA7A3-ADFC-45E1-87B4-C5F1DE860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792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450799"/>
            <a:r>
              <a:rPr lang="ru-RU" dirty="0" smtClean="0"/>
              <a:t>Добрый день, уважаемые гости и участники семинара!</a:t>
            </a:r>
          </a:p>
          <a:p>
            <a:r>
              <a:rPr lang="ru-RU" dirty="0" smtClean="0"/>
              <a:t>Мы рады приветствовать Вас на Забайкальской железной дороге – филиале ОАО «РЖД».</a:t>
            </a:r>
          </a:p>
          <a:p>
            <a:r>
              <a:rPr lang="ru-RU" dirty="0" smtClean="0"/>
              <a:t>Наша встреча направлена на взаимовыгодное партнерство в рамках развития производственных систем предприятий. В частности сегодня мы готовы продемонстрировать Вам результаты внедрения инструментов бережливого производства в ОАО «РЖД».</a:t>
            </a:r>
          </a:p>
          <a:p>
            <a:r>
              <a:rPr lang="ru-RU" dirty="0" smtClean="0"/>
              <a:t>Данный проект был </a:t>
            </a:r>
            <a:r>
              <a:rPr lang="ru-RU" dirty="0" err="1" smtClean="0"/>
              <a:t>инновационен</a:t>
            </a:r>
            <a:r>
              <a:rPr lang="ru-RU" dirty="0" smtClean="0"/>
              <a:t> для железнодорожной промышленности, но не нов для многих сфер бизнеса и экономики. Если ранее руководство отечественных предприятий, в относительно благополучные годы еще могло закрыть глаза на некоторые производственные и организационные проблемы, то теперь - в кризисных условиях они выдвинулись на первый план и представляют угрозу самому существованию предприятий. </a:t>
            </a:r>
          </a:p>
          <a:p>
            <a:r>
              <a:rPr lang="ru-RU" dirty="0" smtClean="0"/>
              <a:t>Вынужденные простои в работе  многих предприятий, сокращение рабочих смен необходимо сегодня использовать  для  переподготовки  персонала и проведения изменений. Тем не менее статистика свидетельствует о том, что распространенность бережливого производства в современной России остается небольшой, всего 12% опрошенных руководителей внедряют данную концепцию, а в Забайкалье такие компании можно пересчитать на пальцах. </a:t>
            </a:r>
          </a:p>
          <a:p>
            <a:r>
              <a:rPr lang="ru-RU" dirty="0" smtClean="0"/>
              <a:t>Все же представители таких организаций сегодня здесь и мы все озадачены целевым ориентиром Министерства экономического развития РФ по формированию региональных программ повышения роста производительности труда.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Достигнутые результаты явились следствием реализации</a:t>
            </a:r>
            <a:r>
              <a:rPr lang="ru-RU" baseline="0" dirty="0" smtClean="0"/>
              <a:t> мероприятий направленных в первую очередь на планирование, обучение и вовлечение персонала в процесс оптимальной организации производства, предлагаемый существующим инструментарием бережливого производства.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основу организационной структуры Программы проектов ОАО «РЖД» входит принцип планирования работ,</a:t>
            </a:r>
            <a:r>
              <a:rPr lang="ru-RU" baseline="0" dirty="0" smtClean="0"/>
              <a:t> основанный </a:t>
            </a:r>
            <a:r>
              <a:rPr lang="ru-RU" dirty="0" smtClean="0"/>
              <a:t>по </a:t>
            </a:r>
            <a:r>
              <a:rPr lang="ru-RU" dirty="0" err="1" smtClean="0"/>
              <a:t>низсходящей</a:t>
            </a:r>
            <a:r>
              <a:rPr lang="ru-RU" dirty="0" smtClean="0"/>
              <a:t> иерархии.</a:t>
            </a:r>
          </a:p>
          <a:p>
            <a:r>
              <a:rPr lang="ru-RU" dirty="0" smtClean="0"/>
              <a:t>При этом основная</a:t>
            </a:r>
            <a:r>
              <a:rPr lang="ru-RU" baseline="0" dirty="0" smtClean="0"/>
              <a:t> роль в достижении целевых параметров отведена оперативным рабочим группам региональных дирекций (сотрудникам линейных подразделений).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Немаловажным направлением, на которое следует обратить внимание, это обучение и повышение квалификации. Поскольку именно квалифицированный подход </a:t>
            </a:r>
            <a:r>
              <a:rPr lang="ru-RU" dirty="0" smtClean="0"/>
              <a:t>лежит в основе эффективного применения инструментов Бережливого производства, без качественного проведения картирования технологических процессов и знаний в области практического применения инструментария Бережливого производства мы рискуем получить эфемерный результат. А такой результат ни нам, ни вам я полагаю не нужен. При этом стоит отметить, что необходимость обучения всего персонала отсутствует, следует в первую очередь обучить активных и перспективных сотрудников, которые в последствии смогу тиражировать полученные знания и навыки на большую часть штата предприятия.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Участие подразделений дороги в корпоративных и общероссийских мероприятиях, посвященных бережливому производству, позволяет не </a:t>
            </a:r>
            <a:r>
              <a:rPr lang="ru-RU" baseline="0" dirty="0" err="1" smtClean="0"/>
              <a:t>зацикливаться</a:t>
            </a:r>
            <a:r>
              <a:rPr lang="ru-RU" baseline="0" dirty="0" smtClean="0"/>
              <a:t> на местных решениях и подходить к вопросу оптимизации потерь всесторонне.</a:t>
            </a:r>
          </a:p>
          <a:p>
            <a:endParaRPr lang="ru-RU" baseline="0" dirty="0" smtClean="0"/>
          </a:p>
          <a:p>
            <a:r>
              <a:rPr lang="ru-RU" baseline="0" dirty="0" err="1" smtClean="0"/>
              <a:t>Справочно</a:t>
            </a:r>
            <a:r>
              <a:rPr lang="ru-RU" baseline="0" dirty="0" smtClean="0"/>
              <a:t>: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Призовой фонд дорожного конкурса бережливого производства – 500 тысяч рублей.</a:t>
            </a:r>
          </a:p>
          <a:p>
            <a:r>
              <a:rPr lang="en-US" baseline="0" dirty="0" smtClean="0"/>
              <a:t>1 </a:t>
            </a:r>
            <a:r>
              <a:rPr lang="ru-RU" baseline="0" dirty="0" smtClean="0"/>
              <a:t>МЕСТО – 125 тыс. рублей;</a:t>
            </a:r>
          </a:p>
          <a:p>
            <a:r>
              <a:rPr lang="ru-RU" baseline="0" dirty="0" smtClean="0"/>
              <a:t>2. МЕСТО – 75 тысяч рублей;</a:t>
            </a:r>
          </a:p>
          <a:p>
            <a:r>
              <a:rPr lang="ru-RU" baseline="0" dirty="0" smtClean="0"/>
              <a:t>3 МЕСТО – 50 тысяч рублей.</a:t>
            </a:r>
          </a:p>
          <a:p>
            <a:r>
              <a:rPr lang="ru-RU" baseline="0" dirty="0" smtClean="0"/>
              <a:t>Конкурс проводится в двух номинациях (для региональных дирекций и линейных структурных подразделений)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качестве приза за занятое 1 место в сетевом конкурсе, ОАО «РЖД» предоставляет производственное оборудование, служебные автомобили.</a:t>
            </a:r>
          </a:p>
          <a:p>
            <a:endParaRPr lang="ru-RU" baseline="0" dirty="0" smtClean="0"/>
          </a:p>
          <a:p>
            <a:endParaRPr lang="ru-RU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Ну и конечно же третий постулат. Это контроль и применение корректирующих действий. Все мы понимаем,</a:t>
            </a:r>
            <a:r>
              <a:rPr lang="ru-RU" baseline="0" dirty="0" smtClean="0"/>
              <a:t> что сколько людей, столько и мнений, но для нас, как для организаторов данного вопроса, в</a:t>
            </a:r>
            <a:r>
              <a:rPr lang="ru-RU" dirty="0" smtClean="0"/>
              <a:t>ажно чтобы  все эти мнения следовали в одном направлении, именно поэтому стоит уделить внимание контролю хода реализации Программы оптимизации производственной деятельности.</a:t>
            </a:r>
          </a:p>
          <a:p>
            <a:endParaRPr lang="ru-RU" dirty="0" smtClean="0"/>
          </a:p>
          <a:p>
            <a:r>
              <a:rPr lang="ru-RU" dirty="0" smtClean="0"/>
              <a:t>После утверждения целевых параметров на уровне Управления ОАО</a:t>
            </a:r>
            <a:r>
              <a:rPr lang="ru-RU" baseline="0" dirty="0" smtClean="0"/>
              <a:t> «РЖД», функциональные филиалы декомпозируют значения по экономии до каждого из региональных подразделений, последние в свою очередь до каждого линейного подразделения. Под поставленные цели, вырабатывается программа реализации проектов, с указанием чётких сроков и ответственны.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После реализации проектов бережливого производства проходит процедура защиты результатов на уровнях региональных проектных офисов (дирекций) и дорожного проектного офиса.</a:t>
            </a:r>
          </a:p>
          <a:p>
            <a:r>
              <a:rPr lang="ru-RU" baseline="0" dirty="0" smtClean="0"/>
              <a:t>Подтверждённые результаты принимаются к учёту и направляются в центральный проектный офис, для последующей корректировки бюджетов функциональных филиалов и мотивации участников проектов.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завершении хочу продемонстрировать те целевые параметры, которые дороге предстоит достичь в 2018 году (они приведены на слайде) Помимо этого будет продолжена работа по приведению рабочих мест сотрудников железнодорожных предприятий к требованиям системы 5С, в  2018 году мы планируем привести к требованиям системы - 787 стационарных рабочих мест. </a:t>
            </a:r>
          </a:p>
          <a:p>
            <a:endParaRPr lang="ru-RU" dirty="0" smtClean="0"/>
          </a:p>
          <a:p>
            <a:r>
              <a:rPr lang="ru-RU" dirty="0" smtClean="0"/>
              <a:t>Ну а сейчас </a:t>
            </a:r>
            <a:r>
              <a:rPr lang="ru-RU" dirty="0" smtClean="0">
                <a:solidFill>
                  <a:srgbClr val="0066FF"/>
                </a:solidFill>
              </a:rPr>
              <a:t>(если у участников семинара нет ко мне вопросов)</a:t>
            </a:r>
            <a:r>
              <a:rPr lang="ru-RU" dirty="0" smtClean="0"/>
              <a:t> я хочу представить слово своему коллеге, который подробнее расскажет о проектах бережливого производства реализованных Забайкальской железной дорогой в хозяйстве материально-технического снабжения.</a:t>
            </a:r>
          </a:p>
          <a:p>
            <a:endParaRPr lang="ru-RU" dirty="0" smtClean="0"/>
          </a:p>
          <a:p>
            <a:r>
              <a:rPr lang="ru-RU" dirty="0" smtClean="0"/>
              <a:t>Хочу пожелать всем участникам семинара плодотворной работы сегодня и получения полезного для каждого опыта и информации.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0799"/>
            <a:r>
              <a:rPr lang="ru-RU" dirty="0" smtClean="0"/>
              <a:t>Основу управления производственной системы холдинга «РЖД» составляет комплекс сбалансированных систем, которые являются проводниками основных ценностей нашей компании и интегрируясь поддерживают производственную систему, направленную на качество, безопасность и надежность перевозок, экологию и охрану труда.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0799"/>
            <a:r>
              <a:rPr lang="ru-RU" dirty="0" smtClean="0"/>
              <a:t>Сегодня РЖД рассматривает и внедряет различные принципы повышения эффективности производства, от всем известной – оптимизации численности персонала и сокращения закупочной деятельности до внедрения инновационных подходов в управлении персоналом и технического перевооружения.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РЖД начало внедрять бережливое производство еще в 2010 году с 47 подразделений, сегодня проект получил широкое развитие в «РЖД», результатами работы по внедрению инструментов бережливого производства стала реализация свыше 1800  проектов и оптимизация 1933 процессов всех хозяйств железных дорог, от эксплуатационного и ремонтного комплексов до социальной сферы и офисной деятельности. Экономический эффект, достигнутый от реализации проектов бережливого производства только за 2017 год составил 408 млн. руб. Доля вклада Забайкальской железной дороги в достижении обозначенной суммы экономии при этом составила 60 млн. руб. (или 14%)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Вклад остальных дорог и функциональных филиалов (хозяйств) более подробно представлен на слайде.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Детализация результатов Забайкальской железной дороги по итогам прошедшего года, представлены на слайде.</a:t>
            </a:r>
          </a:p>
          <a:p>
            <a:r>
              <a:rPr lang="ru-RU" dirty="0" smtClean="0"/>
              <a:t>Обращаю</a:t>
            </a:r>
            <a:r>
              <a:rPr lang="ru-RU" baseline="0" dirty="0" smtClean="0"/>
              <a:t> ваше внимание на тот факт, что на Забайкальской железной дороге прежде всего сделан упор на качество и содержательность проектов бережливого производства, как следствие, четверть всех проектов, реализованных в 2017 году, это проекты с экономическим эффектом от 1 до 5 млн. рублей.</a:t>
            </a:r>
          </a:p>
          <a:p>
            <a:endParaRPr lang="ru-RU" baseline="0" dirty="0" smtClean="0"/>
          </a:p>
          <a:p>
            <a:r>
              <a:rPr lang="ru-RU" baseline="0" dirty="0" err="1" smtClean="0">
                <a:solidFill>
                  <a:srgbClr val="0066FF"/>
                </a:solidFill>
              </a:rPr>
              <a:t>Справочно</a:t>
            </a:r>
            <a:r>
              <a:rPr lang="ru-RU" baseline="0" dirty="0" smtClean="0">
                <a:solidFill>
                  <a:srgbClr val="0066FF"/>
                </a:solidFill>
              </a:rPr>
              <a:t>:</a:t>
            </a:r>
          </a:p>
          <a:p>
            <a:r>
              <a:rPr lang="ru-RU" baseline="0" dirty="0" smtClean="0">
                <a:solidFill>
                  <a:srgbClr val="0066FF"/>
                </a:solidFill>
              </a:rPr>
              <a:t>(Участвует 97 подразделений из 99)</a:t>
            </a:r>
          </a:p>
          <a:p>
            <a:r>
              <a:rPr lang="ru-RU" u="sng" baseline="0" dirty="0" smtClean="0">
                <a:solidFill>
                  <a:srgbClr val="C00000"/>
                </a:solidFill>
              </a:rPr>
              <a:t>Проекты с экономическим эффектом свыше 5 млн. рублей: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технологического процесса «Маневровая работа на ст. Борзя» (ТЧЭ-13) экономический эффект 8,3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технологического процесса «Оборот локомотивов по ст. </a:t>
            </a:r>
            <a:r>
              <a:rPr lang="ru-RU" baseline="0" dirty="0" err="1" smtClean="0">
                <a:solidFill>
                  <a:srgbClr val="0066FF"/>
                </a:solidFill>
              </a:rPr>
              <a:t>Уруша</a:t>
            </a:r>
            <a:r>
              <a:rPr lang="ru-RU" baseline="0" dirty="0" smtClean="0">
                <a:solidFill>
                  <a:srgbClr val="0066FF"/>
                </a:solidFill>
              </a:rPr>
              <a:t>» (ТЧЭ-6) экономический эффект 9,7 млн. рублей;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solidFill>
                  <a:srgbClr val="C00000"/>
                </a:solidFill>
              </a:rPr>
              <a:t>Проекты с экономическим эффектом свыше 1 млн. рублей: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технологического процесса «Смена локомотивных бригад по ст. Шимановская» (ТЧЭ-11) экономический эффект 3,1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технологического процесса «Организация местной работы станции Сковородино за счет перераспределения обязанностей между приемосдатчиками груза и багажа» (ДЦС-3) – 3,1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технологического процесса «Смена локомотивных бригад в нечетном парке по ст. </a:t>
            </a:r>
            <a:r>
              <a:rPr lang="ru-RU" baseline="0" dirty="0" err="1" smtClean="0">
                <a:solidFill>
                  <a:srgbClr val="0066FF"/>
                </a:solidFill>
              </a:rPr>
              <a:t>Гыршелун</a:t>
            </a:r>
            <a:r>
              <a:rPr lang="ru-RU" baseline="0" dirty="0" smtClean="0">
                <a:solidFill>
                  <a:srgbClr val="0066FF"/>
                </a:solidFill>
              </a:rPr>
              <a:t>» (ТЧЭ-1) экономический эффект 2,5 млн. Рублей</a:t>
            </a:r>
            <a:r>
              <a:rPr lang="en-US" baseline="0" dirty="0" smtClean="0">
                <a:solidFill>
                  <a:srgbClr val="0066FF"/>
                </a:solidFill>
              </a:rPr>
              <a:t> (</a:t>
            </a:r>
            <a:r>
              <a:rPr lang="ru-RU" baseline="0" dirty="0" smtClean="0">
                <a:solidFill>
                  <a:srgbClr val="0066FF"/>
                </a:solidFill>
              </a:rPr>
              <a:t>ВСЕГО 14 проектов</a:t>
            </a:r>
            <a:r>
              <a:rPr lang="en-US" baseline="0" dirty="0" smtClean="0">
                <a:solidFill>
                  <a:srgbClr val="0066FF"/>
                </a:solidFill>
              </a:rPr>
              <a:t>)</a:t>
            </a:r>
          </a:p>
          <a:p>
            <a:pPr>
              <a:buFontTx/>
              <a:buChar char="-"/>
            </a:pPr>
            <a:endParaRPr lang="en-US" baseline="0" dirty="0" smtClean="0">
              <a:solidFill>
                <a:srgbClr val="0066FF"/>
              </a:solidFill>
            </a:endParaRPr>
          </a:p>
          <a:p>
            <a:pPr>
              <a:buFontTx/>
              <a:buChar char="-"/>
            </a:pPr>
            <a:endParaRPr lang="en-US" baseline="0" dirty="0" smtClean="0">
              <a:solidFill>
                <a:srgbClr val="0066FF"/>
              </a:solidFill>
            </a:endParaRPr>
          </a:p>
          <a:p>
            <a:pPr>
              <a:buFontTx/>
              <a:buChar char="-"/>
            </a:pPr>
            <a:endParaRPr lang="en-US" baseline="0" dirty="0" smtClean="0">
              <a:solidFill>
                <a:srgbClr val="0066FF"/>
              </a:solidFill>
            </a:endParaRPr>
          </a:p>
          <a:p>
            <a:pPr>
              <a:buFontTx/>
              <a:buChar char="-"/>
            </a:pPr>
            <a:endParaRPr lang="en-US" baseline="0" dirty="0" smtClean="0">
              <a:solidFill>
                <a:srgbClr val="0066FF"/>
              </a:solidFill>
            </a:endParaRPr>
          </a:p>
          <a:p>
            <a:pPr>
              <a:buFontTx/>
              <a:buChar char="-"/>
            </a:pPr>
            <a:endParaRPr lang="ru-RU" baseline="0" dirty="0" smtClean="0">
              <a:solidFill>
                <a:srgbClr val="0066FF"/>
              </a:solidFill>
            </a:endParaRP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технологического процесса «Маневровая работа на ст. Борзя» ТЧЭ-13 экономический эффект 4,8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технологического процесса «Маневровая работа на ст. </a:t>
            </a:r>
            <a:r>
              <a:rPr lang="ru-RU" baseline="0" dirty="0" err="1" smtClean="0">
                <a:solidFill>
                  <a:srgbClr val="0066FF"/>
                </a:solidFill>
              </a:rPr>
              <a:t>Зун-Торей</a:t>
            </a:r>
            <a:r>
              <a:rPr lang="ru-RU" baseline="0" dirty="0" smtClean="0">
                <a:solidFill>
                  <a:srgbClr val="0066FF"/>
                </a:solidFill>
              </a:rPr>
              <a:t>» (ТЧЭ-1) экономический эффект 3,5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</a:t>
            </a:r>
            <a:r>
              <a:rPr lang="ru-RU" baseline="0" dirty="0" err="1" smtClean="0">
                <a:solidFill>
                  <a:srgbClr val="0066FF"/>
                </a:solidFill>
              </a:rPr>
              <a:t>логистической</a:t>
            </a:r>
            <a:r>
              <a:rPr lang="ru-RU" baseline="0" dirty="0" smtClean="0">
                <a:solidFill>
                  <a:srgbClr val="0066FF"/>
                </a:solidFill>
              </a:rPr>
              <a:t> схемы обеспечения предприятий Забайкальской железной дороги кислородом газообразным в баллонах (ОМТО-4) экономический эффект 3,2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технологического процесса выработки тепловой энергии на источнике теплоснабжения (участок производства ст. Чита) экономический эффект 1,5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технологического процесса выработки тепловой энергии на источнике теплоснабжения(участок производства ст. Могоча) экономический эффект 3,7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технологического процесса выработки тепловой энергии на источнике теплоснабжения (участок производства ст. Свободный) экономический эффект 2,8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</a:t>
            </a:r>
            <a:r>
              <a:rPr lang="ru-RU" baseline="0" dirty="0" err="1" smtClean="0">
                <a:solidFill>
                  <a:srgbClr val="0066FF"/>
                </a:solidFill>
              </a:rPr>
              <a:t>логистических</a:t>
            </a:r>
            <a:r>
              <a:rPr lang="ru-RU" baseline="0" dirty="0" smtClean="0">
                <a:solidFill>
                  <a:srgbClr val="0066FF"/>
                </a:solidFill>
              </a:rPr>
              <a:t> потоков поставки товароматериальных ценностей  для обеспечения предприятий ОАО «РЖД», расположенных на станции Шилка (ОМТО-2) экономический эффект 1,8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работы подразделений Читинской ДМТО на станции </a:t>
            </a:r>
            <a:r>
              <a:rPr lang="ru-RU" baseline="0" dirty="0" err="1" smtClean="0">
                <a:solidFill>
                  <a:srgbClr val="0066FF"/>
                </a:solidFill>
              </a:rPr>
              <a:t>Карымская</a:t>
            </a:r>
            <a:r>
              <a:rPr lang="ru-RU" baseline="0" dirty="0" smtClean="0">
                <a:solidFill>
                  <a:srgbClr val="0066FF"/>
                </a:solidFill>
              </a:rPr>
              <a:t> (ГМС) экономический эффект 2 млн. рублей;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66FF"/>
                </a:solidFill>
              </a:rPr>
              <a:t> Оптимизация работы подразделений Читинской ДМТО на станции Борзя (ГМС) экономический эффект 1,6 млн. рублей;</a:t>
            </a:r>
          </a:p>
          <a:p>
            <a:pPr>
              <a:buFontTx/>
              <a:buNone/>
            </a:pPr>
            <a:r>
              <a:rPr lang="ru-RU" baseline="0" dirty="0" smtClean="0">
                <a:solidFill>
                  <a:srgbClr val="0066FF"/>
                </a:solidFill>
              </a:rPr>
              <a:t>(25% - 14 проектов)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Предлагаю вашему вниманию некоторые</a:t>
            </a:r>
            <a:r>
              <a:rPr lang="ru-RU" baseline="0" dirty="0" smtClean="0"/>
              <a:t> из проектов бережливого производства, реализованные в 2017 году на Забайкальской железной дороге.</a:t>
            </a:r>
          </a:p>
          <a:p>
            <a:r>
              <a:rPr lang="ru-RU" baseline="0" dirty="0" smtClean="0"/>
              <a:t>Представленный проект предполагал сокращение времени выполнения «операций, связанных с </a:t>
            </a:r>
            <a:r>
              <a:rPr lang="ru-RU" baseline="0" dirty="0" err="1" smtClean="0"/>
              <a:t>задействованием</a:t>
            </a:r>
            <a:r>
              <a:rPr lang="ru-RU" baseline="0" dirty="0" smtClean="0"/>
              <a:t> подталкивающего локомотива на перевальном участке железной дороги </a:t>
            </a:r>
            <a:r>
              <a:rPr lang="ru-RU" baseline="0" dirty="0" err="1" smtClean="0"/>
              <a:t>Яблоновая-Тургутуй</a:t>
            </a:r>
            <a:r>
              <a:rPr lang="ru-RU" baseline="0" dirty="0" smtClean="0"/>
              <a:t>. Применив на поездном (подталкивающем) локомотиве типовое устройство дистанционного разъединения </a:t>
            </a:r>
            <a:r>
              <a:rPr lang="ru-RU" dirty="0" smtClean="0"/>
              <a:t>локомотива и вагонов (используемое при маневровых работах), удалось сократить время объединения по ст. Яблоновая и исключить остановку поезда (с целью расцепки) по ст. </a:t>
            </a:r>
            <a:r>
              <a:rPr lang="ru-RU" dirty="0" err="1" smtClean="0"/>
              <a:t>Тургутуй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Общее время процесса при этом сократилось на 3,5 минуты, при этом столь незначительное изменение времени, позволило существенно сократить расход электрической энергии, используемой ранее поездными локомотивами при </a:t>
            </a:r>
            <a:r>
              <a:rPr lang="ru-RU" dirty="0" err="1" smtClean="0"/>
              <a:t>трогании</a:t>
            </a:r>
            <a:r>
              <a:rPr lang="ru-RU" dirty="0" smtClean="0"/>
              <a:t> с путей станции </a:t>
            </a:r>
            <a:r>
              <a:rPr lang="ru-RU" dirty="0" err="1" smtClean="0"/>
              <a:t>Тургутуй</a:t>
            </a:r>
            <a:r>
              <a:rPr lang="ru-RU" dirty="0" smtClean="0"/>
              <a:t>.</a:t>
            </a:r>
            <a:endParaRPr lang="ru-RU" baseline="0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менее важны проекты</a:t>
            </a:r>
            <a:r>
              <a:rPr lang="ru-RU" baseline="0" dirty="0" smtClean="0"/>
              <a:t> позволяющие организовать поточность производственной цепочки, примером данного принципа является проект реализованный в вагоноремонтном депо.</a:t>
            </a:r>
          </a:p>
          <a:p>
            <a:r>
              <a:rPr kumimoji="1"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Суть проекта заключалась в оптимальном размещении производственного оборудования на участке колёсного цеха, где выполняются операции по сухой отчистке и входного контроля колёсных пар, поступающих в ремонт. </a:t>
            </a:r>
            <a:endParaRPr kumimoji="0" lang="ru-RU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Позиция сухой отчистки была перемещена на линию хода производственной цепочки, тем самым были исключены операции ранее производимые с привлечением персонала цеха и мостового крана, по </a:t>
            </a:r>
            <a:r>
              <a:rPr lang="ru-RU" sz="1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транспортировке колёсной пары с отклонением от основной линии хода 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производственной цепочки. Позиция входного контроля также была смещена дальше по линии хода колёсной пары.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Благодаря рациональному размещению производственного оборудования, удаётся сократить перемещение материалов и персонала, что положительно сказывается в целом производстве и расходе электроэнергии.</a:t>
            </a:r>
          </a:p>
          <a:p>
            <a:endParaRPr lang="ru-RU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Реализованные мероприятия позволили сократить имеющиеся потери транспортировки колёсных пар на 27 минут. Эффективность процесса сухой отчистки и входного контроля при этом возросла на 8%. Экономический эффект при этом составил 43 тыс. рублей.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0799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В рамках </a:t>
            </a:r>
            <a:r>
              <a:rPr lang="ru-RU" dirty="0" smtClean="0"/>
              <a:t>повышения эффективности закупочной деятельности и цепочек поставок материалов, необходимых для качественного выполнения производственных процессов, хозяйством инфраструктуры реализован проект, благодаря которому удалось </a:t>
            </a:r>
            <a:r>
              <a:rPr kumimoji="1"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частично снизить потребность расходных материалов (дроссельных перемычек).</a:t>
            </a:r>
          </a:p>
          <a:p>
            <a:pPr defTabSz="450799"/>
            <a:endParaRPr kumimoji="1"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l" defTabSz="450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Суть проекта заключалась в организации проведения ремонта дроссельных перемычек (восстанавливаемых из возвратных отходов) на базе мастерской дистанции, что позволило сформировать переходной запас дроссельных перемычек для исключения зависимости оперативного обслуживания рельсовых цепей в зависимости от состояния выполнения заявки </a:t>
            </a:r>
            <a:r>
              <a:rPr kumimoji="1" lang="ru-RU" sz="1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(сокращены потери ожидания поступления дроссельных перемычек на ОМТО и их транспортировку из ОМТО в дистанцию)</a:t>
            </a:r>
            <a:endParaRPr kumimoji="1" lang="ru-RU" sz="12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 smtClean="0">
              <a:ea typeface="+mn-ea"/>
              <a:cs typeface="+mn-cs"/>
            </a:endParaRPr>
          </a:p>
          <a:p>
            <a:endParaRPr lang="ru-RU" dirty="0" smtClean="0">
              <a:ea typeface="+mn-ea"/>
              <a:cs typeface="+mn-cs"/>
            </a:endParaRPr>
          </a:p>
          <a:p>
            <a:r>
              <a:rPr lang="ru-RU" dirty="0" smtClean="0">
                <a:ea typeface="+mn-ea"/>
                <a:cs typeface="+mn-cs"/>
              </a:rPr>
              <a:t>На данном слайде продемонстрирована изначальная ситуация, когда приходилось затрачивать чрезмерные ресурсы (как временные так и финансовые).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7217-F472-4CC4-A27C-0910182DBA0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34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a typeface="+mn-ea"/>
                <a:cs typeface="+mn-cs"/>
              </a:rPr>
              <a:t>Реализованные мероприятия позволили значительно сократить время процесса </a:t>
            </a:r>
            <a:r>
              <a:rPr lang="ru-RU" dirty="0" smtClean="0">
                <a:solidFill>
                  <a:srgbClr val="0066FF"/>
                </a:solidFill>
                <a:ea typeface="+mn-ea"/>
                <a:cs typeface="+mn-cs"/>
              </a:rPr>
              <a:t>(исключив</a:t>
            </a:r>
            <a:r>
              <a:rPr lang="ru-RU" baseline="0" dirty="0" smtClean="0">
                <a:solidFill>
                  <a:srgbClr val="0066FF"/>
                </a:solidFill>
                <a:ea typeface="+mn-ea"/>
                <a:cs typeface="+mn-cs"/>
              </a:rPr>
              <a:t> </a:t>
            </a:r>
            <a:r>
              <a:rPr kumimoji="1" lang="ru-RU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ожидание поступления дроссельных перемычек по заявкам на склады и их транспортировку из в подразделения</a:t>
            </a:r>
            <a:r>
              <a:rPr lang="ru-RU" dirty="0" smtClean="0">
                <a:solidFill>
                  <a:srgbClr val="0066FF"/>
                </a:solidFill>
                <a:ea typeface="+mn-ea"/>
                <a:cs typeface="+mn-cs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7217-F472-4CC4-A27C-0910182DBA0F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3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E339-569E-4CFD-844A-91235458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332D-38F5-4B31-A210-30C9750D2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BC3D-52BA-456F-BBE3-E8335B3FE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8D54-B861-41C8-BED8-6ED0EAE5E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5E91-4F1D-44B0-829E-1D9D30D7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7E6D-91E7-4AC5-8C2A-748C56EFC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7B7D-53F1-484F-9DE7-73670E238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32AB-55C4-4BB6-A014-4903E838F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AC28-35FF-43F5-AE3A-27236CE34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0BEA-E4A5-4190-9336-3F61C2B57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15BE-E000-4D02-AC7E-4F2040921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BE00-C010-43F1-BB75-02B31AEBC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EA60-D928-447A-BDAB-00EE0F164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CD8D-D98B-4596-8F18-A1B264685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0BD5-A2F4-4255-AD8A-79F889C4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A056-1AF0-4E28-B7D6-8D1B5085F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7D89-3E9C-4C37-98B0-40805A1C1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B4A0-B4A5-4F4A-9B87-D928FF292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C7DA-283F-449D-8C96-D0912607A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70D7-6543-470A-9B5B-3A2EFCD9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D866-09FB-4EE5-A747-459CD7FCB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70F1-430F-45D2-A10D-304E52502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D624-4642-4A0C-9359-DF42BF1B2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C373-49E6-464E-83A7-FBCE005B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3837-628E-4E66-9E6B-1CD08A722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D640-E984-49F3-877C-6699437F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99C6-085F-47D9-A799-A2F57CE3A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5AD1-6EE9-46FD-AA09-C3097E490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8671-8654-48DA-BCE0-35699A962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86D6-06FA-4B13-801F-E0D2FE207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71D9-C22F-4A40-A782-47B17C6CB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D866-09FB-4EE5-A747-459CD7FCB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D56D-4B47-422F-800D-68C5C951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676F-9650-4A42-8BB8-F320FF03F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3C9C-CAFF-4B1F-9950-089A11D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74A7-CC36-4D16-AC96-999F18678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1DF2-3F3C-4B31-A801-E2830C910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2FD1-3518-481A-8C1B-3C26F41DC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8BD5-9E8A-4128-9B5B-99F393289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6329-D5B7-4A1A-A82A-6C01D6FAF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9D89-A30A-4303-808D-5FC0C17C1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B811-16B6-4138-8E0B-C20E38424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D866-09FB-4EE5-A747-459CD7FCB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F13B-2580-43ED-ACBA-175C3A5D3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BEB3-ABFA-4617-BA1A-744112D2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5B77-4BCF-436D-B5E0-5C335E01A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F3D0-15A0-4FF3-A002-E4D582848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6162-308B-43E5-8816-49F971AC4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сновно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7638" y="18224"/>
            <a:ext cx="8996362" cy="766001"/>
          </a:xfrm>
          <a:prstGeom prst="rect">
            <a:avLst/>
          </a:prstGeom>
        </p:spPr>
        <p:txBody>
          <a:bodyPr anchor="ctr"/>
          <a:lstStyle>
            <a:lvl1pPr algn="l">
              <a:defRPr sz="2000" b="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52399" y="4869656"/>
            <a:ext cx="447741" cy="273844"/>
          </a:xfrm>
          <a:prstGeom prst="rect">
            <a:avLst/>
          </a:prstGeom>
        </p:spPr>
        <p:txBody>
          <a:bodyPr/>
          <a:lstStyle>
            <a:lvl1pPr algn="l">
              <a:defRPr sz="1000" i="0">
                <a:latin typeface="+mn-lt"/>
              </a:defRPr>
            </a:lvl1pPr>
          </a:lstStyle>
          <a:p>
            <a:pPr>
              <a:defRPr/>
            </a:pPr>
            <a:fld id="{56772703-9B68-4670-8796-91AA10C263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Группа 10"/>
          <p:cNvGrpSpPr>
            <a:grpSpLocks noChangeAspect="1"/>
          </p:cNvGrpSpPr>
          <p:nvPr userDrawn="1"/>
        </p:nvGrpSpPr>
        <p:grpSpPr bwMode="auto">
          <a:xfrm>
            <a:off x="8581972" y="4947444"/>
            <a:ext cx="306388" cy="136525"/>
            <a:chOff x="5385680" y="6487509"/>
            <a:chExt cx="1039813" cy="461962"/>
          </a:xfrm>
        </p:grpSpPr>
        <p:sp>
          <p:nvSpPr>
            <p:cNvPr id="20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" name="Группа 130"/>
          <p:cNvGrpSpPr/>
          <p:nvPr userDrawn="1"/>
        </p:nvGrpSpPr>
        <p:grpSpPr>
          <a:xfrm>
            <a:off x="-2699509" y="-733"/>
            <a:ext cx="2702383" cy="3373551"/>
            <a:chOff x="-2699509" y="-733"/>
            <a:chExt cx="2702383" cy="3373551"/>
          </a:xfrm>
        </p:grpSpPr>
        <p:sp>
          <p:nvSpPr>
            <p:cNvPr id="100" name="Rectangle 10"/>
            <p:cNvSpPr>
              <a:spLocks noChangeArrowheads="1"/>
            </p:cNvSpPr>
            <p:nvPr userDrawn="1"/>
          </p:nvSpPr>
          <p:spPr bwMode="auto">
            <a:xfrm>
              <a:off x="-1075030" y="2003621"/>
              <a:ext cx="540000" cy="275034"/>
            </a:xfrm>
            <a:prstGeom prst="rect">
              <a:avLst/>
            </a:prstGeom>
            <a:solidFill>
              <a:srgbClr val="626B4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98-107-69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1" name="Rectangle 10"/>
            <p:cNvSpPr>
              <a:spLocks noChangeArrowheads="1"/>
            </p:cNvSpPr>
            <p:nvPr userDrawn="1"/>
          </p:nvSpPr>
          <p:spPr bwMode="auto">
            <a:xfrm>
              <a:off x="-1616911" y="2278417"/>
              <a:ext cx="540000" cy="273600"/>
            </a:xfrm>
            <a:prstGeom prst="rect">
              <a:avLst/>
            </a:prstGeom>
            <a:solidFill>
              <a:srgbClr val="00507C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0-80-124</a:t>
              </a:r>
              <a:endParaRPr lang="en-US" sz="4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2" name="Rectangle 12"/>
            <p:cNvSpPr>
              <a:spLocks noChangeArrowheads="1"/>
            </p:cNvSpPr>
            <p:nvPr userDrawn="1"/>
          </p:nvSpPr>
          <p:spPr bwMode="auto">
            <a:xfrm>
              <a:off x="-542380" y="2276983"/>
              <a:ext cx="540000" cy="275035"/>
            </a:xfrm>
            <a:prstGeom prst="rect">
              <a:avLst/>
            </a:prstGeom>
            <a:solidFill>
              <a:srgbClr val="0066A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dirty="0" smtClean="0">
                  <a:solidFill>
                    <a:prstClr val="white"/>
                  </a:solidFill>
                  <a:latin typeface="+mn-lt"/>
                  <a:cs typeface="Arial" charset="0"/>
                </a:rPr>
                <a:t>0-102-161</a:t>
              </a:r>
              <a:endParaRPr lang="en-US" sz="400" dirty="0">
                <a:solidFill>
                  <a:prstClr val="white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3" name="Rectangle 10"/>
            <p:cNvSpPr>
              <a:spLocks noChangeArrowheads="1"/>
            </p:cNvSpPr>
            <p:nvPr userDrawn="1"/>
          </p:nvSpPr>
          <p:spPr bwMode="auto">
            <a:xfrm>
              <a:off x="-2156911" y="2278418"/>
              <a:ext cx="540000" cy="273600"/>
            </a:xfrm>
            <a:prstGeom prst="rect">
              <a:avLst/>
            </a:prstGeom>
            <a:solidFill>
              <a:srgbClr val="007FB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0-127-177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4" name="Rectangle 10"/>
            <p:cNvSpPr>
              <a:spLocks noChangeArrowheads="1"/>
            </p:cNvSpPr>
            <p:nvPr userDrawn="1"/>
          </p:nvSpPr>
          <p:spPr bwMode="auto">
            <a:xfrm>
              <a:off x="-2696440" y="2278418"/>
              <a:ext cx="540000" cy="273600"/>
            </a:xfrm>
            <a:prstGeom prst="rect">
              <a:avLst/>
            </a:prstGeom>
            <a:solidFill>
              <a:srgbClr val="8AB0D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138-176-210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5" name="Rectangle 10"/>
            <p:cNvSpPr>
              <a:spLocks noChangeArrowheads="1"/>
            </p:cNvSpPr>
            <p:nvPr userDrawn="1"/>
          </p:nvSpPr>
          <p:spPr bwMode="auto">
            <a:xfrm>
              <a:off x="-1076912" y="2278418"/>
              <a:ext cx="540000" cy="273600"/>
            </a:xfrm>
            <a:prstGeom prst="rect">
              <a:avLst/>
            </a:prstGeom>
            <a:solidFill>
              <a:srgbClr val="003356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0-51-86</a:t>
              </a:r>
              <a:endParaRPr lang="en-US" sz="4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6" name="Rectangle 11"/>
            <p:cNvSpPr>
              <a:spLocks noChangeArrowheads="1"/>
            </p:cNvSpPr>
            <p:nvPr userDrawn="1"/>
          </p:nvSpPr>
          <p:spPr bwMode="auto">
            <a:xfrm>
              <a:off x="-2697125" y="2003625"/>
              <a:ext cx="540000" cy="275035"/>
            </a:xfrm>
            <a:prstGeom prst="rect">
              <a:avLst/>
            </a:prstGeom>
            <a:solidFill>
              <a:srgbClr val="D3D7B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211-215-189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7" name="Rectangle 11"/>
            <p:cNvSpPr>
              <a:spLocks noChangeArrowheads="1"/>
            </p:cNvSpPr>
            <p:nvPr userDrawn="1"/>
          </p:nvSpPr>
          <p:spPr bwMode="auto">
            <a:xfrm>
              <a:off x="-2156733" y="2003624"/>
              <a:ext cx="540000" cy="275035"/>
            </a:xfrm>
            <a:prstGeom prst="rect">
              <a:avLst/>
            </a:prstGeom>
            <a:solidFill>
              <a:srgbClr val="B2B98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178-185-137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8" name="Rectangle 12"/>
            <p:cNvSpPr>
              <a:spLocks noChangeArrowheads="1"/>
            </p:cNvSpPr>
            <p:nvPr userDrawn="1"/>
          </p:nvSpPr>
          <p:spPr bwMode="auto">
            <a:xfrm>
              <a:off x="-1615736" y="3098928"/>
              <a:ext cx="540000" cy="273600"/>
            </a:xfrm>
            <a:prstGeom prst="rect">
              <a:avLst/>
            </a:prstGeom>
            <a:solidFill>
              <a:srgbClr val="AC6B2F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172-107-47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9" name="Rectangle 11"/>
            <p:cNvSpPr>
              <a:spLocks noChangeArrowheads="1"/>
            </p:cNvSpPr>
            <p:nvPr userDrawn="1"/>
          </p:nvSpPr>
          <p:spPr bwMode="auto">
            <a:xfrm>
              <a:off x="-1617618" y="1728585"/>
              <a:ext cx="540000" cy="275035"/>
            </a:xfrm>
            <a:prstGeom prst="rect">
              <a:avLst/>
            </a:prstGeom>
            <a:solidFill>
              <a:srgbClr val="A9AA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169-170-121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0" name="Rectangle 10"/>
            <p:cNvSpPr>
              <a:spLocks noChangeArrowheads="1"/>
            </p:cNvSpPr>
            <p:nvPr userDrawn="1"/>
          </p:nvSpPr>
          <p:spPr bwMode="auto">
            <a:xfrm>
              <a:off x="-538118" y="1728587"/>
              <a:ext cx="540000" cy="275034"/>
            </a:xfrm>
            <a:prstGeom prst="rect">
              <a:avLst/>
            </a:prstGeom>
            <a:solidFill>
              <a:srgbClr val="CECC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206-204-160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1" name="Rectangle 11"/>
            <p:cNvSpPr>
              <a:spLocks noChangeArrowheads="1"/>
            </p:cNvSpPr>
            <p:nvPr userDrawn="1"/>
          </p:nvSpPr>
          <p:spPr bwMode="auto">
            <a:xfrm>
              <a:off x="-1077412" y="1728585"/>
              <a:ext cx="540000" cy="275035"/>
            </a:xfrm>
            <a:prstGeom prst="rect">
              <a:avLst/>
            </a:prstGeom>
            <a:solidFill>
              <a:srgbClr val="8586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133-134-95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2" name="Rectangle 11"/>
            <p:cNvSpPr>
              <a:spLocks noChangeArrowheads="1"/>
            </p:cNvSpPr>
            <p:nvPr userDrawn="1"/>
          </p:nvSpPr>
          <p:spPr bwMode="auto">
            <a:xfrm>
              <a:off x="-2157127" y="1728585"/>
              <a:ext cx="540000" cy="275035"/>
            </a:xfrm>
            <a:prstGeom prst="rect">
              <a:avLst/>
            </a:prstGeom>
            <a:solidFill>
              <a:srgbClr val="DDDCB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221-220-180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3" name="Rectangle 11"/>
            <p:cNvSpPr>
              <a:spLocks noChangeArrowheads="1"/>
            </p:cNvSpPr>
            <p:nvPr userDrawn="1"/>
          </p:nvSpPr>
          <p:spPr bwMode="auto">
            <a:xfrm>
              <a:off x="-2697127" y="1728585"/>
              <a:ext cx="540000" cy="275035"/>
            </a:xfrm>
            <a:prstGeom prst="rect">
              <a:avLst/>
            </a:prstGeom>
            <a:solidFill>
              <a:srgbClr val="EBEAD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235-234-212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4" name="Rectangle 12"/>
            <p:cNvSpPr>
              <a:spLocks noChangeArrowheads="1"/>
            </p:cNvSpPr>
            <p:nvPr userDrawn="1"/>
          </p:nvSpPr>
          <p:spPr bwMode="auto">
            <a:xfrm>
              <a:off x="-538116" y="2825158"/>
              <a:ext cx="540000" cy="273600"/>
            </a:xfrm>
            <a:prstGeom prst="rect">
              <a:avLst/>
            </a:prstGeom>
            <a:solidFill>
              <a:srgbClr val="78D64B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120-214-75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5" name="Rectangle 12"/>
            <p:cNvSpPr>
              <a:spLocks noChangeArrowheads="1"/>
            </p:cNvSpPr>
            <p:nvPr userDrawn="1"/>
          </p:nvSpPr>
          <p:spPr bwMode="auto">
            <a:xfrm>
              <a:off x="-2696440" y="2825618"/>
              <a:ext cx="540000" cy="273600"/>
            </a:xfrm>
            <a:prstGeom prst="rect">
              <a:avLst/>
            </a:prstGeom>
            <a:solidFill>
              <a:srgbClr val="D6E8C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214-232-195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6" name="Rectangle 12"/>
            <p:cNvSpPr>
              <a:spLocks noChangeArrowheads="1"/>
            </p:cNvSpPr>
            <p:nvPr userDrawn="1"/>
          </p:nvSpPr>
          <p:spPr bwMode="auto">
            <a:xfrm>
              <a:off x="-540498" y="3096547"/>
              <a:ext cx="540000" cy="273600"/>
            </a:xfrm>
            <a:prstGeom prst="rect">
              <a:avLst/>
            </a:prstGeom>
            <a:solidFill>
              <a:srgbClr val="FF69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255-105-0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7" name="Rectangle 10"/>
            <p:cNvSpPr>
              <a:spLocks noChangeArrowheads="1"/>
            </p:cNvSpPr>
            <p:nvPr userDrawn="1"/>
          </p:nvSpPr>
          <p:spPr bwMode="auto">
            <a:xfrm>
              <a:off x="-538117" y="2551557"/>
              <a:ext cx="540000" cy="2736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0-163-224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8" name="Rectangle 10"/>
            <p:cNvSpPr>
              <a:spLocks noChangeArrowheads="1"/>
            </p:cNvSpPr>
            <p:nvPr userDrawn="1"/>
          </p:nvSpPr>
          <p:spPr bwMode="auto">
            <a:xfrm>
              <a:off x="-1618116" y="2551135"/>
              <a:ext cx="540000" cy="273600"/>
            </a:xfrm>
            <a:prstGeom prst="rect">
              <a:avLst/>
            </a:prstGeom>
            <a:solidFill>
              <a:srgbClr val="2F87B6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47-135-182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9" name="Rectangle 10"/>
            <p:cNvSpPr>
              <a:spLocks noChangeArrowheads="1"/>
            </p:cNvSpPr>
            <p:nvPr userDrawn="1"/>
          </p:nvSpPr>
          <p:spPr bwMode="auto">
            <a:xfrm>
              <a:off x="-2159793" y="2552018"/>
              <a:ext cx="543600" cy="273600"/>
            </a:xfrm>
            <a:prstGeom prst="rect">
              <a:avLst/>
            </a:prstGeom>
            <a:solidFill>
              <a:srgbClr val="61B9E9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97-185-233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0" name="Rectangle 10"/>
            <p:cNvSpPr>
              <a:spLocks noChangeArrowheads="1"/>
            </p:cNvSpPr>
            <p:nvPr userDrawn="1"/>
          </p:nvSpPr>
          <p:spPr bwMode="auto">
            <a:xfrm>
              <a:off x="-2696420" y="2552018"/>
              <a:ext cx="540000" cy="273600"/>
            </a:xfrm>
            <a:prstGeom prst="rect">
              <a:avLst/>
            </a:prstGeom>
            <a:solidFill>
              <a:srgbClr val="B0DCF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176-220-244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1" name="Rectangle 10"/>
            <p:cNvSpPr>
              <a:spLocks noChangeArrowheads="1"/>
            </p:cNvSpPr>
            <p:nvPr userDrawn="1"/>
          </p:nvSpPr>
          <p:spPr bwMode="auto">
            <a:xfrm>
              <a:off x="-1077412" y="2551557"/>
              <a:ext cx="540000" cy="277200"/>
            </a:xfrm>
            <a:prstGeom prst="rect">
              <a:avLst/>
            </a:prstGeom>
            <a:solidFill>
              <a:srgbClr val="206689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32-102-137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2" name="Rectangle 12"/>
            <p:cNvSpPr>
              <a:spLocks noChangeArrowheads="1"/>
            </p:cNvSpPr>
            <p:nvPr userDrawn="1"/>
          </p:nvSpPr>
          <p:spPr bwMode="auto">
            <a:xfrm>
              <a:off x="-1617617" y="2825618"/>
              <a:ext cx="540000" cy="273600"/>
            </a:xfrm>
            <a:prstGeom prst="rect">
              <a:avLst/>
            </a:prstGeom>
            <a:solidFill>
              <a:srgbClr val="7FA357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127-163-87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3" name="Rectangle 12"/>
            <p:cNvSpPr>
              <a:spLocks noChangeArrowheads="1"/>
            </p:cNvSpPr>
            <p:nvPr userDrawn="1"/>
          </p:nvSpPr>
          <p:spPr bwMode="auto">
            <a:xfrm>
              <a:off x="-2156332" y="2825618"/>
              <a:ext cx="540000" cy="273600"/>
            </a:xfrm>
            <a:prstGeom prst="rect">
              <a:avLst/>
            </a:prstGeom>
            <a:solidFill>
              <a:srgbClr val="AED086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174-208-134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4" name="Rectangle 12"/>
            <p:cNvSpPr>
              <a:spLocks noChangeArrowheads="1"/>
            </p:cNvSpPr>
            <p:nvPr userDrawn="1"/>
          </p:nvSpPr>
          <p:spPr bwMode="auto">
            <a:xfrm>
              <a:off x="-2156440" y="3098758"/>
              <a:ext cx="540000" cy="273600"/>
            </a:xfrm>
            <a:prstGeom prst="rect">
              <a:avLst/>
            </a:prstGeom>
            <a:solidFill>
              <a:srgbClr val="E4A06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228-160-99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5" name="Rectangle 12"/>
            <p:cNvSpPr>
              <a:spLocks noChangeArrowheads="1"/>
            </p:cNvSpPr>
            <p:nvPr userDrawn="1"/>
          </p:nvSpPr>
          <p:spPr bwMode="auto">
            <a:xfrm>
              <a:off x="-2696440" y="3099218"/>
              <a:ext cx="540000" cy="273600"/>
            </a:xfrm>
            <a:prstGeom prst="rect">
              <a:avLst/>
            </a:prstGeom>
            <a:solidFill>
              <a:srgbClr val="F1D0B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241-208-177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6" name="Rectangle 12"/>
            <p:cNvSpPr>
              <a:spLocks noChangeArrowheads="1"/>
            </p:cNvSpPr>
            <p:nvPr userDrawn="1"/>
          </p:nvSpPr>
          <p:spPr bwMode="auto">
            <a:xfrm>
              <a:off x="-1077412" y="2828332"/>
              <a:ext cx="540000" cy="273600"/>
            </a:xfrm>
            <a:prstGeom prst="rect">
              <a:avLst/>
            </a:prstGeom>
            <a:solidFill>
              <a:srgbClr val="658446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101-132-70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7" name="Rectangle 12"/>
            <p:cNvSpPr>
              <a:spLocks noChangeArrowheads="1"/>
            </p:cNvSpPr>
            <p:nvPr userDrawn="1"/>
          </p:nvSpPr>
          <p:spPr bwMode="auto">
            <a:xfrm>
              <a:off x="-1075736" y="3098928"/>
              <a:ext cx="536400" cy="273600"/>
            </a:xfrm>
            <a:prstGeom prst="rect">
              <a:avLst/>
            </a:prstGeom>
            <a:solidFill>
              <a:srgbClr val="80503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128-80-48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8" name="Rectangle 11"/>
            <p:cNvSpPr>
              <a:spLocks noChangeArrowheads="1"/>
            </p:cNvSpPr>
            <p:nvPr userDrawn="1"/>
          </p:nvSpPr>
          <p:spPr bwMode="auto">
            <a:xfrm>
              <a:off x="-1617126" y="2003625"/>
              <a:ext cx="540000" cy="275035"/>
            </a:xfrm>
            <a:prstGeom prst="rect">
              <a:avLst/>
            </a:prstGeom>
            <a:solidFill>
              <a:srgbClr val="828B5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130-139-92</a:t>
              </a:r>
              <a:endParaRPr lang="en-US" sz="4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9" name="Rectangle 10"/>
            <p:cNvSpPr>
              <a:spLocks noChangeArrowheads="1"/>
            </p:cNvSpPr>
            <p:nvPr userDrawn="1"/>
          </p:nvSpPr>
          <p:spPr bwMode="auto">
            <a:xfrm>
              <a:off x="-540498" y="2003621"/>
              <a:ext cx="540000" cy="275034"/>
            </a:xfrm>
            <a:prstGeom prst="rect">
              <a:avLst/>
            </a:prstGeom>
            <a:solidFill>
              <a:srgbClr val="A3A86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dirty="0" smtClean="0">
                  <a:solidFill>
                    <a:prstClr val="white"/>
                  </a:solidFill>
                  <a:latin typeface="+mn-lt"/>
                  <a:cs typeface="Arial" charset="0"/>
                </a:rPr>
                <a:t>163-168-107</a:t>
              </a:r>
              <a:endParaRPr lang="en-US" sz="400" dirty="0">
                <a:solidFill>
                  <a:prstClr val="white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-2697126" y="-733"/>
              <a:ext cx="2700000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5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Кодировка цветов по </a:t>
              </a:r>
              <a:r>
                <a:rPr lang="en-US" sz="5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RGB</a:t>
              </a:r>
              <a:endParaRPr lang="ru-RU" sz="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-2692364" y="168550"/>
              <a:ext cx="2161389" cy="1538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4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Оттенки</a:t>
              </a:r>
              <a:endParaRPr lang="ru-RU" sz="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-2694744" y="1141562"/>
              <a:ext cx="2161389" cy="1538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4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Оттенки</a:t>
              </a:r>
              <a:endParaRPr lang="ru-RU" sz="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-537618" y="322195"/>
              <a:ext cx="540000" cy="275035"/>
            </a:xfrm>
            <a:prstGeom prst="rect">
              <a:avLst/>
            </a:prstGeom>
            <a:solidFill>
              <a:srgbClr val="E21A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" dirty="0" smtClean="0">
                  <a:solidFill>
                    <a:schemeClr val="bg1"/>
                  </a:solidFill>
                  <a:latin typeface="Verdana" pitchFamily="34" charset="0"/>
                </a:rPr>
                <a:t>226-26-26</a:t>
              </a:r>
              <a:endParaRPr lang="en-US" sz="400" dirty="0">
                <a:solidFill>
                  <a:prstClr val="white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-542881" y="1295450"/>
              <a:ext cx="540000" cy="275035"/>
            </a:xfrm>
            <a:prstGeom prst="rect">
              <a:avLst/>
            </a:prstGeom>
            <a:solidFill>
              <a:srgbClr val="394A5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57-74-88</a:t>
              </a:r>
              <a:endParaRPr lang="en-US" sz="400" dirty="0">
                <a:solidFill>
                  <a:schemeClr val="bg1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-1620000" y="1295451"/>
              <a:ext cx="540000" cy="275034"/>
            </a:xfrm>
            <a:prstGeom prst="rect">
              <a:avLst/>
            </a:prstGeom>
            <a:solidFill>
              <a:srgbClr val="6879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" dirty="0" smtClean="0">
                  <a:solidFill>
                    <a:schemeClr val="bg1"/>
                  </a:solidFill>
                  <a:latin typeface="+mn-lt"/>
                  <a:ea typeface="Verdana" pitchFamily="34" charset="0"/>
                  <a:cs typeface="Verdana" pitchFamily="34" charset="0"/>
                </a:rPr>
                <a:t>104-121-139</a:t>
              </a:r>
              <a:endParaRPr lang="en-US" sz="400" dirty="0">
                <a:solidFill>
                  <a:prstClr val="white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-2154746" y="1295451"/>
              <a:ext cx="540000" cy="275034"/>
            </a:xfrm>
            <a:prstGeom prst="rect">
              <a:avLst/>
            </a:prstGeom>
            <a:solidFill>
              <a:srgbClr val="909CA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dirty="0" smtClean="0">
                  <a:solidFill>
                    <a:prstClr val="white"/>
                  </a:solidFill>
                  <a:latin typeface="+mn-lt"/>
                  <a:cs typeface="Arial" charset="0"/>
                </a:rPr>
                <a:t>144-156-170</a:t>
              </a:r>
              <a:endParaRPr lang="en-US" sz="400" dirty="0">
                <a:solidFill>
                  <a:prstClr val="white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 userDrawn="1"/>
          </p:nvSpPr>
          <p:spPr bwMode="auto">
            <a:xfrm>
              <a:off x="-2694746" y="1295451"/>
              <a:ext cx="540000" cy="275035"/>
            </a:xfrm>
            <a:prstGeom prst="rect">
              <a:avLst/>
            </a:prstGeom>
            <a:solidFill>
              <a:srgbClr val="BFC5C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191-197-206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540000" y="168550"/>
              <a:ext cx="54000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4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Основные</a:t>
              </a:r>
              <a:endParaRPr lang="ru-RU" sz="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-538118" y="593524"/>
              <a:ext cx="540000" cy="2750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" dirty="0" smtClean="0">
                  <a:solidFill>
                    <a:schemeClr val="tx1"/>
                  </a:solidFill>
                  <a:latin typeface="Verdana" pitchFamily="34" charset="0"/>
                </a:rPr>
                <a:t>255-255-255</a:t>
              </a:r>
              <a:endParaRPr lang="en-US" sz="400" dirty="0">
                <a:solidFill>
                  <a:schemeClr val="tx1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-537618" y="868559"/>
              <a:ext cx="540000" cy="2750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" dirty="0" smtClean="0">
                  <a:solidFill>
                    <a:schemeClr val="bg1"/>
                  </a:solidFill>
                  <a:latin typeface="Verdana" pitchFamily="34" charset="0"/>
                </a:rPr>
                <a:t>0-0-0</a:t>
              </a:r>
              <a:endParaRPr lang="en-US" sz="400" dirty="0">
                <a:solidFill>
                  <a:schemeClr val="bg1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 userDrawn="1"/>
          </p:nvSpPr>
          <p:spPr bwMode="auto">
            <a:xfrm>
              <a:off x="-1076531" y="868559"/>
              <a:ext cx="540000" cy="275035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" dirty="0" smtClean="0">
                  <a:solidFill>
                    <a:schemeClr val="bg1"/>
                  </a:solidFill>
                  <a:latin typeface="Verdana" pitchFamily="34" charset="0"/>
                </a:rPr>
                <a:t>96-96-96</a:t>
              </a:r>
              <a:endParaRPr lang="en-US" sz="400" dirty="0">
                <a:solidFill>
                  <a:schemeClr val="bg1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6" name="Rectangle 6"/>
            <p:cNvSpPr>
              <a:spLocks noChangeArrowheads="1"/>
            </p:cNvSpPr>
            <p:nvPr userDrawn="1"/>
          </p:nvSpPr>
          <p:spPr bwMode="auto">
            <a:xfrm>
              <a:off x="-1615237" y="866464"/>
              <a:ext cx="540000" cy="275035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" dirty="0" smtClean="0">
                  <a:solidFill>
                    <a:schemeClr val="bg1"/>
                  </a:solidFill>
                  <a:latin typeface="Verdana" pitchFamily="34" charset="0"/>
                </a:rPr>
                <a:t>130-130-130</a:t>
              </a:r>
              <a:endParaRPr lang="en-US" sz="400" dirty="0">
                <a:solidFill>
                  <a:schemeClr val="bg1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-2155237" y="866178"/>
              <a:ext cx="540000" cy="275035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" dirty="0" smtClean="0">
                  <a:solidFill>
                    <a:schemeClr val="tx1"/>
                  </a:solidFill>
                  <a:latin typeface="Verdana" pitchFamily="34" charset="0"/>
                </a:rPr>
                <a:t>169-169-169</a:t>
              </a:r>
              <a:endParaRPr lang="en-US" sz="400" dirty="0">
                <a:solidFill>
                  <a:schemeClr val="tx1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 userDrawn="1"/>
          </p:nvSpPr>
          <p:spPr bwMode="auto">
            <a:xfrm>
              <a:off x="-2694746" y="866178"/>
              <a:ext cx="540000" cy="275035"/>
            </a:xfrm>
            <a:prstGeom prst="rect">
              <a:avLst/>
            </a:prstGeom>
            <a:solidFill>
              <a:srgbClr val="D3D3D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" dirty="0" smtClean="0">
                  <a:solidFill>
                    <a:schemeClr val="tx1"/>
                  </a:solidFill>
                  <a:latin typeface="Verdana" pitchFamily="34" charset="0"/>
                </a:rPr>
                <a:t>211-211-211</a:t>
              </a:r>
              <a:endParaRPr lang="en-US" sz="400" dirty="0">
                <a:solidFill>
                  <a:schemeClr val="tx1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-540501" y="1141562"/>
              <a:ext cx="54000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4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Акцентный</a:t>
              </a:r>
              <a:endParaRPr lang="ru-RU" sz="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 userDrawn="1"/>
          </p:nvSpPr>
          <p:spPr bwMode="auto">
            <a:xfrm>
              <a:off x="-1080000" y="1295451"/>
              <a:ext cx="540000" cy="275034"/>
            </a:xfrm>
            <a:prstGeom prst="rect">
              <a:avLst/>
            </a:prstGeom>
            <a:solidFill>
              <a:srgbClr val="455D7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" dirty="0" smtClean="0">
                  <a:solidFill>
                    <a:schemeClr val="bg1"/>
                  </a:solidFill>
                  <a:latin typeface="+mn-lt"/>
                  <a:ea typeface="Verdana" pitchFamily="34" charset="0"/>
                  <a:cs typeface="Verdana" pitchFamily="34" charset="0"/>
                </a:rPr>
                <a:t>69-93-112</a:t>
              </a:r>
              <a:endParaRPr lang="en-US" sz="400" dirty="0">
                <a:solidFill>
                  <a:prstClr val="white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-540501" y="1573785"/>
              <a:ext cx="540000" cy="154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4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Дополни-тельные</a:t>
              </a:r>
              <a:endParaRPr lang="ru-RU" sz="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-2694244" y="1573422"/>
              <a:ext cx="2161389" cy="1538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4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Оттенки</a:t>
              </a:r>
              <a:endParaRPr lang="ru-RU" sz="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5" name="Прямоугольник 84"/>
            <p:cNvSpPr/>
            <p:nvPr userDrawn="1"/>
          </p:nvSpPr>
          <p:spPr>
            <a:xfrm>
              <a:off x="-2699509" y="168548"/>
              <a:ext cx="2156628" cy="320400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237161667"/>
      </p:ext>
    </p:extLst>
  </p:cSld>
  <p:clrMapOvr>
    <a:masterClrMapping/>
  </p:clrMapOvr>
  <p:transition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D866-09FB-4EE5-A747-459CD7FCB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0730-4273-4B55-BC90-5372A675B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92A9-4F71-4878-BC3E-3D4A46918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B5E5-FDCE-4D6A-8F5A-A9665E0E5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446E-B7EC-4CE2-ACA2-F069882C3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E561-2B1C-4347-BF22-CD9E4CF10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87CC8-4F50-4C6C-961D-295CDC882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B0DE-A9C2-4E52-9A57-8F87296BF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AF76-18C2-42DC-811E-C6F5E79BD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7145-3A08-4A9B-BD11-76D581B1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7F91-4A97-4805-A43A-57BAD586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7D02-2874-4B2F-83CC-455DA7ADD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66A4-5637-43EC-9A59-4BE7526EA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63FE-BC11-41A5-A225-74739BE5D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5AB2-4811-4885-A63C-12B1988C8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62B8-A69F-4E72-B5C0-60761B563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F550-1B41-43DE-AF32-1556E42D1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899F-CC1F-4997-AE4F-FC4633044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6B10-C1C8-48F4-ABE1-9F72418E7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A74E-1F85-4AFE-8FE5-5F7C953E0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4C8C-5B28-4B14-8CB3-A7D89E7F4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1815-AB28-4A3F-A745-C68E4C76F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9EC5-8DA8-4B43-A08F-7E606EF97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E033-4DAC-47A3-B2C2-4A684424D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2BB0-07E8-4702-BE9D-953EE7706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91F6-3977-4762-BC5D-B113D6744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6517-6277-464C-90C4-FECA9CC62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1A56-B55B-484B-91DA-DCD67D6C3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41AF-3300-4E42-ADCF-672B24781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0D1B-623C-4209-AC57-C03784025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B151-B276-4F53-9D29-9333B9D25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1CAA-2FA9-4984-863B-E1E17DC70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762E-B3D1-4DF8-A0D1-0DE706C57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C52D-5D3D-4AF8-8151-C2EE8B421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5C8E-EB55-4365-BA6D-FABE3536B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D8DF-A99E-438F-8A5F-FC9FF0647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CF55-B996-4862-ACC8-F1384B59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227D-8C67-4F81-83F9-5BFBE0FDA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1252-8C7D-4FA7-8AE4-9EAD0E148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04F3-7E20-4AB0-8000-B0DE1CDF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26A8-5DAB-402C-B8E6-DA7547DB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8A22-BA99-4DD4-8462-B7D9C71F1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3257-3F3C-4F29-AC36-1A7BEBA26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4D69-6B17-4F0A-A21D-E7E6A3576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83C2-439B-4F87-ABD9-A29F70E55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8931-49EE-4804-8B3E-DA367755E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C5DA-DDB2-494A-BA30-23E3A990E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33CD-6DAB-4941-BBBC-E078C584D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5B8A-9045-4F5C-8EB0-1C325720A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04AE-FAA0-45FC-B439-DDCCB9BF7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D8AA-E211-4A6E-BBC9-6AABA163C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538D-E886-4138-AF7D-F7CC54CA3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C720-F1DB-48FB-A60D-E7760C644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AE5C-1E93-4212-B1D1-CBEBE3DEB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43E1-240D-4DA8-B696-3688D3486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5254-1FC5-45AD-A09C-D5E59B40A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6178-356B-4EE5-8244-E465D0C8F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434A-1E1E-4EAC-A747-B51AD08E6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658D-BAC1-4AF8-9465-93052E058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89B9-3DF3-4897-89D8-477C9678D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4A1A-3BDE-4933-8430-C10B3C7A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838E-06D0-4E38-A0C4-0670280E1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311B-39FF-4AE5-9FAA-F80326B4A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0CFF-9C24-4721-99F2-44E2F928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1A02-26E2-48C0-846C-4A1441D10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C93B-0ED9-40E8-8B32-9A59EA570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32EC-DBFA-4815-B21B-5E195EF7A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7577-DD52-473F-9666-F0F1866F3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BC66-8A28-4ED0-868D-EB11D0BEE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E992-5140-48C9-9E5A-2AEC6592C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B468-CD8F-4A11-8BB6-10FA36F6D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435A-27A8-4C45-9E3E-1A05AADEA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884B-1EC9-45A0-8AFD-106C79C42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51FB-A76A-464B-B591-B9CE298A4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4A85-B200-4DAE-92F8-09EA50B14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0C76-5FC7-4BDC-8352-5C44395D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4869-F3B1-4037-AE41-40EEB5AE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B35D-52B9-4961-B89A-74A9B756E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450B-B7B0-48D9-825E-D3E10486F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3463-5638-4392-9A5B-6BC3E59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42CA-F2A4-4316-8B66-1D7B84992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A7F6-62B5-4FD3-B22F-7E6EC6B5D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2F4B-17EA-49D7-9811-659A9F2D2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4076-0289-4FFC-AEC6-441DF653B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DAE1-EE3A-4A3C-810C-B4BD4A385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BA7E-8168-4753-A110-59D2DDD71DF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| Тема презентации | xx/xx/xx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218213-589F-4E8D-9B97-DF104AAE5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  <p:sldLayoutId id="2147485177" r:id="rId2"/>
    <p:sldLayoutId id="2147485178" r:id="rId3"/>
    <p:sldLayoutId id="2147485179" r:id="rId4"/>
    <p:sldLayoutId id="2147485180" r:id="rId5"/>
    <p:sldLayoutId id="2147485181" r:id="rId6"/>
    <p:sldLayoutId id="2147485182" r:id="rId7"/>
    <p:sldLayoutId id="2147485183" r:id="rId8"/>
    <p:sldLayoutId id="2147485184" r:id="rId9"/>
    <p:sldLayoutId id="2147485185" r:id="rId10"/>
    <p:sldLayoutId id="2147485186" r:id="rId11"/>
    <p:sldLayoutId id="2147485187" r:id="rId12"/>
    <p:sldLayoutId id="2147485188" r:id="rId13"/>
    <p:sldLayoutId id="2147485189" r:id="rId14"/>
    <p:sldLayoutId id="2147485190" r:id="rId15"/>
    <p:sldLayoutId id="2147485022" r:id="rId16"/>
    <p:sldLayoutId id="2147485023" r:id="rId17"/>
    <p:sldLayoutId id="2147485024" r:id="rId18"/>
    <p:sldLayoutId id="2147485025" r:id="rId19"/>
    <p:sldLayoutId id="2147485026" r:id="rId20"/>
    <p:sldLayoutId id="2147485027" r:id="rId21"/>
    <p:sldLayoutId id="2147485028" r:id="rId22"/>
    <p:sldLayoutId id="2147485029" r:id="rId23"/>
    <p:sldLayoutId id="2147485030" r:id="rId24"/>
    <p:sldLayoutId id="2147485031" r:id="rId25"/>
    <p:sldLayoutId id="2147485032" r:id="rId26"/>
    <p:sldLayoutId id="2147485033" r:id="rId27"/>
    <p:sldLayoutId id="2147485034" r:id="rId28"/>
    <p:sldLayoutId id="2147485035" r:id="rId29"/>
    <p:sldLayoutId id="2147485036" r:id="rId30"/>
    <p:sldLayoutId id="2147485037" r:id="rId31"/>
    <p:sldLayoutId id="2147485038" r:id="rId32"/>
    <p:sldLayoutId id="2147485039" r:id="rId33"/>
    <p:sldLayoutId id="2147485040" r:id="rId34"/>
    <p:sldLayoutId id="2147485041" r:id="rId35"/>
    <p:sldLayoutId id="2147485042" r:id="rId36"/>
    <p:sldLayoutId id="2147485043" r:id="rId37"/>
    <p:sldLayoutId id="2147485044" r:id="rId38"/>
    <p:sldLayoutId id="2147485045" r:id="rId39"/>
    <p:sldLayoutId id="2147485046" r:id="rId40"/>
    <p:sldLayoutId id="2147485047" r:id="rId41"/>
    <p:sldLayoutId id="2147485048" r:id="rId42"/>
    <p:sldLayoutId id="2147485049" r:id="rId43"/>
    <p:sldLayoutId id="2147485050" r:id="rId44"/>
    <p:sldLayoutId id="2147485051" r:id="rId45"/>
    <p:sldLayoutId id="2147485052" r:id="rId46"/>
    <p:sldLayoutId id="2147485053" r:id="rId47"/>
    <p:sldLayoutId id="2147485054" r:id="rId48"/>
    <p:sldLayoutId id="2147485055" r:id="rId49"/>
    <p:sldLayoutId id="2147485056" r:id="rId50"/>
    <p:sldLayoutId id="2147485057" r:id="rId51"/>
    <p:sldLayoutId id="2147485058" r:id="rId52"/>
    <p:sldLayoutId id="2147485059" r:id="rId53"/>
    <p:sldLayoutId id="2147485060" r:id="rId54"/>
    <p:sldLayoutId id="2147485061" r:id="rId55"/>
    <p:sldLayoutId id="2147485062" r:id="rId56"/>
    <p:sldLayoutId id="2147485063" r:id="rId57"/>
    <p:sldLayoutId id="2147485064" r:id="rId58"/>
    <p:sldLayoutId id="2147485065" r:id="rId59"/>
    <p:sldLayoutId id="2147485066" r:id="rId60"/>
    <p:sldLayoutId id="2147485067" r:id="rId61"/>
    <p:sldLayoutId id="2147485068" r:id="rId62"/>
    <p:sldLayoutId id="2147485069" r:id="rId63"/>
    <p:sldLayoutId id="2147485070" r:id="rId64"/>
    <p:sldLayoutId id="2147485071" r:id="rId65"/>
    <p:sldLayoutId id="2147485072" r:id="rId66"/>
    <p:sldLayoutId id="2147485073" r:id="rId67"/>
    <p:sldLayoutId id="2147485074" r:id="rId68"/>
    <p:sldLayoutId id="2147485075" r:id="rId69"/>
    <p:sldLayoutId id="2147485076" r:id="rId70"/>
    <p:sldLayoutId id="2147485077" r:id="rId71"/>
    <p:sldLayoutId id="2147485078" r:id="rId72"/>
    <p:sldLayoutId id="2147485079" r:id="rId73"/>
    <p:sldLayoutId id="2147485080" r:id="rId74"/>
    <p:sldLayoutId id="2147485081" r:id="rId75"/>
    <p:sldLayoutId id="2147485082" r:id="rId76"/>
    <p:sldLayoutId id="2147485083" r:id="rId77"/>
    <p:sldLayoutId id="2147485084" r:id="rId78"/>
    <p:sldLayoutId id="2147485085" r:id="rId79"/>
    <p:sldLayoutId id="2147485086" r:id="rId80"/>
    <p:sldLayoutId id="2147485087" r:id="rId81"/>
    <p:sldLayoutId id="2147485088" r:id="rId82"/>
    <p:sldLayoutId id="2147485089" r:id="rId83"/>
    <p:sldLayoutId id="2147485090" r:id="rId84"/>
    <p:sldLayoutId id="2147485091" r:id="rId85"/>
    <p:sldLayoutId id="2147485092" r:id="rId86"/>
    <p:sldLayoutId id="2147485093" r:id="rId87"/>
    <p:sldLayoutId id="2147485094" r:id="rId88"/>
    <p:sldLayoutId id="2147485095" r:id="rId89"/>
    <p:sldLayoutId id="2147485096" r:id="rId90"/>
    <p:sldLayoutId id="2147485097" r:id="rId91"/>
    <p:sldLayoutId id="2147485098" r:id="rId92"/>
    <p:sldLayoutId id="2147485099" r:id="rId93"/>
    <p:sldLayoutId id="2147485100" r:id="rId94"/>
    <p:sldLayoutId id="2147485101" r:id="rId95"/>
    <p:sldLayoutId id="2147485102" r:id="rId96"/>
    <p:sldLayoutId id="2147485103" r:id="rId97"/>
    <p:sldLayoutId id="2147485104" r:id="rId98"/>
    <p:sldLayoutId id="2147485105" r:id="rId99"/>
    <p:sldLayoutId id="2147485106" r:id="rId100"/>
    <p:sldLayoutId id="2147485107" r:id="rId101"/>
    <p:sldLayoutId id="2147485108" r:id="rId102"/>
    <p:sldLayoutId id="2147485109" r:id="rId103"/>
    <p:sldLayoutId id="2147485110" r:id="rId104"/>
    <p:sldLayoutId id="2147485111" r:id="rId105"/>
    <p:sldLayoutId id="2147485112" r:id="rId106"/>
    <p:sldLayoutId id="2147485113" r:id="rId107"/>
    <p:sldLayoutId id="2147485114" r:id="rId108"/>
    <p:sldLayoutId id="2147485115" r:id="rId109"/>
    <p:sldLayoutId id="2147485116" r:id="rId110"/>
    <p:sldLayoutId id="2147485117" r:id="rId111"/>
    <p:sldLayoutId id="2147485118" r:id="rId112"/>
    <p:sldLayoutId id="2147485119" r:id="rId113"/>
    <p:sldLayoutId id="2147485120" r:id="rId114"/>
    <p:sldLayoutId id="2147485121" r:id="rId115"/>
    <p:sldLayoutId id="2147485122" r:id="rId116"/>
    <p:sldLayoutId id="2147485123" r:id="rId117"/>
    <p:sldLayoutId id="2147485124" r:id="rId118"/>
    <p:sldLayoutId id="2147485125" r:id="rId119"/>
    <p:sldLayoutId id="2147485126" r:id="rId120"/>
    <p:sldLayoutId id="2147485127" r:id="rId121"/>
    <p:sldLayoutId id="2147485128" r:id="rId122"/>
    <p:sldLayoutId id="2147485129" r:id="rId123"/>
    <p:sldLayoutId id="2147485130" r:id="rId124"/>
    <p:sldLayoutId id="2147485131" r:id="rId125"/>
    <p:sldLayoutId id="2147485132" r:id="rId126"/>
    <p:sldLayoutId id="2147485133" r:id="rId127"/>
    <p:sldLayoutId id="2147485134" r:id="rId128"/>
    <p:sldLayoutId id="2147485135" r:id="rId129"/>
    <p:sldLayoutId id="2147485136" r:id="rId130"/>
    <p:sldLayoutId id="2147485137" r:id="rId131"/>
    <p:sldLayoutId id="2147485138" r:id="rId132"/>
    <p:sldLayoutId id="2147485139" r:id="rId133"/>
    <p:sldLayoutId id="2147485140" r:id="rId134"/>
    <p:sldLayoutId id="2147485141" r:id="rId135"/>
    <p:sldLayoutId id="2147485142" r:id="rId136"/>
    <p:sldLayoutId id="2147485143" r:id="rId137"/>
    <p:sldLayoutId id="2147485144" r:id="rId138"/>
    <p:sldLayoutId id="2147485145" r:id="rId139"/>
    <p:sldLayoutId id="2147485146" r:id="rId140"/>
    <p:sldLayoutId id="2147485147" r:id="rId141"/>
    <p:sldLayoutId id="2147485148" r:id="rId142"/>
    <p:sldLayoutId id="2147485149" r:id="rId143"/>
    <p:sldLayoutId id="2147485150" r:id="rId144"/>
    <p:sldLayoutId id="2147485191" r:id="rId145"/>
    <p:sldLayoutId id="2147485192" r:id="rId14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nforum.ru/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isk D\Саванюк В.А\ИЗОБРАЖЕНИЯ ДЛЯ СЛАЙДОВ\DSC_4118a.jpg"/>
          <p:cNvPicPr>
            <a:picLocks noChangeAspect="1" noChangeArrowheads="1"/>
          </p:cNvPicPr>
          <p:nvPr/>
        </p:nvPicPr>
        <p:blipFill>
          <a:blip r:embed="rId3" cstate="print"/>
          <a:srcRect t="11056" b="28616"/>
          <a:stretch>
            <a:fillRect/>
          </a:stretch>
        </p:blipFill>
        <p:spPr bwMode="auto">
          <a:xfrm>
            <a:off x="1" y="0"/>
            <a:ext cx="9143999" cy="47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4" descr="cover_2.png"/>
          <p:cNvPicPr>
            <a:picLocks noChangeAspect="1"/>
          </p:cNvPicPr>
          <p:nvPr/>
        </p:nvPicPr>
        <p:blipFill>
          <a:blip r:embed="rId4" cstate="screen"/>
          <a:srcRect t="48518"/>
          <a:stretch>
            <a:fillRect/>
          </a:stretch>
        </p:blipFill>
        <p:spPr bwMode="auto">
          <a:xfrm>
            <a:off x="0" y="249555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Заголовок 2"/>
          <p:cNvSpPr>
            <a:spLocks/>
          </p:cNvSpPr>
          <p:nvPr/>
        </p:nvSpPr>
        <p:spPr bwMode="auto">
          <a:xfrm>
            <a:off x="840922" y="2521744"/>
            <a:ext cx="6049996" cy="73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+mj-lt"/>
              </a:rPr>
              <a:t>«Об особенностях развития производственной системы  ОАО «РЖД» и сокращении издержек предприятия с помощью применения технологий бережливого производства»</a:t>
            </a:r>
            <a:endParaRPr lang="ru-RU" altLang="ru-RU" sz="12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 bwMode="auto">
          <a:xfrm>
            <a:off x="234086" y="3316775"/>
            <a:ext cx="7980883" cy="140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altLang="ru-RU" sz="1400" dirty="0" smtClean="0">
                <a:solidFill>
                  <a:srgbClr val="0D0D0D"/>
                </a:solidFill>
                <a:latin typeface="Verdana" pitchFamily="34" charset="0"/>
                <a:cs typeface="Arial" pitchFamily="34" charset="0"/>
              </a:rPr>
              <a:t>Начальник службы технической политики Забайкальской железной дороги</a:t>
            </a:r>
          </a:p>
          <a:p>
            <a:endParaRPr lang="ru-RU" altLang="ru-RU" sz="1400" b="1" dirty="0" smtClean="0">
              <a:solidFill>
                <a:srgbClr val="0D0D0D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altLang="ru-RU" sz="1400" b="1" dirty="0" smtClean="0">
                <a:solidFill>
                  <a:srgbClr val="0D0D0D"/>
                </a:solidFill>
                <a:latin typeface="Verdana" pitchFamily="34" charset="0"/>
                <a:cs typeface="Arial" pitchFamily="34" charset="0"/>
              </a:rPr>
              <a:t>Кожин Дмитрий Николаевич</a:t>
            </a:r>
          </a:p>
          <a:p>
            <a:endParaRPr lang="ru-RU" sz="1300" b="1" dirty="0" smtClean="0">
              <a:solidFill>
                <a:srgbClr val="0D0D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300" b="1" dirty="0" smtClean="0">
              <a:solidFill>
                <a:srgbClr val="0D0D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00" b="1" dirty="0" smtClean="0">
                <a:solidFill>
                  <a:srgbClr val="0D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апреля 2018 г.</a:t>
            </a:r>
          </a:p>
          <a:p>
            <a:endParaRPr lang="ru-RU" sz="1300" b="1" dirty="0" smtClean="0">
              <a:solidFill>
                <a:srgbClr val="0D0D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400" dirty="0" smtClean="0">
              <a:solidFill>
                <a:srgbClr val="0D0D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400" i="0" dirty="0" smtClean="0">
              <a:latin typeface="Verdana" pitchFamily="34" charset="0"/>
              <a:ea typeface="Verdana" pitchFamily="34" charset="0"/>
              <a:cs typeface="Verdana" pitchFamily="34" charset="0"/>
              <a:sym typeface="GillSans-Normal" charset="-52"/>
            </a:endParaRPr>
          </a:p>
          <a:p>
            <a:pPr>
              <a:defRPr/>
            </a:pPr>
            <a:endParaRPr lang="en-US" sz="1400" i="0" dirty="0" smtClean="0">
              <a:latin typeface="Verdana" pitchFamily="34" charset="0"/>
              <a:ea typeface="Verdana" pitchFamily="34" charset="0"/>
              <a:cs typeface="Verdana" pitchFamily="34" charset="0"/>
              <a:sym typeface="GillSans-Normal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10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43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Мероприятия, реализуемые на Забайкальской железной дороге в целях </a:t>
            </a:r>
          </a:p>
          <a:p>
            <a:pPr marL="3556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достижения установленных целевых параметров оптимизации расходов 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187975" y="943662"/>
          <a:ext cx="8776036" cy="376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778335"/>
                <a:gridCol w="6789421"/>
              </a:tblGrid>
              <a:tr h="32085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Планирование</a:t>
                      </a: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Формирование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целевых показателей и их декомпозиция по каждому из структурных подразделений участников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8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Обучение,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работа с молодыми специалистами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обучающих семинаров (в 2017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году проведено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- 88 обучающих семинаров)</a:t>
                      </a: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проектных сессий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для Молодых специалистов, «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ТОЛКовая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» суббота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803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Пропаганда методов и инструментов бережливого производства</a:t>
                      </a: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Участие 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дорожных и с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етевых конкурсах ОАО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«РЖД» по бережливому производству. В 2017 году занято 3 первых места, 2 вторых места, 4 третьих места в различных номинациях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45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Участие в общероссийских конкурсах. В 2017 году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Забжд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стала лауреатом 2 степени соревновательной программы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Лин-пропаганда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2017» общероссийского конкурса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лидеров производительности на Кубок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им.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А.К.Гастева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99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Контроль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и координация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Выездные аудиты структурных подразделений по вопросам применения инструментов бережливого производства (14 выездных аудитов по итогам 2017 года)</a:t>
                      </a: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99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Экспертиза проектов на соответствие принципам бережливого производства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11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4670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defTabSz="914400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Порядок планирования работ по оптимизации непроизводительных затрат 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Овал 36"/>
          <p:cNvSpPr/>
          <p:nvPr/>
        </p:nvSpPr>
        <p:spPr>
          <a:xfrm>
            <a:off x="209550" y="4467225"/>
            <a:ext cx="326283" cy="310867"/>
          </a:xfrm>
          <a:prstGeom prst="ellipse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714875" y="4467225"/>
            <a:ext cx="309138" cy="315292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7256" y="4398646"/>
            <a:ext cx="380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Постановка целей (10% от программы повышения эффективности), организация, контроль</a:t>
            </a:r>
            <a:endParaRPr 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6386" y="4499324"/>
            <a:ext cx="3428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Координация, мотивация, аудит 2-й стороны</a:t>
            </a:r>
            <a:endParaRPr 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5" name="Прямая со стрелкой 64"/>
          <p:cNvCxnSpPr>
            <a:stCxn id="27" idx="3"/>
          </p:cNvCxnSpPr>
          <p:nvPr/>
        </p:nvCxnSpPr>
        <p:spPr>
          <a:xfrm>
            <a:off x="2838352" y="1351002"/>
            <a:ext cx="943073" cy="110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3365" y="917307"/>
            <a:ext cx="2584987" cy="8673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Главный инженер ОАО «РЖД</a:t>
            </a:r>
          </a:p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(цели)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8125" y="2809261"/>
            <a:ext cx="2600227" cy="867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Главный инженер железной дороги</a:t>
            </a:r>
          </a:p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(декомпозиция)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518285" y="1784695"/>
            <a:ext cx="14326" cy="981365"/>
          </a:xfrm>
          <a:prstGeom prst="straightConnector1">
            <a:avLst/>
          </a:prstGeom>
          <a:ln>
            <a:solidFill>
              <a:srgbClr val="394A58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1215836" y="1931529"/>
            <a:ext cx="624895" cy="640296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975330" y="1027462"/>
            <a:ext cx="628593" cy="640296"/>
          </a:xfrm>
          <a:prstGeom prst="ellipse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12138" y="927462"/>
            <a:ext cx="2699151" cy="86738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Функциональные филиалы (Центральные дирекции)</a:t>
            </a:r>
          </a:p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(декомпозиция)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835199" y="2799106"/>
            <a:ext cx="2676091" cy="86738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Региональные дирекции</a:t>
            </a:r>
          </a:p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(достижение)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2838352" y="3509656"/>
            <a:ext cx="957361" cy="9832"/>
          </a:xfrm>
          <a:prstGeom prst="straightConnector1">
            <a:avLst/>
          </a:prstGeom>
          <a:ln>
            <a:solidFill>
              <a:srgbClr val="394A58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2959609" y="3194924"/>
            <a:ext cx="624895" cy="640296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5191449" y="1793761"/>
            <a:ext cx="5391" cy="934199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4871831" y="1919582"/>
            <a:ext cx="628593" cy="640296"/>
          </a:xfrm>
          <a:prstGeom prst="ellipse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38125" y="3642361"/>
            <a:ext cx="2600227" cy="617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Дорожный проектный офис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835199" y="3581400"/>
            <a:ext cx="2676091" cy="6718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Оперативные рабочие группы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26789" y="1857375"/>
            <a:ext cx="2264812" cy="2390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состав дорожного, регионального проектных офисов, оперативных рабочих групп входят специалисты:</a:t>
            </a:r>
          </a:p>
          <a:p>
            <a:endPara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Нормирования труда;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Экономического блока;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Технологической и технической направленности.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89420" y="1143594"/>
            <a:ext cx="2125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ВАЖНО!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12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4670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defTabSz="914400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Обучение персонала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209550" y="942975"/>
            <a:ext cx="8639175" cy="542925"/>
          </a:xfrm>
          <a:prstGeom prst="roundRect">
            <a:avLst/>
          </a:prstGeom>
          <a:gradFill flip="none" rotWithShape="1">
            <a:gsLst>
              <a:gs pos="100000">
                <a:srgbClr val="0066A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9525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Обучение методам и инструментам бережливого производства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075" y="2257424"/>
            <a:ext cx="2486025" cy="1438275"/>
          </a:xfrm>
          <a:prstGeom prst="roundRect">
            <a:avLst/>
          </a:prstGeom>
          <a:gradFill flip="none" rotWithShape="1">
            <a:gsLst>
              <a:gs pos="100000">
                <a:srgbClr val="0066A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9525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Очное обучение (корпоративный университет, иные профильные ВУЗы)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28975" y="2247900"/>
            <a:ext cx="2609850" cy="1447800"/>
          </a:xfrm>
          <a:prstGeom prst="roundRect">
            <a:avLst/>
          </a:prstGeom>
          <a:gradFill flip="none" rotWithShape="1">
            <a:gsLst>
              <a:gs pos="100000">
                <a:srgbClr val="0066A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9525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Каскадное обучение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(практические семинары,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видеоконференции)</a:t>
            </a:r>
          </a:p>
          <a:p>
            <a:pPr algn="ctr"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88 семинаров по хозяйствам за 2017 г.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334125" y="2238375"/>
            <a:ext cx="2524125" cy="1466850"/>
          </a:xfrm>
          <a:prstGeom prst="roundRect">
            <a:avLst/>
          </a:prstGeom>
          <a:gradFill flip="none" rotWithShape="1">
            <a:gsLst>
              <a:gs pos="100000">
                <a:srgbClr val="0066A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9525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Плановая техническая учёба</a:t>
            </a:r>
          </a:p>
          <a:p>
            <a:pPr algn="ctr">
              <a:defRPr/>
            </a:pPr>
            <a:endParaRPr lang="ru-RU" sz="1400" b="1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ежеквартально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20-30 минут</a:t>
            </a:r>
          </a:p>
        </p:txBody>
      </p:sp>
      <p:cxnSp>
        <p:nvCxnSpPr>
          <p:cNvPr id="41" name="Соединительная линия уступом 40"/>
          <p:cNvCxnSpPr>
            <a:stCxn id="24" idx="2"/>
            <a:endCxn id="31" idx="0"/>
          </p:cNvCxnSpPr>
          <p:nvPr/>
        </p:nvCxnSpPr>
        <p:spPr>
          <a:xfrm rot="5400000">
            <a:off x="2609851" y="338137"/>
            <a:ext cx="771524" cy="3067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24" idx="2"/>
            <a:endCxn id="35" idx="0"/>
          </p:cNvCxnSpPr>
          <p:nvPr/>
        </p:nvCxnSpPr>
        <p:spPr>
          <a:xfrm rot="16200000" flipH="1">
            <a:off x="5686426" y="328612"/>
            <a:ext cx="752475" cy="3067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529138" y="1714500"/>
            <a:ext cx="9525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66700" y="4515444"/>
            <a:ext cx="2400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ru-RU" sz="1600" b="1" dirty="0" smtClean="0">
                <a:latin typeface="+mj-lt"/>
              </a:rPr>
              <a:t>менее 1% обученных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531870" y="4515444"/>
            <a:ext cx="1935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ru-RU" sz="1600" b="1" dirty="0" smtClean="0">
                <a:latin typeface="+mj-lt"/>
              </a:rPr>
              <a:t>5-10 % обученных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41770" y="4515444"/>
            <a:ext cx="2125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ru-RU" sz="1600" b="1" dirty="0" smtClean="0">
                <a:latin typeface="+mj-lt"/>
              </a:rPr>
              <a:t>90 % обученных</a:t>
            </a:r>
          </a:p>
        </p:txBody>
      </p:sp>
      <p:cxnSp>
        <p:nvCxnSpPr>
          <p:cNvPr id="55" name="Прямая со стрелкой 54"/>
          <p:cNvCxnSpPr>
            <a:stCxn id="31" idx="3"/>
            <a:endCxn id="33" idx="1"/>
          </p:cNvCxnSpPr>
          <p:nvPr/>
        </p:nvCxnSpPr>
        <p:spPr>
          <a:xfrm flipV="1">
            <a:off x="2705100" y="2971800"/>
            <a:ext cx="523875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33" idx="3"/>
            <a:endCxn id="35" idx="1"/>
          </p:cNvCxnSpPr>
          <p:nvPr/>
        </p:nvCxnSpPr>
        <p:spPr>
          <a:xfrm>
            <a:off x="5838825" y="2971800"/>
            <a:ext cx="4953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e7c24e7a6be9be8674f9f59e49036d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3837051"/>
            <a:ext cx="1076325" cy="709158"/>
          </a:xfrm>
          <a:prstGeom prst="rect">
            <a:avLst/>
          </a:prstGeom>
        </p:spPr>
      </p:pic>
      <p:pic>
        <p:nvPicPr>
          <p:cNvPr id="38" name="Рисунок 37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212" y="3952875"/>
            <a:ext cx="1443539" cy="371475"/>
          </a:xfrm>
          <a:prstGeom prst="rect">
            <a:avLst/>
          </a:prstGeom>
        </p:spPr>
      </p:pic>
      <p:pic>
        <p:nvPicPr>
          <p:cNvPr id="39" name="Рисунок 38" descr="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637" y="3776662"/>
            <a:ext cx="1909763" cy="730723"/>
          </a:xfrm>
          <a:prstGeom prst="rect">
            <a:avLst/>
          </a:prstGeom>
        </p:spPr>
      </p:pic>
      <p:pic>
        <p:nvPicPr>
          <p:cNvPr id="40" name="Рисунок 39" descr="seo-coach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1863" y="3786187"/>
            <a:ext cx="757238" cy="7572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13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4670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Пропаганда методов и инструментов бережливого производства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590676" y="1047750"/>
            <a:ext cx="5829300" cy="771525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Участие в конкурсах бережливого производства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074" y="2390775"/>
            <a:ext cx="4029075" cy="53340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         Корпоративные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33951" y="2390776"/>
            <a:ext cx="3924300" cy="53340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       Общероссийские</a:t>
            </a:r>
          </a:p>
        </p:txBody>
      </p:sp>
      <p:cxnSp>
        <p:nvCxnSpPr>
          <p:cNvPr id="41" name="Соединительная линия уступом 40"/>
          <p:cNvCxnSpPr>
            <a:stCxn id="24" idx="2"/>
            <a:endCxn id="31" idx="0"/>
          </p:cNvCxnSpPr>
          <p:nvPr/>
        </p:nvCxnSpPr>
        <p:spPr>
          <a:xfrm rot="5400000">
            <a:off x="3083719" y="969168"/>
            <a:ext cx="571500" cy="22717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24" idx="2"/>
            <a:endCxn id="35" idx="0"/>
          </p:cNvCxnSpPr>
          <p:nvPr/>
        </p:nvCxnSpPr>
        <p:spPr>
          <a:xfrm rot="16200000" flipH="1">
            <a:off x="5414963" y="909637"/>
            <a:ext cx="571501" cy="23907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219075" y="3600449"/>
            <a:ext cx="1724025" cy="1143001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t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Дорожные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19350" y="3600449"/>
            <a:ext cx="1838325" cy="1133476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t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Общесетевые</a:t>
            </a:r>
          </a:p>
        </p:txBody>
      </p:sp>
      <p:cxnSp>
        <p:nvCxnSpPr>
          <p:cNvPr id="30" name="Соединительная линия уступом 29"/>
          <p:cNvCxnSpPr>
            <a:stCxn id="31" idx="2"/>
            <a:endCxn id="27" idx="0"/>
          </p:cNvCxnSpPr>
          <p:nvPr/>
        </p:nvCxnSpPr>
        <p:spPr>
          <a:xfrm rot="5400000">
            <a:off x="1319213" y="2686050"/>
            <a:ext cx="676274" cy="11525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31" idx="2"/>
            <a:endCxn id="28" idx="0"/>
          </p:cNvCxnSpPr>
          <p:nvPr/>
        </p:nvCxnSpPr>
        <p:spPr>
          <a:xfrm rot="16200000" flipH="1">
            <a:off x="2447925" y="2709861"/>
            <a:ext cx="676274" cy="11049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4933951" y="3619500"/>
            <a:ext cx="3924300" cy="110490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  <a:alpha val="51000"/>
                </a:schemeClr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                      Кубок </a:t>
            </a:r>
            <a:r>
              <a:rPr lang="ru-RU" sz="2000" b="1" dirty="0" err="1" smtClean="0">
                <a:solidFill>
                  <a:schemeClr val="tx1"/>
                </a:solidFill>
              </a:rPr>
              <a:t>Гастева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>
            <a:stCxn id="35" idx="2"/>
            <a:endCxn id="36" idx="0"/>
          </p:cNvCxnSpPr>
          <p:nvPr/>
        </p:nvCxnSpPr>
        <p:spPr>
          <a:xfrm rot="5400000">
            <a:off x="6548439" y="3271838"/>
            <a:ext cx="6953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RZD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476394"/>
            <a:ext cx="752475" cy="344902"/>
          </a:xfrm>
          <a:prstGeom prst="rect">
            <a:avLst/>
          </a:prstGeom>
        </p:spPr>
      </p:pic>
      <p:pic>
        <p:nvPicPr>
          <p:cNvPr id="21" name="Рисунок 20" descr="borders-1297160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410" y="2390776"/>
            <a:ext cx="819355" cy="476250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0188" y="4019550"/>
            <a:ext cx="763137" cy="67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390524" y="4105869"/>
            <a:ext cx="1381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ru-RU" sz="2000" b="1" dirty="0" err="1" smtClean="0">
                <a:solidFill>
                  <a:srgbClr val="C00000"/>
                </a:solidFill>
                <a:latin typeface="+mj-lt"/>
              </a:rPr>
              <a:t>Заб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. ж.д.</a:t>
            </a:r>
          </a:p>
        </p:txBody>
      </p:sp>
      <p:pic>
        <p:nvPicPr>
          <p:cNvPr id="45" name="Рисунок 44" descr="foto_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775" y="3795712"/>
            <a:ext cx="552450" cy="7867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14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4670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и координация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2114551" y="990600"/>
            <a:ext cx="5829300" cy="666749"/>
          </a:xfrm>
          <a:prstGeom prst="roundRect">
            <a:avLst/>
          </a:prstGeom>
          <a:gradFill flip="none" rotWithShape="1">
            <a:gsLst>
              <a:gs pos="100000">
                <a:srgbClr val="A3A86B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9525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Целевые параметры по экономии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33600" y="1857375"/>
            <a:ext cx="2743200" cy="990600"/>
          </a:xfrm>
          <a:prstGeom prst="roundRect">
            <a:avLst/>
          </a:prstGeom>
          <a:gradFill flip="none" rotWithShape="1">
            <a:gsLst>
              <a:gs pos="100000">
                <a:srgbClr val="A3A86B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9525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Планирование, разработка и реализация проектов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33600" y="3105150"/>
            <a:ext cx="5819775" cy="762000"/>
          </a:xfrm>
          <a:prstGeom prst="roundRect">
            <a:avLst/>
          </a:prstGeom>
          <a:gradFill flip="none" rotWithShape="1">
            <a:gsLst>
              <a:gs pos="100000">
                <a:srgbClr val="A3A86B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0"/>
            <a:tileRect/>
          </a:gradFill>
          <a:ln w="9525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Защита и подтверждение результатов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29199" y="1857376"/>
            <a:ext cx="2905125" cy="981074"/>
          </a:xfrm>
          <a:prstGeom prst="roundRect">
            <a:avLst/>
          </a:prstGeom>
          <a:gradFill flip="none" rotWithShape="1">
            <a:gsLst>
              <a:gs pos="100000">
                <a:srgbClr val="A3A86B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0"/>
            <a:tileRect/>
          </a:gradFill>
          <a:ln w="9525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Контроль и координация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95500" y="4057651"/>
            <a:ext cx="5819775" cy="666750"/>
          </a:xfrm>
          <a:prstGeom prst="roundRect">
            <a:avLst/>
          </a:prstGeom>
          <a:gradFill flip="none" rotWithShape="1">
            <a:gsLst>
              <a:gs pos="100000">
                <a:srgbClr val="A3A86B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9525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Мотивация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6648450" y="2619375"/>
            <a:ext cx="3733800" cy="438150"/>
          </a:xfrm>
          <a:prstGeom prst="rightArrow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9525">
            <a:solidFill>
              <a:schemeClr val="accent1">
                <a:shade val="95000"/>
                <a:satMod val="10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0525" y="1200744"/>
            <a:ext cx="1485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ОАО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«РЖД»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4299" y="1877019"/>
            <a:ext cx="1914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Оперативные рабочие группы; Проектные офисы (дирекций и дороги)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0" y="3229569"/>
            <a:ext cx="2181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Проектные офисы (дирекций)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0" y="4163019"/>
            <a:ext cx="2181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Проектный офис (дороги)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15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4099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Целевые параметры на 2018 год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32780" y="5784694"/>
            <a:ext cx="6330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повышение производительности труда </a:t>
            </a:r>
            <a:r>
              <a:rPr lang="ru-RU" sz="160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на 5 %</a:t>
            </a:r>
            <a:endParaRPr lang="ru-RU" sz="1600" dirty="0"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472440" y="1050290"/>
          <a:ext cx="8199120" cy="3590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ru-RU" dirty="0" smtClean="0">
                <a:ea typeface="Arial" pitchFamily="34" charset="0"/>
              </a:rPr>
              <a:t>Благодарю за внимание</a:t>
            </a:r>
            <a:endParaRPr kumimoji="0" lang="en-US" dirty="0" smtClean="0">
              <a:ea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3"/>
          <p:cNvSpPr>
            <a:spLocks noGrp="1"/>
          </p:cNvSpPr>
          <p:nvPr>
            <p:ph type="body" idx="1"/>
          </p:nvPr>
        </p:nvSpPr>
        <p:spPr>
          <a:xfrm>
            <a:off x="666750" y="980962"/>
            <a:ext cx="8267699" cy="4267313"/>
          </a:xfrm>
        </p:spPr>
        <p:txBody>
          <a:bodyPr>
            <a:noAutofit/>
          </a:bodyPr>
          <a:lstStyle/>
          <a:p>
            <a:pPr eaLnBrk="1" hangingPunct="1"/>
            <a:r>
              <a:rPr kumimoji="0"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Контакты и полезная информация:</a:t>
            </a:r>
          </a:p>
          <a:p>
            <a:pPr eaLnBrk="1" hangingPunct="1"/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kumimoji="0"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Забайкальская ж.д. - </a:t>
            </a: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www.zabzd.web.rzd</a:t>
            </a:r>
            <a:endParaRPr kumimoji="0" lang="ru-RU" sz="18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Профессионалы бережливого производства - </a:t>
            </a: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www.leanforum.ru</a:t>
            </a:r>
            <a:endParaRPr lang="en-US" sz="18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Группа компаний «</a:t>
            </a:r>
            <a:r>
              <a:rPr lang="ru-RU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Оргпром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www.orgprom.ru</a:t>
            </a:r>
            <a:endParaRPr lang="ru-RU" sz="18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kumimoji="0" lang="en-US" sz="1800" dirty="0" smtClean="0">
              <a:solidFill>
                <a:srgbClr val="00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isk D\Саванюк В.А\ИЗОБРАЖЕНИЯ ДЛЯ СЛАЙДОВ\DSC_4118a.jpg"/>
          <p:cNvPicPr>
            <a:picLocks noChangeAspect="1" noChangeArrowheads="1"/>
          </p:cNvPicPr>
          <p:nvPr/>
        </p:nvPicPr>
        <p:blipFill>
          <a:blip r:embed="rId2" cstate="print"/>
          <a:srcRect t="11056" r="8658" b="28890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-1133475" y="3438525"/>
            <a:ext cx="3343275" cy="2590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r="5400000" sx="200000" sy="2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-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3341162"/>
            <a:ext cx="1927097" cy="1655954"/>
          </a:xfrm>
          <a:prstGeom prst="rect">
            <a:avLst/>
          </a:prstGeom>
          <a:effectLst>
            <a:outerShdw blurRad="1244600" dist="50800" dir="5400000" sx="200000" sy="200000" algn="ctr" rotWithShape="0">
              <a:schemeClr val="bg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2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6434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defTabSz="9144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Производственная система холдинга «РЖД»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 l="18860" t="21281" r="39005" b="16650"/>
          <a:stretch>
            <a:fillRect/>
          </a:stretch>
        </p:blipFill>
        <p:spPr bwMode="auto">
          <a:xfrm>
            <a:off x="2147987" y="895195"/>
            <a:ext cx="4791726" cy="38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10"/>
          <p:cNvGraphicFramePr>
            <a:graphicFrameLocks noGrp="1"/>
          </p:cNvGraphicFramePr>
          <p:nvPr>
            <p:ph idx="12"/>
          </p:nvPr>
        </p:nvGraphicFramePr>
        <p:xfrm>
          <a:off x="69008" y="879891"/>
          <a:ext cx="8988725" cy="392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3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8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defTabSz="9144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мероприятий по повышению операционной эффективности                                       </a:t>
            </a:r>
          </a:p>
          <a:p>
            <a:pPr marL="361950" defTabSz="9144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оптимизации расходов ОАО «РЖД»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4480560" y="3162300"/>
            <a:ext cx="2362200" cy="739140"/>
            <a:chOff x="4480560" y="3162300"/>
            <a:chExt cx="2362200" cy="739140"/>
          </a:xfrm>
        </p:grpSpPr>
        <p:sp>
          <p:nvSpPr>
            <p:cNvPr id="10" name="Прямоугольная выноска 9"/>
            <p:cNvSpPr/>
            <p:nvPr/>
          </p:nvSpPr>
          <p:spPr>
            <a:xfrm>
              <a:off x="4480560" y="3162300"/>
              <a:ext cx="2354580" cy="739140"/>
            </a:xfrm>
            <a:prstGeom prst="wedgeRectCallout">
              <a:avLst>
                <a:gd name="adj1" fmla="val -77144"/>
                <a:gd name="adj2" fmla="val 50129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5800" y="3208020"/>
              <a:ext cx="2346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10% от сводной программы повышения эффективности</a:t>
              </a:r>
              <a:endParaRPr lang="ru-RU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002657" y="3148638"/>
            <a:ext cx="931653" cy="638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828802" y="2424025"/>
            <a:ext cx="2225615" cy="2139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862425" y="2395271"/>
            <a:ext cx="2225615" cy="2139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4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587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defTabSz="914400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Итоги проекта «Бережливое производство в ОАО «РЖД» в 2017 году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20797" y="1304966"/>
            <a:ext cx="90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1933</a:t>
            </a:r>
            <a:endParaRPr lang="ru-RU" b="1" dirty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190" y="840800"/>
            <a:ext cx="316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Оптимизировано производственных процессов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3766" y="840799"/>
            <a:ext cx="295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Достигнут экономический </a:t>
            </a:r>
          </a:p>
          <a:p>
            <a:pPr algn="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эффект (млн. руб.)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82" y="1303276"/>
            <a:ext cx="87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1815</a:t>
            </a:r>
            <a:endParaRPr lang="ru-RU" b="1" dirty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849425"/>
            <a:ext cx="256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Реализовано проектов бережливого производства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468483" y="1700852"/>
            <a:ext cx="46755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Лучшие железные дороги по экономии,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млн. руб.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1" y="1702179"/>
            <a:ext cx="4468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/>
            <a:r>
              <a:rPr lang="ru-RU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Лучшие филиалы по экономии, </a:t>
            </a:r>
          </a:p>
          <a:p>
            <a:pPr lvl="0" algn="ctr" defTabSz="914400"/>
            <a:r>
              <a:rPr lang="ru-RU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млн. руб.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776788" y="3137190"/>
            <a:ext cx="1403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Всего: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407,8 млн. руб.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17350" y="1310717"/>
            <a:ext cx="68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408</a:t>
            </a:r>
            <a:endParaRPr lang="ru-RU" b="1" dirty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2" y="2139115"/>
          <a:ext cx="4278700" cy="274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4672505" y="1932260"/>
          <a:ext cx="4014295" cy="298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Дуга 112"/>
          <p:cNvSpPr/>
          <p:nvPr/>
        </p:nvSpPr>
        <p:spPr>
          <a:xfrm rot="16200000">
            <a:off x="5384634" y="1124967"/>
            <a:ext cx="2840847" cy="2993366"/>
          </a:xfrm>
          <a:prstGeom prst="arc">
            <a:avLst>
              <a:gd name="adj1" fmla="val 15968154"/>
              <a:gd name="adj2" fmla="val 21549354"/>
            </a:avLst>
          </a:prstGeom>
          <a:ln w="31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5368756" y="1347883"/>
            <a:ext cx="629729" cy="6297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5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552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defTabSz="914400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Итоги проекта «Бережливое производство» 2017 года в разрезе </a:t>
            </a:r>
          </a:p>
          <a:p>
            <a:pPr marL="361950" lvl="0" defTabSz="914400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Забайкальской железной дороги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Прямоугольник 83"/>
          <p:cNvSpPr/>
          <p:nvPr/>
        </p:nvSpPr>
        <p:spPr>
          <a:xfrm>
            <a:off x="546944" y="2942397"/>
            <a:ext cx="4148701" cy="849000"/>
          </a:xfrm>
          <a:prstGeom prst="rect">
            <a:avLst/>
          </a:prstGeom>
          <a:gradFill flip="none" rotWithShape="1">
            <a:gsLst>
              <a:gs pos="100000">
                <a:srgbClr val="0066A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85" name="Прямоугольник 84"/>
          <p:cNvSpPr/>
          <p:nvPr/>
        </p:nvSpPr>
        <p:spPr>
          <a:xfrm>
            <a:off x="556320" y="1104679"/>
            <a:ext cx="4139325" cy="849000"/>
          </a:xfrm>
          <a:prstGeom prst="rect">
            <a:avLst/>
          </a:prstGeom>
          <a:gradFill flip="none" rotWithShape="1">
            <a:gsLst>
              <a:gs pos="100000">
                <a:srgbClr val="0066A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86" name="Прямоугольник 85"/>
          <p:cNvSpPr/>
          <p:nvPr/>
        </p:nvSpPr>
        <p:spPr>
          <a:xfrm>
            <a:off x="545436" y="2022687"/>
            <a:ext cx="4150209" cy="849000"/>
          </a:xfrm>
          <a:prstGeom prst="rect">
            <a:avLst/>
          </a:prstGeom>
          <a:gradFill flip="none" rotWithShape="1">
            <a:gsLst>
              <a:gs pos="100000">
                <a:srgbClr val="E21A1A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89" name="TextBox 88"/>
          <p:cNvSpPr txBox="1"/>
          <p:nvPr/>
        </p:nvSpPr>
        <p:spPr>
          <a:xfrm>
            <a:off x="3544173" y="2082729"/>
            <a:ext cx="115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97</a:t>
            </a:r>
            <a:endParaRPr lang="ru-RU" sz="4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2605" y="2072836"/>
            <a:ext cx="2838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Участвует производственных подразделений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5836" y="3021621"/>
            <a:ext cx="148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61,8</a:t>
            </a:r>
            <a:endParaRPr lang="ru-RU" sz="4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69698" y="3142259"/>
            <a:ext cx="12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млн. руб.</a:t>
            </a:r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экономия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4947" y="1159502"/>
            <a:ext cx="220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56</a:t>
            </a:r>
            <a:endParaRPr lang="ru-RU" sz="4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55630" y="1242188"/>
            <a:ext cx="314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Реализовано проектов бережливого производства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5" name="Диаграмма 104"/>
          <p:cNvGraphicFramePr/>
          <p:nvPr/>
        </p:nvGraphicFramePr>
        <p:xfrm>
          <a:off x="4652765" y="1157288"/>
          <a:ext cx="4331360" cy="366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6233462" y="2360037"/>
            <a:ext cx="114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56</a:t>
            </a:r>
            <a:endParaRPr lang="ru-RU" sz="1400" b="1" dirty="0">
              <a:latin typeface="+mj-lt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304192" y="2702820"/>
            <a:ext cx="10052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проектов</a:t>
            </a:r>
            <a:endParaRPr lang="ru-RU" sz="1200" dirty="0"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55268" y="151830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25%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05476" y="3071079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A1"/>
                </a:solidFill>
                <a:latin typeface="+mj-lt"/>
                <a:sym typeface="Webdings"/>
              </a:rPr>
              <a:t>+107,9% </a:t>
            </a:r>
            <a:r>
              <a:rPr lang="ru-RU" sz="1400" dirty="0" smtClean="0">
                <a:latin typeface="+mj-lt"/>
                <a:sym typeface="Webdings"/>
              </a:rPr>
              <a:t>к 2016 г.</a:t>
            </a:r>
          </a:p>
          <a:p>
            <a:r>
              <a:rPr lang="ru-RU" b="1" dirty="0" smtClean="0">
                <a:solidFill>
                  <a:srgbClr val="0066A1"/>
                </a:solidFill>
                <a:latin typeface="+mj-lt"/>
                <a:sym typeface="Webdings"/>
              </a:rPr>
              <a:t>+7,2% </a:t>
            </a:r>
            <a:r>
              <a:rPr lang="ru-RU" sz="1400" dirty="0" smtClean="0">
                <a:latin typeface="+mj-lt"/>
                <a:sym typeface="Webdings"/>
              </a:rPr>
              <a:t>к плану</a:t>
            </a:r>
            <a:endParaRPr lang="ru-RU" sz="1400" dirty="0" smtClean="0">
              <a:latin typeface="+mj-lt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>
            <a:off x="5096365" y="2728250"/>
            <a:ext cx="682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6818114" y="994793"/>
            <a:ext cx="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439044" y="3875417"/>
            <a:ext cx="4256601" cy="819509"/>
          </a:xfrm>
          <a:prstGeom prst="rect">
            <a:avLst/>
          </a:prstGeom>
          <a:gradFill flip="none" rotWithShape="1">
            <a:gsLst>
              <a:gs pos="100000">
                <a:srgbClr val="E21A1A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72218" y="3898509"/>
            <a:ext cx="2838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Премировано 92 сотрудника на сумму млн. руб.</a:t>
            </a:r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2396" y="3925861"/>
            <a:ext cx="116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2,6</a:t>
            </a:r>
            <a:endParaRPr lang="ru-RU" sz="4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6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573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 оптимизации технологического процесса локомотивного комплекса дороги </a:t>
            </a:r>
          </a:p>
          <a:p>
            <a:pPr marL="3556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«Исключение стоянки поездов нечётного направления на железнодорожной </a:t>
            </a:r>
          </a:p>
          <a:p>
            <a:pPr marL="3556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станции </a:t>
            </a:r>
            <a:r>
              <a:rPr lang="ru-R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Тургутуй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при подталкивании»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Заголовок 2"/>
          <p:cNvSpPr txBox="1">
            <a:spLocks/>
          </p:cNvSpPr>
          <p:nvPr/>
        </p:nvSpPr>
        <p:spPr>
          <a:xfrm>
            <a:off x="-10437" y="1155065"/>
            <a:ext cx="9144000" cy="14452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5600"/>
            <a:r>
              <a:rPr kumimoji="1" lang="ru-RU" sz="1400" dirty="0" smtClean="0">
                <a:latin typeface="+mj-lt"/>
                <a:ea typeface="Verdana" pitchFamily="34" charset="0"/>
                <a:cs typeface="Verdana" pitchFamily="34" charset="0"/>
              </a:rPr>
              <a:t>Суть проекта заключалась в использовании типового </a:t>
            </a:r>
            <a:r>
              <a:rPr lang="ru-RU" sz="1400" dirty="0" smtClean="0">
                <a:latin typeface="+mj-lt"/>
              </a:rPr>
              <a:t>устройства, для дистанционного разъединения </a:t>
            </a:r>
            <a:r>
              <a:rPr lang="ru-RU" sz="1400" dirty="0" err="1" smtClean="0">
                <a:latin typeface="+mj-lt"/>
              </a:rPr>
              <a:t>автосцепного</a:t>
            </a:r>
            <a:r>
              <a:rPr lang="ru-RU" sz="1400" dirty="0" smtClean="0">
                <a:latin typeface="+mj-lt"/>
              </a:rPr>
              <a:t> устройства, </a:t>
            </a: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с целью сокращения потерь времени на объединение – разъединение тормозной магистрали, а также на выполнение операций остановки и отправления по станции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</a:rPr>
              <a:t>Тургутуй</a:t>
            </a:r>
            <a:r>
              <a:rPr lang="ru-RU" sz="1400" dirty="0" smtClean="0">
                <a:latin typeface="+mj-lt"/>
              </a:rPr>
              <a:t>.</a:t>
            </a:r>
          </a:p>
          <a:p>
            <a:pPr marL="355600"/>
            <a:r>
              <a:rPr kumimoji="1" lang="ru-RU" sz="1400" dirty="0" smtClean="0">
                <a:latin typeface="+mj-lt"/>
                <a:ea typeface="Verdana" pitchFamily="34" charset="0"/>
                <a:cs typeface="Verdana" pitchFamily="34" charset="0"/>
              </a:rPr>
              <a:t>Предложенная технология подталкивания нечётных поездов на участке </a:t>
            </a:r>
            <a:r>
              <a:rPr kumimoji="1" lang="ru-RU" sz="1400" dirty="0" err="1" smtClean="0">
                <a:latin typeface="+mj-lt"/>
                <a:ea typeface="Verdana" pitchFamily="34" charset="0"/>
                <a:cs typeface="Verdana" pitchFamily="34" charset="0"/>
              </a:rPr>
              <a:t>Яблоновая-Тургутуй</a:t>
            </a:r>
            <a:r>
              <a:rPr lang="ru-RU" sz="1400" dirty="0" smtClean="0">
                <a:latin typeface="+mj-lt"/>
              </a:rPr>
              <a:t> позволила сократить время на выполнение процесса на 3 минуты, за счёт исключения операций «остановка по ст. </a:t>
            </a:r>
            <a:r>
              <a:rPr lang="ru-RU" sz="1400" dirty="0" err="1" smtClean="0">
                <a:latin typeface="+mj-lt"/>
              </a:rPr>
              <a:t>Тургутуй</a:t>
            </a:r>
            <a:r>
              <a:rPr lang="ru-RU" sz="1400" dirty="0" smtClean="0">
                <a:latin typeface="+mj-lt"/>
              </a:rPr>
              <a:t>», «отцепка и разъединение тормозной магистрали», что дало экономию расхода электрической энергии на сумму 220 тыс. рублей.</a:t>
            </a:r>
          </a:p>
          <a:p>
            <a:pPr marL="355600"/>
            <a:endParaRPr kumimoji="1" lang="ru-RU" sz="14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355600"/>
            <a:r>
              <a:rPr kumimoji="1" lang="ru-RU" sz="1400" dirty="0" smtClean="0">
                <a:latin typeface="+mj-lt"/>
                <a:ea typeface="Verdana" pitchFamily="34" charset="0"/>
                <a:cs typeface="Verdana" pitchFamily="34" charset="0"/>
              </a:rPr>
              <a:t>Вид сокращённых потерь –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91933" y="2599807"/>
            <a:ext cx="2840305" cy="253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Ожидание</a:t>
            </a:r>
            <a:endParaRPr lang="ru-RU" sz="14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13195" y="2599806"/>
            <a:ext cx="2771725" cy="2586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Перемещение персонала</a:t>
            </a:r>
            <a:endParaRPr lang="ru-RU" sz="1400" dirty="0"/>
          </a:p>
        </p:txBody>
      </p:sp>
      <p:grpSp>
        <p:nvGrpSpPr>
          <p:cNvPr id="43" name="Группа 68"/>
          <p:cNvGrpSpPr/>
          <p:nvPr/>
        </p:nvGrpSpPr>
        <p:grpSpPr>
          <a:xfrm>
            <a:off x="327660" y="3390929"/>
            <a:ext cx="8564880" cy="1412027"/>
            <a:chOff x="193281" y="3069666"/>
            <a:chExt cx="6719089" cy="1169793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93281" y="3325553"/>
              <a:ext cx="696843" cy="6749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Заход толкача 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5" name="Стрелка вправо 44"/>
            <p:cNvSpPr/>
            <p:nvPr/>
          </p:nvSpPr>
          <p:spPr>
            <a:xfrm>
              <a:off x="945420" y="3574526"/>
              <a:ext cx="164243" cy="17049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1170590" y="3330543"/>
              <a:ext cx="961031" cy="66995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Прицепка без объединения тормозной магистрали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721" y="3069666"/>
              <a:ext cx="7202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+mj-lt"/>
                </a:rPr>
                <a:t>7 минут</a:t>
              </a:r>
              <a:endParaRPr lang="ru-RU" sz="1000" dirty="0"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09786" y="3084322"/>
              <a:ext cx="9524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+mj-lt"/>
                </a:rPr>
                <a:t>2,5 минуты</a:t>
              </a:r>
              <a:endParaRPr lang="ru-RU" sz="1000" dirty="0"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14741" y="3075979"/>
              <a:ext cx="8799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+mj-lt"/>
                </a:rPr>
                <a:t>30 минут</a:t>
              </a:r>
              <a:endParaRPr lang="ru-RU" sz="1000" dirty="0">
                <a:latin typeface="+mj-lt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5639373" y="3315887"/>
              <a:ext cx="1272997" cy="65224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Следование поезда по перегону в режиме подталкивания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59038" y="3079191"/>
              <a:ext cx="9724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+mj-lt"/>
                </a:rPr>
                <a:t>3,5 минуты</a:t>
              </a:r>
              <a:endParaRPr lang="ru-RU" sz="1000" dirty="0">
                <a:latin typeface="+mj-lt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2439396" y="3325412"/>
              <a:ext cx="1124792" cy="67509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Выполнение регламента готовности</a:t>
              </a:r>
            </a:p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к отправлению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57436" y="3069666"/>
              <a:ext cx="8015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+mj-lt"/>
                </a:rPr>
                <a:t>1 минута</a:t>
              </a:r>
              <a:endParaRPr lang="ru-RU" sz="1000" dirty="0">
                <a:latin typeface="+mj-lt"/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869446" y="3315887"/>
              <a:ext cx="1447800" cy="68461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Регламент</a:t>
              </a:r>
            </a:p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«Минута готовности»</a:t>
              </a:r>
            </a:p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между помощником машиниста и машинистом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5" name="Стрелка вправо 54"/>
            <p:cNvSpPr/>
            <p:nvPr/>
          </p:nvSpPr>
          <p:spPr>
            <a:xfrm>
              <a:off x="2205284" y="3556436"/>
              <a:ext cx="171195" cy="17049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6" name="Стрелка вправо 55"/>
            <p:cNvSpPr/>
            <p:nvPr/>
          </p:nvSpPr>
          <p:spPr>
            <a:xfrm>
              <a:off x="3633757" y="3538346"/>
              <a:ext cx="169519" cy="17049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7" name="Стрелка вправо 56"/>
            <p:cNvSpPr/>
            <p:nvPr/>
          </p:nvSpPr>
          <p:spPr>
            <a:xfrm>
              <a:off x="5386346" y="3547856"/>
              <a:ext cx="169567" cy="17049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94120" y="4158615"/>
              <a:ext cx="67122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274816" y="4035477"/>
              <a:ext cx="594836" cy="2039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+mj-lt"/>
                </a:rPr>
                <a:t>44 минуты</a:t>
              </a:r>
              <a:endParaRPr lang="ru-RU" sz="1000" dirty="0">
                <a:latin typeface="+mj-lt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2" y="291209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Карта потока создания ценности выполнения подталкивания локомотива и поезда на перевальном участке Яблоновая – </a:t>
            </a:r>
            <a:r>
              <a:rPr lang="ru-RU" sz="1400" dirty="0" err="1" smtClean="0">
                <a:latin typeface="+mj-lt"/>
              </a:rPr>
              <a:t>Тургутуй</a:t>
            </a:r>
            <a:r>
              <a:rPr lang="ru-RU" sz="1400" dirty="0" smtClean="0">
                <a:latin typeface="+mj-lt"/>
              </a:rPr>
              <a:t>  </a:t>
            </a:r>
            <a:r>
              <a:rPr lang="ru-RU" sz="1400" b="1" dirty="0" smtClean="0">
                <a:solidFill>
                  <a:srgbClr val="006600"/>
                </a:solidFill>
                <a:latin typeface="+mj-lt"/>
              </a:rPr>
              <a:t>(ПОСЛЕ)</a:t>
            </a:r>
            <a:endParaRPr lang="ru-RU" sz="1400" b="1" dirty="0">
              <a:solidFill>
                <a:srgbClr val="0066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Скругленный прямоугольник 85"/>
          <p:cNvSpPr/>
          <p:nvPr/>
        </p:nvSpPr>
        <p:spPr>
          <a:xfrm>
            <a:off x="3899339" y="2081041"/>
            <a:ext cx="1387365" cy="1072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A38A153-53BB-41C6-90B4-451FB4041EAF}" type="slidenum"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l">
                <a:defRPr/>
              </a:pPr>
              <a:t>7</a:t>
            </a:fld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 особенностях развития производственной системы ОАО «РЖД»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05/04/18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43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 оптимизации технологического процесса вагоноремонтного комплекса </a:t>
            </a:r>
          </a:p>
          <a:p>
            <a:pPr marL="3556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дороги «</a:t>
            </a:r>
            <a:r>
              <a:rPr lang="ru-RU" sz="1400" dirty="0" smtClean="0">
                <a:cs typeface="Verdana" pitchFamily="34" charset="0"/>
              </a:rPr>
              <a:t>В</a:t>
            </a:r>
            <a:r>
              <a:rPr lang="ru-RU" sz="1400" dirty="0" smtClean="0"/>
              <a:t>ходной контроль - сухая очистка колесных пар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2"/>
          <p:cNvSpPr txBox="1">
            <a:spLocks/>
          </p:cNvSpPr>
          <p:nvPr/>
        </p:nvSpPr>
        <p:spPr>
          <a:xfrm>
            <a:off x="0" y="4385945"/>
            <a:ext cx="9144000" cy="50136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61950" lvl="0" defTabSz="914400" eaLnBrk="0" hangingPunct="0">
              <a:defRPr/>
            </a:pPr>
            <a:r>
              <a:rPr kumimoji="1"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Вид сокращённых потерь –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34837" y="4408117"/>
            <a:ext cx="5646638" cy="4014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Транспортировка материалов, ресурсов, (информации)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Группа 8"/>
          <p:cNvGrpSpPr/>
          <p:nvPr/>
        </p:nvGrpSpPr>
        <p:grpSpPr>
          <a:xfrm>
            <a:off x="85330" y="1012331"/>
            <a:ext cx="3703737" cy="3237849"/>
            <a:chOff x="683568" y="1052736"/>
            <a:chExt cx="7632848" cy="4896544"/>
          </a:xfrm>
        </p:grpSpPr>
        <p:cxnSp>
          <p:nvCxnSpPr>
            <p:cNvPr id="10" name="Прямая со стрелкой 9"/>
            <p:cNvCxnSpPr>
              <a:stCxn id="13" idx="2"/>
            </p:cNvCxnSpPr>
            <p:nvPr/>
          </p:nvCxnSpPr>
          <p:spPr>
            <a:xfrm flipV="1">
              <a:off x="2555776" y="2204864"/>
              <a:ext cx="0" cy="126013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12" idx="0"/>
            </p:cNvCxnSpPr>
            <p:nvPr/>
          </p:nvCxnSpPr>
          <p:spPr>
            <a:xfrm>
              <a:off x="2807804" y="3501008"/>
              <a:ext cx="8280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Дуга 11"/>
            <p:cNvSpPr/>
            <p:nvPr/>
          </p:nvSpPr>
          <p:spPr>
            <a:xfrm rot="10800000">
              <a:off x="2627784" y="3212976"/>
              <a:ext cx="360040" cy="288032"/>
            </a:xfrm>
            <a:prstGeom prst="arc">
              <a:avLst>
                <a:gd name="adj1" fmla="val 16200000"/>
                <a:gd name="adj2" fmla="val 39943"/>
              </a:avLst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Дуга 12"/>
            <p:cNvSpPr/>
            <p:nvPr/>
          </p:nvSpPr>
          <p:spPr>
            <a:xfrm rot="10800000">
              <a:off x="2555776" y="3356991"/>
              <a:ext cx="216024" cy="216024"/>
            </a:xfrm>
            <a:prstGeom prst="arc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627784" y="2708921"/>
              <a:ext cx="2" cy="64807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899592" y="1052736"/>
              <a:ext cx="7416824" cy="489654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16216" y="4581128"/>
              <a:ext cx="165618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ИЗ  РЕМОНТА – 60м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088" y="4149080"/>
              <a:ext cx="2664296" cy="172819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616" y="1124744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</a:rPr>
                <a:t>КОЛЕСНЫЙ ЦЕХ 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(ДО)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9592" y="4869160"/>
              <a:ext cx="2232248" cy="1008112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915816" y="5373216"/>
              <a:ext cx="2664296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5364088" y="2492896"/>
              <a:ext cx="2664296" cy="165618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131840" y="5949280"/>
              <a:ext cx="129614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99592" y="5157192"/>
              <a:ext cx="51845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99592" y="5589240"/>
              <a:ext cx="51845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Двойная стрелка вверх/вниз 29"/>
            <p:cNvSpPr/>
            <p:nvPr/>
          </p:nvSpPr>
          <p:spPr>
            <a:xfrm>
              <a:off x="1115616" y="5085184"/>
              <a:ext cx="360040" cy="576064"/>
            </a:xfrm>
            <a:prstGeom prst="upDownArrow">
              <a:avLst>
                <a:gd name="adj1" fmla="val 7316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99592" y="5013176"/>
              <a:ext cx="0" cy="7200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2411760" y="2780928"/>
              <a:ext cx="720080" cy="1152128"/>
            </a:xfrm>
            <a:prstGeom prst="rect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71598" y="3778369"/>
              <a:ext cx="1188429" cy="65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Позиция входного контроля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683568" y="5373216"/>
              <a:ext cx="79208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Двойная стрелка вверх/вниз 34"/>
            <p:cNvSpPr/>
            <p:nvPr/>
          </p:nvSpPr>
          <p:spPr>
            <a:xfrm>
              <a:off x="2627784" y="5085184"/>
              <a:ext cx="360040" cy="576064"/>
            </a:xfrm>
            <a:prstGeom prst="upDownArrow">
              <a:avLst>
                <a:gd name="adj1" fmla="val 7316"/>
                <a:gd name="adj2" fmla="val 0"/>
              </a:avLst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2051720" y="5373216"/>
              <a:ext cx="79208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stCxn id="33" idx="2"/>
            </p:cNvCxnSpPr>
            <p:nvPr/>
          </p:nvCxnSpPr>
          <p:spPr>
            <a:xfrm>
              <a:off x="1565814" y="4437113"/>
              <a:ext cx="53858" cy="4320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V="1">
              <a:off x="2627784" y="3645024"/>
              <a:ext cx="0" cy="136815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Двойная стрелка вверх/вниз 38"/>
            <p:cNvSpPr/>
            <p:nvPr/>
          </p:nvSpPr>
          <p:spPr>
            <a:xfrm>
              <a:off x="5436096" y="5085184"/>
              <a:ext cx="360040" cy="576064"/>
            </a:xfrm>
            <a:prstGeom prst="upDownArrow">
              <a:avLst>
                <a:gd name="adj1" fmla="val 7316"/>
                <a:gd name="adj2" fmla="val 0"/>
              </a:avLst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652119" y="4293096"/>
              <a:ext cx="212331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УЧАСТОК  ДЕМОНТАЖА   КП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580112" y="2996952"/>
              <a:ext cx="2195317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УЧАСТОК  МОНТАЖА   КП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Двойная стрелка вверх/вниз 41"/>
            <p:cNvSpPr/>
            <p:nvPr/>
          </p:nvSpPr>
          <p:spPr>
            <a:xfrm rot="5400000">
              <a:off x="2591780" y="3176972"/>
              <a:ext cx="360040" cy="576064"/>
            </a:xfrm>
            <a:prstGeom prst="upDownArrow">
              <a:avLst>
                <a:gd name="adj1" fmla="val 7316"/>
                <a:gd name="adj2" fmla="val 0"/>
              </a:avLst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555776" y="2636912"/>
              <a:ext cx="0" cy="18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987824" y="2636912"/>
              <a:ext cx="0" cy="18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971602" y="2492898"/>
              <a:ext cx="1188427" cy="1080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</a:rPr>
                <a:t>Позиция сухой очистки КП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Прямая со стрелкой 45"/>
            <p:cNvCxnSpPr>
              <a:stCxn id="45" idx="3"/>
            </p:cNvCxnSpPr>
            <p:nvPr/>
          </p:nvCxnSpPr>
          <p:spPr>
            <a:xfrm>
              <a:off x="2160029" y="3032957"/>
              <a:ext cx="251732" cy="1080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2915816" y="3717032"/>
              <a:ext cx="0" cy="129614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275856" y="1700808"/>
              <a:ext cx="0" cy="424847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4283968" y="1700808"/>
              <a:ext cx="0" cy="424847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7"/>
          <p:cNvGrpSpPr/>
          <p:nvPr/>
        </p:nvGrpSpPr>
        <p:grpSpPr>
          <a:xfrm>
            <a:off x="5282586" y="1018841"/>
            <a:ext cx="3703737" cy="3237849"/>
            <a:chOff x="683568" y="1052736"/>
            <a:chExt cx="7632848" cy="4896544"/>
          </a:xfrm>
        </p:grpSpPr>
        <p:cxnSp>
          <p:nvCxnSpPr>
            <p:cNvPr id="51" name="Прямая со стрелкой 50"/>
            <p:cNvCxnSpPr>
              <a:stCxn id="54" idx="2"/>
            </p:cNvCxnSpPr>
            <p:nvPr/>
          </p:nvCxnSpPr>
          <p:spPr>
            <a:xfrm flipV="1">
              <a:off x="2555776" y="2204864"/>
              <a:ext cx="0" cy="126013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stCxn id="53" idx="0"/>
            </p:cNvCxnSpPr>
            <p:nvPr/>
          </p:nvCxnSpPr>
          <p:spPr>
            <a:xfrm>
              <a:off x="2807804" y="3501008"/>
              <a:ext cx="82809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Дуга 52"/>
            <p:cNvSpPr/>
            <p:nvPr/>
          </p:nvSpPr>
          <p:spPr>
            <a:xfrm rot="10800000">
              <a:off x="2627784" y="3212976"/>
              <a:ext cx="360040" cy="288032"/>
            </a:xfrm>
            <a:prstGeom prst="arc">
              <a:avLst>
                <a:gd name="adj1" fmla="val 16200000"/>
                <a:gd name="adj2" fmla="val 39943"/>
              </a:avLst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4" name="Дуга 53"/>
            <p:cNvSpPr/>
            <p:nvPr/>
          </p:nvSpPr>
          <p:spPr>
            <a:xfrm rot="10800000">
              <a:off x="2555776" y="3356991"/>
              <a:ext cx="216024" cy="216024"/>
            </a:xfrm>
            <a:prstGeom prst="arc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627784" y="2708921"/>
              <a:ext cx="2" cy="64807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/>
            <p:nvPr/>
          </p:nvSpPr>
          <p:spPr>
            <a:xfrm>
              <a:off x="899592" y="1052736"/>
              <a:ext cx="7416824" cy="489654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516216" y="4581128"/>
              <a:ext cx="165618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ИЗ  РЕМОНТА – 60м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292080" y="4149080"/>
              <a:ext cx="2736304" cy="172819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115616" y="1124744"/>
              <a:ext cx="705678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</a:rPr>
                <a:t>КОЛЕСНЫЙ ЦЕХ </a:t>
              </a:r>
              <a:r>
                <a:rPr lang="ru-RU" sz="1400" b="1" dirty="0" smtClean="0">
                  <a:solidFill>
                    <a:srgbClr val="006600"/>
                  </a:solidFill>
                </a:rPr>
                <a:t>(ПОСЛЕ)</a:t>
              </a:r>
              <a:endParaRPr lang="ru-RU" sz="1400" b="1" dirty="0">
                <a:solidFill>
                  <a:srgbClr val="006600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427984" y="4869160"/>
              <a:ext cx="864096" cy="1008112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292080" y="2492896"/>
              <a:ext cx="2736304" cy="165618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3131840" y="5949280"/>
              <a:ext cx="129614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Двойная стрелка вверх/вниз 62"/>
            <p:cNvSpPr/>
            <p:nvPr/>
          </p:nvSpPr>
          <p:spPr>
            <a:xfrm>
              <a:off x="1115616" y="5085184"/>
              <a:ext cx="360040" cy="576064"/>
            </a:xfrm>
            <a:prstGeom prst="upDownArrow">
              <a:avLst>
                <a:gd name="adj1" fmla="val 7316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899592" y="5013176"/>
              <a:ext cx="0" cy="7200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Прямоугольник 64"/>
            <p:cNvSpPr/>
            <p:nvPr/>
          </p:nvSpPr>
          <p:spPr>
            <a:xfrm>
              <a:off x="1979712" y="4869160"/>
              <a:ext cx="1152128" cy="1008112"/>
            </a:xfrm>
            <a:prstGeom prst="rect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635895" y="3564161"/>
              <a:ext cx="1440163" cy="728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Позиция входного контроля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>
              <a:off x="683568" y="5373216"/>
              <a:ext cx="79208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Двойная стрелка вверх/вниз 67"/>
            <p:cNvSpPr/>
            <p:nvPr/>
          </p:nvSpPr>
          <p:spPr>
            <a:xfrm>
              <a:off x="2555776" y="5085184"/>
              <a:ext cx="360040" cy="576064"/>
            </a:xfrm>
            <a:prstGeom prst="upDownArrow">
              <a:avLst>
                <a:gd name="adj1" fmla="val 7316"/>
                <a:gd name="adj2" fmla="val 0"/>
              </a:avLst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1619672" y="5373216"/>
              <a:ext cx="79208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>
              <a:stCxn id="66" idx="2"/>
              <a:endCxn id="60" idx="0"/>
            </p:cNvCxnSpPr>
            <p:nvPr/>
          </p:nvCxnSpPr>
          <p:spPr>
            <a:xfrm>
              <a:off x="4355977" y="4293096"/>
              <a:ext cx="504056" cy="576063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Двойная стрелка вверх/вниз 70"/>
            <p:cNvSpPr/>
            <p:nvPr/>
          </p:nvSpPr>
          <p:spPr>
            <a:xfrm>
              <a:off x="4716016" y="5085184"/>
              <a:ext cx="360040" cy="576064"/>
            </a:xfrm>
            <a:prstGeom prst="upDownArrow">
              <a:avLst>
                <a:gd name="adj1" fmla="val 7316"/>
                <a:gd name="adj2" fmla="val 0"/>
              </a:avLst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652119" y="4293096"/>
              <a:ext cx="2160022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УЧАСТОК  ДЕМОНТАЖА   КП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580111" y="2996952"/>
              <a:ext cx="223203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УЧАСТОК  МОНТАЖА   КП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71598" y="3636169"/>
              <a:ext cx="1192606" cy="80094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</a:rPr>
                <a:t>Позиция сухой очистки  КП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Прямая со стрелкой 74"/>
            <p:cNvCxnSpPr>
              <a:stCxn id="74" idx="3"/>
            </p:cNvCxnSpPr>
            <p:nvPr/>
          </p:nvCxnSpPr>
          <p:spPr>
            <a:xfrm>
              <a:off x="2164204" y="4036641"/>
              <a:ext cx="463579" cy="832519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2843808" y="5373216"/>
              <a:ext cx="1944216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683568" y="5157192"/>
              <a:ext cx="511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683568" y="5589240"/>
              <a:ext cx="511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3275856" y="1700808"/>
              <a:ext cx="0" cy="424847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4283968" y="1700808"/>
              <a:ext cx="0" cy="424847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Прямоугольник 80"/>
            <p:cNvSpPr/>
            <p:nvPr/>
          </p:nvSpPr>
          <p:spPr>
            <a:xfrm>
              <a:off x="2411760" y="2924944"/>
              <a:ext cx="720080" cy="9864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FF0000"/>
                  </a:solidFill>
                </a:rPr>
                <a:t>ДО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2" name="Прямая со стрелкой 81"/>
            <p:cNvCxnSpPr>
              <a:stCxn id="74" idx="3"/>
            </p:cNvCxnSpPr>
            <p:nvPr/>
          </p:nvCxnSpPr>
          <p:spPr>
            <a:xfrm flipV="1">
              <a:off x="2164204" y="3573020"/>
              <a:ext cx="247555" cy="463621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/>
            <p:nvPr/>
          </p:nvCxnSpPr>
          <p:spPr>
            <a:xfrm flipV="1">
              <a:off x="2664092" y="3933056"/>
              <a:ext cx="0" cy="936104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>
              <a:off x="2880116" y="3933056"/>
              <a:ext cx="0" cy="936104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ямоугольник 84"/>
          <p:cNvSpPr/>
          <p:nvPr/>
        </p:nvSpPr>
        <p:spPr>
          <a:xfrm>
            <a:off x="3846787" y="2197870"/>
            <a:ext cx="1492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27 минут</a:t>
            </a:r>
          </a:p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+ 8 %</a:t>
            </a:r>
          </a:p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43 тыс. руб.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" y="13209"/>
            <a:ext cx="9144000" cy="766001"/>
          </a:xfrm>
        </p:spPr>
        <p:txBody>
          <a:bodyPr anchor="ctr">
            <a:normAutofit/>
          </a:bodyPr>
          <a:lstStyle/>
          <a:p>
            <a:pPr marL="361950" font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 оптимизации технологического процесса материально-</a:t>
            </a:r>
            <a:b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технического обеспечения комплекса сигнализации и автоблокировки</a:t>
            </a:r>
            <a:endParaRPr lang="ru-RU" sz="1600" dirty="0"/>
          </a:p>
        </p:txBody>
      </p:sp>
      <p:sp>
        <p:nvSpPr>
          <p:cNvPr id="52" name="Номер слайда 7"/>
          <p:cNvSpPr>
            <a:spLocks noGrp="1"/>
          </p:cNvSpPr>
          <p:nvPr>
            <p:ph type="sldNum" sz="quarter" idx="14"/>
          </p:nvPr>
        </p:nvSpPr>
        <p:spPr>
          <a:xfrm>
            <a:off x="152399" y="4882356"/>
            <a:ext cx="447741" cy="252000"/>
          </a:xfrm>
        </p:spPr>
        <p:txBody>
          <a:bodyPr/>
          <a:lstStyle/>
          <a:p>
            <a:pPr>
              <a:defRPr/>
            </a:pPr>
            <a:fld id="{56772703-9B68-4670-8796-91AA10C2638E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8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86161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 smtClean="0"/>
              <a:t>Карта потока создания ценности </a:t>
            </a:r>
            <a:r>
              <a:rPr lang="ru-RU" sz="1400" dirty="0" smtClean="0">
                <a:latin typeface="Verdana" pitchFamily="34" charset="0"/>
              </a:rPr>
              <a:t>«</a:t>
            </a:r>
            <a:r>
              <a:rPr lang="ru-RU" sz="1400" dirty="0" smtClean="0"/>
              <a:t>материально-технического обеспечения дистанции СЦБ» 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</a:rPr>
              <a:t>(ДО)</a:t>
            </a:r>
          </a:p>
          <a:p>
            <a:pPr algn="ctr" defTabSz="914400"/>
            <a:r>
              <a:rPr lang="ru-RU" sz="1400" dirty="0" smtClean="0"/>
              <a:t> 	</a:t>
            </a:r>
          </a:p>
        </p:txBody>
      </p:sp>
      <p:grpSp>
        <p:nvGrpSpPr>
          <p:cNvPr id="2" name="Группа 71"/>
          <p:cNvGrpSpPr/>
          <p:nvPr/>
        </p:nvGrpSpPr>
        <p:grpSpPr>
          <a:xfrm>
            <a:off x="121381" y="1417202"/>
            <a:ext cx="8982159" cy="2987158"/>
            <a:chOff x="121381" y="1651870"/>
            <a:chExt cx="8982159" cy="2987158"/>
          </a:xfrm>
        </p:grpSpPr>
        <p:sp>
          <p:nvSpPr>
            <p:cNvPr id="11" name="Прямоугольник 55"/>
            <p:cNvSpPr>
              <a:spLocks noChangeArrowheads="1"/>
            </p:cNvSpPr>
            <p:nvPr/>
          </p:nvSpPr>
          <p:spPr bwMode="auto">
            <a:xfrm rot="5400000">
              <a:off x="755123" y="2181053"/>
              <a:ext cx="123111" cy="1134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2,5 мин.</a:t>
              </a:r>
              <a:endParaRPr lang="ru-RU" sz="800" dirty="0"/>
            </a:p>
          </p:txBody>
        </p:sp>
        <p:sp>
          <p:nvSpPr>
            <p:cNvPr id="12" name="Прямоугольник 55"/>
            <p:cNvSpPr>
              <a:spLocks noChangeArrowheads="1"/>
            </p:cNvSpPr>
            <p:nvPr/>
          </p:nvSpPr>
          <p:spPr bwMode="auto">
            <a:xfrm rot="5400000">
              <a:off x="2484020" y="2267268"/>
              <a:ext cx="123111" cy="96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3 мин.</a:t>
              </a:r>
              <a:endParaRPr lang="ru-RU" sz="800" dirty="0"/>
            </a:p>
          </p:txBody>
        </p:sp>
        <p:sp>
          <p:nvSpPr>
            <p:cNvPr id="13" name="Прямоугольник 55"/>
            <p:cNvSpPr>
              <a:spLocks noChangeArrowheads="1"/>
            </p:cNvSpPr>
            <p:nvPr/>
          </p:nvSpPr>
          <p:spPr bwMode="auto">
            <a:xfrm rot="5400000">
              <a:off x="6802642" y="2240473"/>
              <a:ext cx="123111" cy="101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3 мин.</a:t>
              </a:r>
              <a:endParaRPr lang="ru-RU" sz="8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1990641" y="1692336"/>
              <a:ext cx="1140976" cy="8971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Подача ШНС в дистанцию заявки на потребность ДТ перемычек 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121381" y="1706166"/>
              <a:ext cx="1362294" cy="88328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Оформление результатов выявленных неисправностей дроссельных перемычек в журнале ШУ-2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 bwMode="auto">
            <a:xfrm>
              <a:off x="4984694" y="1685395"/>
              <a:ext cx="971044" cy="9040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Ожидание поступления по заявке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4687134" y="2066832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22" name="Прямоугольник 55"/>
            <p:cNvSpPr>
              <a:spLocks noChangeArrowheads="1"/>
            </p:cNvSpPr>
            <p:nvPr/>
          </p:nvSpPr>
          <p:spPr bwMode="auto">
            <a:xfrm>
              <a:off x="3592865" y="2686558"/>
              <a:ext cx="100302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5,8 мин.</a:t>
              </a:r>
              <a:endParaRPr lang="ru-RU" sz="8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3592865" y="1697816"/>
              <a:ext cx="1003028" cy="89163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Оформление заявки на потребность ДТ перемычек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3278394" y="2083016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1649513" y="2065675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29" name="Скругленный прямоугольник 28"/>
            <p:cNvSpPr/>
            <p:nvPr/>
          </p:nvSpPr>
          <p:spPr bwMode="auto">
            <a:xfrm>
              <a:off x="6356554" y="1685395"/>
              <a:ext cx="1015289" cy="9040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Получение разнарядки о наличии материалов на ОМТО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Прямоугольник 55"/>
            <p:cNvSpPr>
              <a:spLocks noChangeArrowheads="1"/>
            </p:cNvSpPr>
            <p:nvPr/>
          </p:nvSpPr>
          <p:spPr bwMode="auto">
            <a:xfrm rot="5400000">
              <a:off x="5408660" y="2262594"/>
              <a:ext cx="123111" cy="97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217440 мин.</a:t>
              </a:r>
              <a:endParaRPr lang="ru-RU" sz="800" dirty="0"/>
            </a:p>
          </p:txBody>
        </p:sp>
        <p:sp>
          <p:nvSpPr>
            <p:cNvPr id="31" name="Скругленный прямоугольник 30"/>
            <p:cNvSpPr/>
            <p:nvPr/>
          </p:nvSpPr>
          <p:spPr bwMode="auto">
            <a:xfrm>
              <a:off x="7824997" y="1651870"/>
              <a:ext cx="1019597" cy="9040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Выезд в ОМТО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2" name="Прямоугольник 55"/>
            <p:cNvSpPr>
              <a:spLocks noChangeArrowheads="1"/>
            </p:cNvSpPr>
            <p:nvPr/>
          </p:nvSpPr>
          <p:spPr bwMode="auto">
            <a:xfrm rot="5400000">
              <a:off x="8273239" y="2221553"/>
              <a:ext cx="123111" cy="1019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70 мин.</a:t>
              </a:r>
              <a:endParaRPr lang="ru-RU" sz="800" dirty="0"/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6061138" y="2066832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34" name="Стрелка вправо 33"/>
            <p:cNvSpPr/>
            <p:nvPr/>
          </p:nvSpPr>
          <p:spPr>
            <a:xfrm>
              <a:off x="7473245" y="2065675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3" name="Скругленный прямоугольник 52"/>
            <p:cNvSpPr/>
            <p:nvPr/>
          </p:nvSpPr>
          <p:spPr bwMode="auto">
            <a:xfrm>
              <a:off x="338311" y="3077228"/>
              <a:ext cx="1145363" cy="9040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Получение ДТ перемычек на ОМТО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4" name="Прямоугольник 55"/>
            <p:cNvSpPr>
              <a:spLocks noChangeArrowheads="1"/>
            </p:cNvSpPr>
            <p:nvPr/>
          </p:nvSpPr>
          <p:spPr bwMode="auto">
            <a:xfrm rot="5400000">
              <a:off x="849436" y="3534894"/>
              <a:ext cx="123111" cy="114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30 мин.</a:t>
              </a:r>
              <a:endParaRPr lang="ru-RU" sz="800" dirty="0"/>
            </a:p>
          </p:txBody>
        </p:sp>
        <p:sp>
          <p:nvSpPr>
            <p:cNvPr id="55" name="Стрелка вправо 54"/>
            <p:cNvSpPr/>
            <p:nvPr/>
          </p:nvSpPr>
          <p:spPr>
            <a:xfrm>
              <a:off x="121381" y="3462060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6" name="Скругленный прямоугольник 55"/>
            <p:cNvSpPr/>
            <p:nvPr/>
          </p:nvSpPr>
          <p:spPr bwMode="auto">
            <a:xfrm>
              <a:off x="1835426" y="3078081"/>
              <a:ext cx="1190995" cy="9040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Доставка ДТ перемычек в дистанцию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Прямоугольник 55"/>
            <p:cNvSpPr>
              <a:spLocks noChangeArrowheads="1"/>
            </p:cNvSpPr>
            <p:nvPr/>
          </p:nvSpPr>
          <p:spPr bwMode="auto">
            <a:xfrm rot="5400000">
              <a:off x="2369367" y="3512931"/>
              <a:ext cx="123111" cy="119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7 мин.</a:t>
              </a:r>
              <a:endParaRPr lang="ru-RU" sz="800" dirty="0"/>
            </a:p>
          </p:txBody>
        </p:sp>
        <p:sp>
          <p:nvSpPr>
            <p:cNvPr id="58" name="Стрелка вправо 57"/>
            <p:cNvSpPr/>
            <p:nvPr/>
          </p:nvSpPr>
          <p:spPr>
            <a:xfrm>
              <a:off x="1556556" y="3475702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9" name="Стрелка вправо 58"/>
            <p:cNvSpPr/>
            <p:nvPr/>
          </p:nvSpPr>
          <p:spPr>
            <a:xfrm>
              <a:off x="8917627" y="2065675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0" name="Скругленный прямоугольник 59"/>
            <p:cNvSpPr/>
            <p:nvPr/>
          </p:nvSpPr>
          <p:spPr bwMode="auto">
            <a:xfrm>
              <a:off x="4734751" y="3077228"/>
              <a:ext cx="1190995" cy="90405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Выдача ДТ на участок по заявке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1" name="Стрелка вправо 60"/>
            <p:cNvSpPr/>
            <p:nvPr/>
          </p:nvSpPr>
          <p:spPr>
            <a:xfrm>
              <a:off x="3131617" y="3455162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2" name="Скругленный прямоугольник 61"/>
            <p:cNvSpPr/>
            <p:nvPr/>
          </p:nvSpPr>
          <p:spPr bwMode="auto">
            <a:xfrm>
              <a:off x="6255137" y="3077228"/>
              <a:ext cx="1190995" cy="9040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Доставка ДТ перемычек на участок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3" name="Стрелка вправо 62"/>
            <p:cNvSpPr/>
            <p:nvPr/>
          </p:nvSpPr>
          <p:spPr>
            <a:xfrm>
              <a:off x="6001982" y="3434622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4" name="Стрелка вправо 63"/>
            <p:cNvSpPr/>
            <p:nvPr/>
          </p:nvSpPr>
          <p:spPr>
            <a:xfrm>
              <a:off x="4409980" y="3455162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>
              <a:off x="3592865" y="3165712"/>
              <a:ext cx="574533" cy="668532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Shape 66"/>
            <p:cNvCxnSpPr>
              <a:stCxn id="65" idx="3"/>
            </p:cNvCxnSpPr>
            <p:nvPr/>
          </p:nvCxnSpPr>
          <p:spPr>
            <a:xfrm rot="5400000">
              <a:off x="1640544" y="2399440"/>
              <a:ext cx="804784" cy="3674392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29540" y="4229303"/>
              <a:ext cx="3750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</a:rPr>
                <a:t>Ожидание следования автотранспорта по участкам дистанции (интервал  - в течении 5 дней по графику)</a:t>
              </a:r>
              <a:endParaRPr lang="ru-RU" sz="1000" dirty="0">
                <a:latin typeface="+mj-lt"/>
              </a:endParaRPr>
            </a:p>
          </p:txBody>
        </p:sp>
        <p:sp>
          <p:nvSpPr>
            <p:cNvPr id="70" name="Прямоугольник 55"/>
            <p:cNvSpPr>
              <a:spLocks noChangeArrowheads="1"/>
            </p:cNvSpPr>
            <p:nvPr/>
          </p:nvSpPr>
          <p:spPr bwMode="auto">
            <a:xfrm rot="5400000">
              <a:off x="5268693" y="3512931"/>
              <a:ext cx="123111" cy="119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6 мин.</a:t>
              </a:r>
              <a:endParaRPr lang="ru-RU" sz="800" dirty="0"/>
            </a:p>
          </p:txBody>
        </p:sp>
        <p:sp>
          <p:nvSpPr>
            <p:cNvPr id="71" name="Прямоугольник 55"/>
            <p:cNvSpPr>
              <a:spLocks noChangeArrowheads="1"/>
            </p:cNvSpPr>
            <p:nvPr/>
          </p:nvSpPr>
          <p:spPr bwMode="auto">
            <a:xfrm rot="5400000">
              <a:off x="6789079" y="3512076"/>
              <a:ext cx="123111" cy="119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31,6 мин.</a:t>
              </a:r>
              <a:endParaRPr lang="ru-RU" sz="800" dirty="0"/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4008120" y="3934419"/>
            <a:ext cx="5135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ru-RU" sz="1400" dirty="0" smtClean="0">
                <a:latin typeface="+mj-lt"/>
              </a:rPr>
              <a:t>Параметры:</a:t>
            </a:r>
          </a:p>
          <a:p>
            <a:pPr marL="85725"/>
            <a:r>
              <a:rPr lang="ru-RU" sz="1400" dirty="0" smtClean="0">
                <a:latin typeface="+mj-lt"/>
              </a:rPr>
              <a:t>Цикл процесса – 217598 минут; Время </a:t>
            </a:r>
            <a:r>
              <a:rPr lang="ru-RU" sz="1400" dirty="0" err="1" smtClean="0">
                <a:latin typeface="+mj-lt"/>
              </a:rPr>
              <a:t>д.ц</a:t>
            </a:r>
            <a:r>
              <a:rPr lang="ru-RU" sz="1400" dirty="0" smtClean="0">
                <a:latin typeface="+mj-lt"/>
              </a:rPr>
              <a:t>. – </a:t>
            </a:r>
            <a:r>
              <a:rPr lang="ru-RU" sz="1400" dirty="0" smtClean="0">
                <a:solidFill>
                  <a:srgbClr val="006600"/>
                </a:solidFill>
                <a:latin typeface="+mj-lt"/>
              </a:rPr>
              <a:t>6 минут; </a:t>
            </a:r>
          </a:p>
          <a:p>
            <a:pPr marL="85725"/>
            <a:r>
              <a:rPr lang="ru-RU" sz="1400" dirty="0" smtClean="0">
                <a:latin typeface="+mj-lt"/>
              </a:rPr>
              <a:t>Время потерь – </a:t>
            </a:r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217592минут; </a:t>
            </a:r>
            <a:r>
              <a:rPr lang="ru-RU" sz="1400" dirty="0" smtClean="0">
                <a:latin typeface="+mj-lt"/>
              </a:rPr>
              <a:t>Эффективность процесса менее 0,01%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57611" y="1381477"/>
            <a:ext cx="1453144" cy="1293143"/>
          </a:xfrm>
          <a:prstGeom prst="roundRect">
            <a:avLst/>
          </a:prstGeom>
          <a:noFill/>
          <a:ln w="158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018915" y="1166033"/>
            <a:ext cx="9144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00FF"/>
                </a:solidFill>
                <a:latin typeface="+mj-lt"/>
              </a:rPr>
              <a:t>Сокращение</a:t>
            </a:r>
            <a:endParaRPr lang="ru-RU" sz="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95165" y="1339114"/>
            <a:ext cx="1453144" cy="1293143"/>
          </a:xfrm>
          <a:prstGeom prst="roundRect">
            <a:avLst/>
          </a:prstGeom>
          <a:noFill/>
          <a:ln w="158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833609" y="1146530"/>
            <a:ext cx="9144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00FF"/>
                </a:solidFill>
                <a:latin typeface="+mj-lt"/>
              </a:rPr>
              <a:t>Сокращение</a:t>
            </a:r>
            <a:endParaRPr lang="ru-RU" sz="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0558" y="2679376"/>
            <a:ext cx="3028775" cy="1293143"/>
          </a:xfrm>
          <a:prstGeom prst="roundRect">
            <a:avLst/>
          </a:prstGeom>
          <a:noFill/>
          <a:ln w="158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199907" y="2664136"/>
            <a:ext cx="9144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00FF"/>
                </a:solidFill>
                <a:latin typeface="+mj-lt"/>
              </a:rPr>
              <a:t>Сокращение</a:t>
            </a:r>
            <a:endParaRPr lang="ru-RU" sz="8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09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" y="13209"/>
            <a:ext cx="9144000" cy="766001"/>
          </a:xfrm>
        </p:spPr>
        <p:txBody>
          <a:bodyPr anchor="ctr">
            <a:normAutofit/>
          </a:bodyPr>
          <a:lstStyle/>
          <a:p>
            <a:pPr marL="361950" font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 оптимизации технологического процесса материально-</a:t>
            </a:r>
            <a:b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технического обеспечения комплекса сигнализации и автоблокировки</a:t>
            </a:r>
            <a:endParaRPr lang="ru-RU" sz="1600" dirty="0"/>
          </a:p>
        </p:txBody>
      </p:sp>
      <p:sp>
        <p:nvSpPr>
          <p:cNvPr id="52" name="Номер слайда 7"/>
          <p:cNvSpPr>
            <a:spLocks noGrp="1"/>
          </p:cNvSpPr>
          <p:nvPr>
            <p:ph type="sldNum" sz="quarter" idx="14"/>
          </p:nvPr>
        </p:nvSpPr>
        <p:spPr>
          <a:xfrm>
            <a:off x="152399" y="4882356"/>
            <a:ext cx="447741" cy="252000"/>
          </a:xfrm>
        </p:spPr>
        <p:txBody>
          <a:bodyPr/>
          <a:lstStyle/>
          <a:p>
            <a:pPr>
              <a:defRPr/>
            </a:pPr>
            <a:fld id="{56772703-9B68-4670-8796-91AA10C2638E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9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86161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 smtClean="0"/>
              <a:t>Карта потока создания ценности </a:t>
            </a:r>
            <a:r>
              <a:rPr lang="ru-RU" sz="1400" dirty="0" smtClean="0">
                <a:latin typeface="Verdana" pitchFamily="34" charset="0"/>
              </a:rPr>
              <a:t>«</a:t>
            </a:r>
            <a:r>
              <a:rPr lang="ru-RU" sz="1400" dirty="0" smtClean="0"/>
              <a:t>материально-технического обеспечения дистанции СЦБ» </a:t>
            </a:r>
            <a:r>
              <a:rPr lang="ru-RU" sz="1400" b="1" dirty="0" smtClean="0">
                <a:solidFill>
                  <a:srgbClr val="006600"/>
                </a:solidFill>
                <a:latin typeface="Verdana" pitchFamily="34" charset="0"/>
              </a:rPr>
              <a:t>(ПОСЛЕ)</a:t>
            </a:r>
          </a:p>
          <a:p>
            <a:pPr algn="ctr" defTabSz="914400"/>
            <a:r>
              <a:rPr lang="ru-RU" sz="1400" dirty="0" smtClean="0"/>
              <a:t> 	</a:t>
            </a:r>
          </a:p>
        </p:txBody>
      </p:sp>
      <p:grpSp>
        <p:nvGrpSpPr>
          <p:cNvPr id="2" name="Группа 41"/>
          <p:cNvGrpSpPr/>
          <p:nvPr/>
        </p:nvGrpSpPr>
        <p:grpSpPr>
          <a:xfrm>
            <a:off x="161841" y="1466442"/>
            <a:ext cx="8815222" cy="1612736"/>
            <a:chOff x="161841" y="1886842"/>
            <a:chExt cx="8815222" cy="1612736"/>
          </a:xfrm>
        </p:grpSpPr>
        <p:sp>
          <p:nvSpPr>
            <p:cNvPr id="11" name="Прямоугольник 55"/>
            <p:cNvSpPr>
              <a:spLocks noChangeArrowheads="1"/>
            </p:cNvSpPr>
            <p:nvPr/>
          </p:nvSpPr>
          <p:spPr bwMode="auto">
            <a:xfrm rot="5400000">
              <a:off x="795583" y="2399537"/>
              <a:ext cx="123111" cy="1134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2,5 мин.</a:t>
              </a:r>
              <a:endParaRPr lang="ru-RU" sz="800" dirty="0"/>
            </a:p>
          </p:txBody>
        </p:sp>
        <p:sp>
          <p:nvSpPr>
            <p:cNvPr id="12" name="Прямоугольник 55"/>
            <p:cNvSpPr>
              <a:spLocks noChangeArrowheads="1"/>
            </p:cNvSpPr>
            <p:nvPr/>
          </p:nvSpPr>
          <p:spPr bwMode="auto">
            <a:xfrm rot="5400000">
              <a:off x="2322180" y="2485752"/>
              <a:ext cx="123111" cy="96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3 мин.</a:t>
              </a:r>
              <a:endParaRPr lang="ru-RU" sz="8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1828801" y="1910820"/>
              <a:ext cx="1140976" cy="8971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Подача ШНС в дистанцию заявки на потребность ДТ перемычек 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161841" y="1924650"/>
              <a:ext cx="1362294" cy="88328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Оформление результатов выявленных неисправностей дроссельных перемычек в журнале ШУ-2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 bwMode="auto">
            <a:xfrm>
              <a:off x="4547726" y="1903879"/>
              <a:ext cx="971044" cy="9040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Ремонт ДТ перемычек в мастерской по заявке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4314902" y="2285316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22" name="Прямоугольник 55"/>
            <p:cNvSpPr>
              <a:spLocks noChangeArrowheads="1"/>
            </p:cNvSpPr>
            <p:nvPr/>
          </p:nvSpPr>
          <p:spPr bwMode="auto">
            <a:xfrm>
              <a:off x="3261093" y="2905042"/>
              <a:ext cx="100302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10 мин.</a:t>
              </a:r>
              <a:endParaRPr lang="ru-RU" sz="8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3261093" y="1916300"/>
              <a:ext cx="1003028" cy="89163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Выборка для ремонта пригодного материала из </a:t>
              </a:r>
              <a:r>
                <a:rPr lang="ru-RU" sz="800" dirty="0" err="1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старогодних</a:t>
              </a:r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 запасов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3027542" y="2301500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1576685" y="2284159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30" name="Прямоугольник 55"/>
            <p:cNvSpPr>
              <a:spLocks noChangeArrowheads="1"/>
            </p:cNvSpPr>
            <p:nvPr/>
          </p:nvSpPr>
          <p:spPr bwMode="auto">
            <a:xfrm rot="5400000">
              <a:off x="4971692" y="2481078"/>
              <a:ext cx="123111" cy="97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16,2 мин.</a:t>
              </a:r>
              <a:endParaRPr lang="ru-RU" sz="800" dirty="0"/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5575618" y="2285316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0" name="Скругленный прямоугольник 59"/>
            <p:cNvSpPr/>
            <p:nvPr/>
          </p:nvSpPr>
          <p:spPr bwMode="auto">
            <a:xfrm>
              <a:off x="6556994" y="1886842"/>
              <a:ext cx="928139" cy="90405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Выдача ДТ на участок по заявке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 bwMode="auto">
            <a:xfrm>
              <a:off x="7786068" y="1886842"/>
              <a:ext cx="1190995" cy="9040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anchor="ctr"/>
            <a:lstStyle/>
            <a:p>
              <a:pPr lvl="0" algn="ctr"/>
              <a:r>
                <a:rPr lang="ru-RU" sz="8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Доставка ДТ перемычек на участок</a:t>
              </a:r>
              <a:endParaRPr lang="ru-RU" sz="8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3" name="Стрелка вправо 62"/>
            <p:cNvSpPr/>
            <p:nvPr/>
          </p:nvSpPr>
          <p:spPr>
            <a:xfrm>
              <a:off x="7532913" y="2244236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4" name="Стрелка вправо 63"/>
            <p:cNvSpPr/>
            <p:nvPr/>
          </p:nvSpPr>
          <p:spPr>
            <a:xfrm>
              <a:off x="6264591" y="2272868"/>
              <a:ext cx="185913" cy="1729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>
              <a:off x="5714512" y="1975326"/>
              <a:ext cx="574533" cy="668532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Shape 66"/>
            <p:cNvCxnSpPr>
              <a:stCxn id="65" idx="3"/>
            </p:cNvCxnSpPr>
            <p:nvPr/>
          </p:nvCxnSpPr>
          <p:spPr>
            <a:xfrm rot="5400000">
              <a:off x="3944630" y="1442429"/>
              <a:ext cx="855720" cy="3258578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034517" y="3037913"/>
              <a:ext cx="2666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latin typeface="+mj-lt"/>
                </a:rPr>
                <a:t>Ожидание следования автотранспорта по участкам дистанции (интервал  - в течении 5 дней по графику)</a:t>
              </a:r>
              <a:endParaRPr lang="ru-RU" sz="800" dirty="0">
                <a:latin typeface="+mj-lt"/>
              </a:endParaRPr>
            </a:p>
          </p:txBody>
        </p:sp>
        <p:sp>
          <p:nvSpPr>
            <p:cNvPr id="70" name="Прямоугольник 55"/>
            <p:cNvSpPr>
              <a:spLocks noChangeArrowheads="1"/>
            </p:cNvSpPr>
            <p:nvPr/>
          </p:nvSpPr>
          <p:spPr bwMode="auto">
            <a:xfrm rot="5400000">
              <a:off x="6959507" y="2453973"/>
              <a:ext cx="123111" cy="928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6 мин.</a:t>
              </a:r>
              <a:endParaRPr lang="ru-RU" sz="800" dirty="0"/>
            </a:p>
          </p:txBody>
        </p:sp>
        <p:sp>
          <p:nvSpPr>
            <p:cNvPr id="71" name="Прямоугольник 55"/>
            <p:cNvSpPr>
              <a:spLocks noChangeArrowheads="1"/>
            </p:cNvSpPr>
            <p:nvPr/>
          </p:nvSpPr>
          <p:spPr bwMode="auto">
            <a:xfrm rot="5400000">
              <a:off x="8320010" y="2321690"/>
              <a:ext cx="123111" cy="119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>
              <a:spAutoFit/>
            </a:bodyPr>
            <a:lstStyle/>
            <a:p>
              <a:pPr algn="ctr"/>
              <a:r>
                <a:rPr lang="ru-RU" sz="800" dirty="0" smtClean="0"/>
                <a:t>31,6 мин.</a:t>
              </a:r>
              <a:endParaRPr lang="ru-RU" sz="800" dirty="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0" y="3719105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ru-RU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Параметры:</a:t>
            </a:r>
          </a:p>
          <a:p>
            <a:pPr marL="85725"/>
            <a:r>
              <a:rPr lang="ru-RU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Цикл процесса – 69 минут;  Время </a:t>
            </a:r>
            <a:r>
              <a:rPr lang="ru-RU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д.ц</a:t>
            </a:r>
            <a:r>
              <a:rPr lang="ru-RU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– </a:t>
            </a:r>
            <a:r>
              <a:rPr lang="ru-RU" sz="15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минут;  </a:t>
            </a:r>
            <a:r>
              <a:rPr lang="ru-RU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Время потерь – </a:t>
            </a:r>
            <a:r>
              <a:rPr lang="ru-RU" sz="15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63 минуты; </a:t>
            </a:r>
          </a:p>
          <a:p>
            <a:pPr marL="85725"/>
            <a:r>
              <a:rPr lang="ru-RU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Эффективность процесса – 8,65% (рост эффективности процесса составил 8,64 %);</a:t>
            </a:r>
          </a:p>
          <a:p>
            <a:pPr marL="85725"/>
            <a:r>
              <a:rPr lang="ru-RU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Экономический эффект – 400 тыс. рублей.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"/>
          <p:cNvSpPr txBox="1">
            <a:spLocks/>
          </p:cNvSpPr>
          <p:nvPr/>
        </p:nvSpPr>
        <p:spPr>
          <a:xfrm>
            <a:off x="-315300" y="3126101"/>
            <a:ext cx="9144000" cy="54200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5600"/>
            <a:endParaRPr kumimoji="1"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5225">
              <a:tabLst>
                <a:tab pos="273050" algn="l"/>
              </a:tabLst>
            </a:pPr>
            <a:r>
              <a:rPr kumimoji="1"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Вид сокращённых потерь –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02259" y="3265459"/>
            <a:ext cx="1812615" cy="390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Ожидание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51091" y="3265459"/>
            <a:ext cx="2276153" cy="390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Транспортировка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9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15508</TotalTime>
  <Words>3044</Words>
  <Application>Microsoft Office PowerPoint</Application>
  <PresentationFormat>Экран (16:9)</PresentationFormat>
  <Paragraphs>354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оптимизации технологического процесса материально- технического обеспечения комплекса сигнализации и автоблокировки</vt:lpstr>
      <vt:lpstr>Проект оптимизации технологического процесса материально- технического обеспечения комплекса сигнализации и автоблокировки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</dc:creator>
  <cp:lastModifiedBy>user</cp:lastModifiedBy>
  <cp:revision>1018</cp:revision>
  <dcterms:created xsi:type="dcterms:W3CDTF">2010-06-10T07:47:26Z</dcterms:created>
  <dcterms:modified xsi:type="dcterms:W3CDTF">2018-04-05T05:43:55Z</dcterms:modified>
</cp:coreProperties>
</file>