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78" r:id="rId4"/>
    <p:sldId id="279" r:id="rId5"/>
    <p:sldId id="280" r:id="rId6"/>
    <p:sldId id="257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EFF"/>
    <a:srgbClr val="E5F6FF"/>
    <a:srgbClr val="F7F7F7"/>
    <a:srgbClr val="F5F5F5"/>
    <a:srgbClr val="FBFBFB"/>
    <a:srgbClr val="0A2896"/>
    <a:srgbClr val="00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10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клиентского потока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Транзакционный бизнес</c:v>
                </c:pt>
                <c:pt idx="1">
                  <c:v>Потребительское кредитование</c:v>
                </c:pt>
                <c:pt idx="2">
                  <c:v>Ипотечное кредитование</c:v>
                </c:pt>
                <c:pt idx="3">
                  <c:v>Операции с картами</c:v>
                </c:pt>
                <c:pt idx="4">
                  <c:v>Депозитные операции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B-45EC-9EED-080607868C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времени клиентов и сотрудников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B5-4D4C-9E42-4FF0A424C0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B5-4D4C-9E42-4FF0A424C0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B5-4D4C-9E42-4FF0A424C0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0B5-4D4C-9E42-4FF0A424C0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0B5-4D4C-9E42-4FF0A424C05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Транзакционный бизнес</c:v>
                </c:pt>
                <c:pt idx="1">
                  <c:v>Потребительское кредитование</c:v>
                </c:pt>
                <c:pt idx="2">
                  <c:v>Ипотечное кредитование</c:v>
                </c:pt>
                <c:pt idx="3">
                  <c:v>Операции с картами</c:v>
                </c:pt>
                <c:pt idx="4">
                  <c:v>Депозитные операции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B5-4D4C-9E42-4FF0A424C0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клиентского потока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11-4246-AB82-6CE12916A3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11-4246-AB82-6CE12916A3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11-4246-AB82-6CE12916A3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011-4246-AB82-6CE12916A3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011-4246-AB82-6CE12916A32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Транзакционный бизнес</c:v>
                </c:pt>
                <c:pt idx="1">
                  <c:v>Потребительское кредитование</c:v>
                </c:pt>
                <c:pt idx="2">
                  <c:v>Ипотечное кредитование</c:v>
                </c:pt>
                <c:pt idx="3">
                  <c:v>Операции с картами</c:v>
                </c:pt>
                <c:pt idx="4">
                  <c:v>Депозитные операции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11-4246-AB82-6CE12916A3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времени клиентов и сотрудников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CA-4BA1-8A44-34F89EC6D2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CA-4BA1-8A44-34F89EC6D2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CA-4BA1-8A44-34F89EC6D2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CA-4BA1-8A44-34F89EC6D2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DCA-4BA1-8A44-34F89EC6D2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Транзакционный бизнес</c:v>
                </c:pt>
                <c:pt idx="1">
                  <c:v>Потребительское кредитование</c:v>
                </c:pt>
                <c:pt idx="2">
                  <c:v>Ипотечное кредитование</c:v>
                </c:pt>
                <c:pt idx="3">
                  <c:v>Операции с картами</c:v>
                </c:pt>
                <c:pt idx="4">
                  <c:v>Депозитные операции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CA-4BA1-8A44-34F89EC6D2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Активы в управлении, млрд.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6-4B65-B4E9-C9D2FF304F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6-4B65-B4E9-C9D2FF304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59360"/>
        <c:axId val="593966248"/>
      </c:barChart>
      <c:catAx>
        <c:axId val="59395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966248"/>
        <c:crosses val="autoZero"/>
        <c:auto val="1"/>
        <c:lblAlgn val="ctr"/>
        <c:lblOffset val="100"/>
        <c:noMultiLvlLbl val="0"/>
      </c:catAx>
      <c:valAx>
        <c:axId val="59396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95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Операционная прибыль, млрд.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3-4B95-8922-A4E65C6BFE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3-4B95-8922-A4E65C6BF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59360"/>
        <c:axId val="593966248"/>
      </c:barChart>
      <c:catAx>
        <c:axId val="59395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966248"/>
        <c:crosses val="autoZero"/>
        <c:auto val="1"/>
        <c:lblAlgn val="ctr"/>
        <c:lblOffset val="100"/>
        <c:noMultiLvlLbl val="0"/>
      </c:catAx>
      <c:valAx>
        <c:axId val="59396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95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Численность персонала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8-465A-B616-D01D3940A9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8-465A-B616-D01D3940A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59360"/>
        <c:axId val="593966248"/>
      </c:barChart>
      <c:catAx>
        <c:axId val="59395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966248"/>
        <c:crosses val="autoZero"/>
        <c:auto val="1"/>
        <c:lblAlgn val="ctr"/>
        <c:lblOffset val="100"/>
        <c:noMultiLvlLbl val="0"/>
      </c:catAx>
      <c:valAx>
        <c:axId val="59396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95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активных клиентов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4-4537-BBF1-4E3E13B5C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Активы в управлении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4-4537-BBF1-4E3E13B5C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959360"/>
        <c:axId val="593966248"/>
      </c:barChart>
      <c:catAx>
        <c:axId val="59395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966248"/>
        <c:crosses val="autoZero"/>
        <c:auto val="1"/>
        <c:lblAlgn val="ctr"/>
        <c:lblOffset val="100"/>
        <c:noMultiLvlLbl val="0"/>
      </c:catAx>
      <c:valAx>
        <c:axId val="59396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95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20883-ECBB-4EB5-B234-945CB2B8F50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57BC59-D7C0-42E3-A626-4F6E3E699B25}">
      <dgm:prSet phldrT="[Текст]" custT="1"/>
      <dgm:spPr/>
      <dgm:t>
        <a:bodyPr/>
        <a:lstStyle/>
        <a:p>
          <a:r>
            <a:rPr lang="ru-RU" sz="1100" dirty="0"/>
            <a:t>Оптимизация</a:t>
          </a:r>
        </a:p>
        <a:p>
          <a:r>
            <a:rPr lang="ru-RU" sz="1100" dirty="0"/>
            <a:t>процессов</a:t>
          </a:r>
        </a:p>
      </dgm:t>
    </dgm:pt>
    <dgm:pt modelId="{39C36320-7120-4480-A400-9731DC974AF5}" type="parTrans" cxnId="{CC14B38F-32D9-4155-9066-76DA091DF6E5}">
      <dgm:prSet/>
      <dgm:spPr/>
      <dgm:t>
        <a:bodyPr/>
        <a:lstStyle/>
        <a:p>
          <a:endParaRPr lang="ru-RU"/>
        </a:p>
      </dgm:t>
    </dgm:pt>
    <dgm:pt modelId="{8A32D760-CD52-4B60-9B74-9F9CA9B606DB}" type="sibTrans" cxnId="{CC14B38F-32D9-4155-9066-76DA091DF6E5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Process Mining</a:t>
          </a:r>
          <a:endParaRPr lang="ru-RU" dirty="0">
            <a:solidFill>
              <a:srgbClr val="FFFF00"/>
            </a:solidFill>
          </a:endParaRPr>
        </a:p>
      </dgm:t>
    </dgm:pt>
    <dgm:pt modelId="{02003B1B-BBAD-4D20-A169-324152CB6F11}">
      <dgm:prSet phldrT="[Текст]" custT="1"/>
      <dgm:spPr/>
      <dgm:t>
        <a:bodyPr/>
        <a:lstStyle/>
        <a:p>
          <a:r>
            <a:rPr lang="ru-RU" sz="1200" dirty="0"/>
            <a:t>Эргономика</a:t>
          </a:r>
        </a:p>
      </dgm:t>
    </dgm:pt>
    <dgm:pt modelId="{5EE23241-80AC-4EB5-8F4E-6CD73DE568C1}" type="parTrans" cxnId="{9B001CF7-DC6A-48E8-AB00-F272777AB570}">
      <dgm:prSet/>
      <dgm:spPr/>
      <dgm:t>
        <a:bodyPr/>
        <a:lstStyle/>
        <a:p>
          <a:endParaRPr lang="ru-RU"/>
        </a:p>
      </dgm:t>
    </dgm:pt>
    <dgm:pt modelId="{B254B490-0E42-4BC3-8FB5-86C4820E8BDE}" type="sibTrans" cxnId="{9B001CF7-DC6A-48E8-AB00-F272777AB570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Пользовательская / Клиентская</a:t>
          </a:r>
        </a:p>
      </dgm:t>
    </dgm:pt>
    <dgm:pt modelId="{39E3BA8F-3A54-448B-8A65-FFFBBAA9EC34}">
      <dgm:prSet phldrT="[Текст]" custT="1"/>
      <dgm:spPr/>
      <dgm:t>
        <a:bodyPr/>
        <a:lstStyle/>
        <a:p>
          <a:r>
            <a:rPr lang="ru-RU" sz="950" dirty="0"/>
            <a:t>Корпоративная культура</a:t>
          </a:r>
        </a:p>
      </dgm:t>
    </dgm:pt>
    <dgm:pt modelId="{53939AD4-A194-42DE-8343-403E2DD708E8}" type="parTrans" cxnId="{194AB103-7ACC-4590-8F8B-B2F6FBEEDA22}">
      <dgm:prSet/>
      <dgm:spPr/>
      <dgm:t>
        <a:bodyPr/>
        <a:lstStyle/>
        <a:p>
          <a:endParaRPr lang="ru-RU"/>
        </a:p>
      </dgm:t>
    </dgm:pt>
    <dgm:pt modelId="{CB2E07B8-6485-42D7-BB98-9D603CF83A31}" type="sibTrans" cxnId="{194AB103-7ACC-4590-8F8B-B2F6FBEEDA22}">
      <dgm:prSet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Поощрение идей</a:t>
          </a:r>
        </a:p>
      </dgm:t>
    </dgm:pt>
    <dgm:pt modelId="{D0A22D08-F452-470C-8109-B594F1E522DB}" type="pres">
      <dgm:prSet presAssocID="{A0420883-ECBB-4EB5-B234-945CB2B8F50E}" presName="Name0" presStyleCnt="0">
        <dgm:presLayoutVars>
          <dgm:chMax/>
          <dgm:chPref/>
          <dgm:dir/>
          <dgm:animLvl val="lvl"/>
        </dgm:presLayoutVars>
      </dgm:prSet>
      <dgm:spPr/>
    </dgm:pt>
    <dgm:pt modelId="{CB476387-4BE1-4A2D-881B-F701758C6EB4}" type="pres">
      <dgm:prSet presAssocID="{3E57BC59-D7C0-42E3-A626-4F6E3E699B25}" presName="composite" presStyleCnt="0"/>
      <dgm:spPr/>
    </dgm:pt>
    <dgm:pt modelId="{4FB033A1-F67D-465F-BA63-3973206B1AAC}" type="pres">
      <dgm:prSet presAssocID="{3E57BC59-D7C0-42E3-A626-4F6E3E699B2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0847A7C-7FD0-4CCE-8243-05CD27853C7F}" type="pres">
      <dgm:prSet presAssocID="{3E57BC59-D7C0-42E3-A626-4F6E3E699B2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6813411-9ABA-4B7D-901D-208EB4628689}" type="pres">
      <dgm:prSet presAssocID="{3E57BC59-D7C0-42E3-A626-4F6E3E699B25}" presName="BalanceSpacing" presStyleCnt="0"/>
      <dgm:spPr/>
    </dgm:pt>
    <dgm:pt modelId="{5AD742C0-CDA5-49B9-BDD3-ABB4C6B469B0}" type="pres">
      <dgm:prSet presAssocID="{3E57BC59-D7C0-42E3-A626-4F6E3E699B25}" presName="BalanceSpacing1" presStyleCnt="0"/>
      <dgm:spPr/>
    </dgm:pt>
    <dgm:pt modelId="{DD17F1C9-35A8-487B-A007-B3EFE6820BA7}" type="pres">
      <dgm:prSet presAssocID="{8A32D760-CD52-4B60-9B74-9F9CA9B606DB}" presName="Accent1Text" presStyleLbl="node1" presStyleIdx="1" presStyleCnt="6"/>
      <dgm:spPr/>
    </dgm:pt>
    <dgm:pt modelId="{0F3FF4CE-8B2A-4352-8268-220C2D909D7E}" type="pres">
      <dgm:prSet presAssocID="{8A32D760-CD52-4B60-9B74-9F9CA9B606DB}" presName="spaceBetweenRectangles" presStyleCnt="0"/>
      <dgm:spPr/>
    </dgm:pt>
    <dgm:pt modelId="{4AF3E3B3-AFF6-40F2-9F64-104F33E77F50}" type="pres">
      <dgm:prSet presAssocID="{02003B1B-BBAD-4D20-A169-324152CB6F11}" presName="composite" presStyleCnt="0"/>
      <dgm:spPr/>
    </dgm:pt>
    <dgm:pt modelId="{EA31D63A-DFFD-4576-B914-C3587CB26EBD}" type="pres">
      <dgm:prSet presAssocID="{02003B1B-BBAD-4D20-A169-324152CB6F1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0918B43-7557-4677-8FD6-327FD3D14D1A}" type="pres">
      <dgm:prSet presAssocID="{02003B1B-BBAD-4D20-A169-324152CB6F1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D397DAF-8F23-41C6-893D-06818F42E301}" type="pres">
      <dgm:prSet presAssocID="{02003B1B-BBAD-4D20-A169-324152CB6F11}" presName="BalanceSpacing" presStyleCnt="0"/>
      <dgm:spPr/>
    </dgm:pt>
    <dgm:pt modelId="{FEDA0D13-6BA1-4BFE-B9C6-668A58629F69}" type="pres">
      <dgm:prSet presAssocID="{02003B1B-BBAD-4D20-A169-324152CB6F11}" presName="BalanceSpacing1" presStyleCnt="0"/>
      <dgm:spPr/>
    </dgm:pt>
    <dgm:pt modelId="{6794960E-A9CA-4F79-8DC5-9F10FF6D9B80}" type="pres">
      <dgm:prSet presAssocID="{B254B490-0E42-4BC3-8FB5-86C4820E8BDE}" presName="Accent1Text" presStyleLbl="node1" presStyleIdx="3" presStyleCnt="6"/>
      <dgm:spPr/>
    </dgm:pt>
    <dgm:pt modelId="{0D0E3738-8661-48FB-AF16-D83106B351AD}" type="pres">
      <dgm:prSet presAssocID="{B254B490-0E42-4BC3-8FB5-86C4820E8BDE}" presName="spaceBetweenRectangles" presStyleCnt="0"/>
      <dgm:spPr/>
    </dgm:pt>
    <dgm:pt modelId="{55B2BB41-65CC-4E4C-ADDD-3C41F8C91EE9}" type="pres">
      <dgm:prSet presAssocID="{39E3BA8F-3A54-448B-8A65-FFFBBAA9EC34}" presName="composite" presStyleCnt="0"/>
      <dgm:spPr/>
    </dgm:pt>
    <dgm:pt modelId="{EF548A45-6169-4599-B95D-3311B1829B2A}" type="pres">
      <dgm:prSet presAssocID="{39E3BA8F-3A54-448B-8A65-FFFBBAA9EC3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65D02ED-7B7C-414B-A802-3F2A1D7864CE}" type="pres">
      <dgm:prSet presAssocID="{39E3BA8F-3A54-448B-8A65-FFFBBAA9EC3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D34F284-60CE-4FBC-96E6-0A7B053ED5FF}" type="pres">
      <dgm:prSet presAssocID="{39E3BA8F-3A54-448B-8A65-FFFBBAA9EC34}" presName="BalanceSpacing" presStyleCnt="0"/>
      <dgm:spPr/>
    </dgm:pt>
    <dgm:pt modelId="{ACAB411F-5110-47BE-A000-C7D83036B3BD}" type="pres">
      <dgm:prSet presAssocID="{39E3BA8F-3A54-448B-8A65-FFFBBAA9EC34}" presName="BalanceSpacing1" presStyleCnt="0"/>
      <dgm:spPr/>
    </dgm:pt>
    <dgm:pt modelId="{499C7702-23BE-42BF-95B4-6A7058C6A88A}" type="pres">
      <dgm:prSet presAssocID="{CB2E07B8-6485-42D7-BB98-9D603CF83A31}" presName="Accent1Text" presStyleLbl="node1" presStyleIdx="5" presStyleCnt="6"/>
      <dgm:spPr/>
    </dgm:pt>
  </dgm:ptLst>
  <dgm:cxnLst>
    <dgm:cxn modelId="{194AB103-7ACC-4590-8F8B-B2F6FBEEDA22}" srcId="{A0420883-ECBB-4EB5-B234-945CB2B8F50E}" destId="{39E3BA8F-3A54-448B-8A65-FFFBBAA9EC34}" srcOrd="2" destOrd="0" parTransId="{53939AD4-A194-42DE-8343-403E2DD708E8}" sibTransId="{CB2E07B8-6485-42D7-BB98-9D603CF83A31}"/>
    <dgm:cxn modelId="{0761713F-5A28-443E-8488-8ED569CA0A37}" type="presOf" srcId="{39E3BA8F-3A54-448B-8A65-FFFBBAA9EC34}" destId="{EF548A45-6169-4599-B95D-3311B1829B2A}" srcOrd="0" destOrd="0" presId="urn:microsoft.com/office/officeart/2008/layout/AlternatingHexagons"/>
    <dgm:cxn modelId="{6151B26E-3CE3-435C-AB92-6C02E79F244A}" type="presOf" srcId="{02003B1B-BBAD-4D20-A169-324152CB6F11}" destId="{EA31D63A-DFFD-4576-B914-C3587CB26EBD}" srcOrd="0" destOrd="0" presId="urn:microsoft.com/office/officeart/2008/layout/AlternatingHexagons"/>
    <dgm:cxn modelId="{CECDC76E-6BBE-4DE0-907C-8D069842C849}" type="presOf" srcId="{A0420883-ECBB-4EB5-B234-945CB2B8F50E}" destId="{D0A22D08-F452-470C-8109-B594F1E522DB}" srcOrd="0" destOrd="0" presId="urn:microsoft.com/office/officeart/2008/layout/AlternatingHexagons"/>
    <dgm:cxn modelId="{CC14B38F-32D9-4155-9066-76DA091DF6E5}" srcId="{A0420883-ECBB-4EB5-B234-945CB2B8F50E}" destId="{3E57BC59-D7C0-42E3-A626-4F6E3E699B25}" srcOrd="0" destOrd="0" parTransId="{39C36320-7120-4480-A400-9731DC974AF5}" sibTransId="{8A32D760-CD52-4B60-9B74-9F9CA9B606DB}"/>
    <dgm:cxn modelId="{34AB099A-19C1-462B-8B4D-3F32F3A88C8B}" type="presOf" srcId="{CB2E07B8-6485-42D7-BB98-9D603CF83A31}" destId="{499C7702-23BE-42BF-95B4-6A7058C6A88A}" srcOrd="0" destOrd="0" presId="urn:microsoft.com/office/officeart/2008/layout/AlternatingHexagons"/>
    <dgm:cxn modelId="{3A860BDC-29A4-44E2-9DBC-74D220B3B5E1}" type="presOf" srcId="{B254B490-0E42-4BC3-8FB5-86C4820E8BDE}" destId="{6794960E-A9CA-4F79-8DC5-9F10FF6D9B80}" srcOrd="0" destOrd="0" presId="urn:microsoft.com/office/officeart/2008/layout/AlternatingHexagons"/>
    <dgm:cxn modelId="{9B001CF7-DC6A-48E8-AB00-F272777AB570}" srcId="{A0420883-ECBB-4EB5-B234-945CB2B8F50E}" destId="{02003B1B-BBAD-4D20-A169-324152CB6F11}" srcOrd="1" destOrd="0" parTransId="{5EE23241-80AC-4EB5-8F4E-6CD73DE568C1}" sibTransId="{B254B490-0E42-4BC3-8FB5-86C4820E8BDE}"/>
    <dgm:cxn modelId="{BA71D6FA-7FC2-4CD9-9101-133A699AF272}" type="presOf" srcId="{8A32D760-CD52-4B60-9B74-9F9CA9B606DB}" destId="{DD17F1C9-35A8-487B-A007-B3EFE6820BA7}" srcOrd="0" destOrd="0" presId="urn:microsoft.com/office/officeart/2008/layout/AlternatingHexagons"/>
    <dgm:cxn modelId="{78D314FB-F95C-4ED0-864A-38A5F64DA0D2}" type="presOf" srcId="{3E57BC59-D7C0-42E3-A626-4F6E3E699B25}" destId="{4FB033A1-F67D-465F-BA63-3973206B1AAC}" srcOrd="0" destOrd="0" presId="urn:microsoft.com/office/officeart/2008/layout/AlternatingHexagons"/>
    <dgm:cxn modelId="{1BE712A2-EA74-42B2-8291-2A1836570DD1}" type="presParOf" srcId="{D0A22D08-F452-470C-8109-B594F1E522DB}" destId="{CB476387-4BE1-4A2D-881B-F701758C6EB4}" srcOrd="0" destOrd="0" presId="urn:microsoft.com/office/officeart/2008/layout/AlternatingHexagons"/>
    <dgm:cxn modelId="{3C5FECF9-C597-4F8E-8FC6-3C7FFC5A9089}" type="presParOf" srcId="{CB476387-4BE1-4A2D-881B-F701758C6EB4}" destId="{4FB033A1-F67D-465F-BA63-3973206B1AAC}" srcOrd="0" destOrd="0" presId="urn:microsoft.com/office/officeart/2008/layout/AlternatingHexagons"/>
    <dgm:cxn modelId="{2E3776A4-11FA-44C1-B6DF-13AFBA9AA109}" type="presParOf" srcId="{CB476387-4BE1-4A2D-881B-F701758C6EB4}" destId="{20847A7C-7FD0-4CCE-8243-05CD27853C7F}" srcOrd="1" destOrd="0" presId="urn:microsoft.com/office/officeart/2008/layout/AlternatingHexagons"/>
    <dgm:cxn modelId="{E61D33CE-9430-44AE-A57E-627C4DBFC9FB}" type="presParOf" srcId="{CB476387-4BE1-4A2D-881B-F701758C6EB4}" destId="{D6813411-9ABA-4B7D-901D-208EB4628689}" srcOrd="2" destOrd="0" presId="urn:microsoft.com/office/officeart/2008/layout/AlternatingHexagons"/>
    <dgm:cxn modelId="{8A5550B7-03E5-4DDD-B082-BB14A976F55A}" type="presParOf" srcId="{CB476387-4BE1-4A2D-881B-F701758C6EB4}" destId="{5AD742C0-CDA5-49B9-BDD3-ABB4C6B469B0}" srcOrd="3" destOrd="0" presId="urn:microsoft.com/office/officeart/2008/layout/AlternatingHexagons"/>
    <dgm:cxn modelId="{4607405F-6C2A-476C-B09C-4002AE73F2A6}" type="presParOf" srcId="{CB476387-4BE1-4A2D-881B-F701758C6EB4}" destId="{DD17F1C9-35A8-487B-A007-B3EFE6820BA7}" srcOrd="4" destOrd="0" presId="urn:microsoft.com/office/officeart/2008/layout/AlternatingHexagons"/>
    <dgm:cxn modelId="{526C81DE-6FAA-4089-A6C7-D8A43376EA28}" type="presParOf" srcId="{D0A22D08-F452-470C-8109-B594F1E522DB}" destId="{0F3FF4CE-8B2A-4352-8268-220C2D909D7E}" srcOrd="1" destOrd="0" presId="urn:microsoft.com/office/officeart/2008/layout/AlternatingHexagons"/>
    <dgm:cxn modelId="{4FABEBF3-D3DF-4901-8590-5F816F870F5B}" type="presParOf" srcId="{D0A22D08-F452-470C-8109-B594F1E522DB}" destId="{4AF3E3B3-AFF6-40F2-9F64-104F33E77F50}" srcOrd="2" destOrd="0" presId="urn:microsoft.com/office/officeart/2008/layout/AlternatingHexagons"/>
    <dgm:cxn modelId="{CA0822FE-8A41-497E-8A45-99DD1E6EFDB9}" type="presParOf" srcId="{4AF3E3B3-AFF6-40F2-9F64-104F33E77F50}" destId="{EA31D63A-DFFD-4576-B914-C3587CB26EBD}" srcOrd="0" destOrd="0" presId="urn:microsoft.com/office/officeart/2008/layout/AlternatingHexagons"/>
    <dgm:cxn modelId="{8BA7FBC3-63DE-4B14-AE80-A0ED51585ED3}" type="presParOf" srcId="{4AF3E3B3-AFF6-40F2-9F64-104F33E77F50}" destId="{20918B43-7557-4677-8FD6-327FD3D14D1A}" srcOrd="1" destOrd="0" presId="urn:microsoft.com/office/officeart/2008/layout/AlternatingHexagons"/>
    <dgm:cxn modelId="{229FC7BB-F171-4AEC-BB2A-661F41B673E5}" type="presParOf" srcId="{4AF3E3B3-AFF6-40F2-9F64-104F33E77F50}" destId="{DD397DAF-8F23-41C6-893D-06818F42E301}" srcOrd="2" destOrd="0" presId="urn:microsoft.com/office/officeart/2008/layout/AlternatingHexagons"/>
    <dgm:cxn modelId="{DDFBF654-C7FF-425E-8E93-1E55056EF05C}" type="presParOf" srcId="{4AF3E3B3-AFF6-40F2-9F64-104F33E77F50}" destId="{FEDA0D13-6BA1-4BFE-B9C6-668A58629F69}" srcOrd="3" destOrd="0" presId="urn:microsoft.com/office/officeart/2008/layout/AlternatingHexagons"/>
    <dgm:cxn modelId="{90C84F40-527D-4B9D-9F52-4AC54C65A436}" type="presParOf" srcId="{4AF3E3B3-AFF6-40F2-9F64-104F33E77F50}" destId="{6794960E-A9CA-4F79-8DC5-9F10FF6D9B80}" srcOrd="4" destOrd="0" presId="urn:microsoft.com/office/officeart/2008/layout/AlternatingHexagons"/>
    <dgm:cxn modelId="{DE0B32F3-49DE-47E0-8E40-6763FDF0E89D}" type="presParOf" srcId="{D0A22D08-F452-470C-8109-B594F1E522DB}" destId="{0D0E3738-8661-48FB-AF16-D83106B351AD}" srcOrd="3" destOrd="0" presId="urn:microsoft.com/office/officeart/2008/layout/AlternatingHexagons"/>
    <dgm:cxn modelId="{729F5519-2246-4EF9-852F-8D90A96D59C7}" type="presParOf" srcId="{D0A22D08-F452-470C-8109-B594F1E522DB}" destId="{55B2BB41-65CC-4E4C-ADDD-3C41F8C91EE9}" srcOrd="4" destOrd="0" presId="urn:microsoft.com/office/officeart/2008/layout/AlternatingHexagons"/>
    <dgm:cxn modelId="{E506E8FB-A74B-4DD1-90A3-946FE553AAB7}" type="presParOf" srcId="{55B2BB41-65CC-4E4C-ADDD-3C41F8C91EE9}" destId="{EF548A45-6169-4599-B95D-3311B1829B2A}" srcOrd="0" destOrd="0" presId="urn:microsoft.com/office/officeart/2008/layout/AlternatingHexagons"/>
    <dgm:cxn modelId="{7E16DBBB-646F-46BA-AC62-086391DDAC77}" type="presParOf" srcId="{55B2BB41-65CC-4E4C-ADDD-3C41F8C91EE9}" destId="{865D02ED-7B7C-414B-A802-3F2A1D7864CE}" srcOrd="1" destOrd="0" presId="urn:microsoft.com/office/officeart/2008/layout/AlternatingHexagons"/>
    <dgm:cxn modelId="{50D75FF2-294C-4B23-A56E-275C379D9020}" type="presParOf" srcId="{55B2BB41-65CC-4E4C-ADDD-3C41F8C91EE9}" destId="{3D34F284-60CE-4FBC-96E6-0A7B053ED5FF}" srcOrd="2" destOrd="0" presId="urn:microsoft.com/office/officeart/2008/layout/AlternatingHexagons"/>
    <dgm:cxn modelId="{F88268DE-CEC1-4551-A911-E57AB3B7C4FE}" type="presParOf" srcId="{55B2BB41-65CC-4E4C-ADDD-3C41F8C91EE9}" destId="{ACAB411F-5110-47BE-A000-C7D83036B3BD}" srcOrd="3" destOrd="0" presId="urn:microsoft.com/office/officeart/2008/layout/AlternatingHexagons"/>
    <dgm:cxn modelId="{21E3D6FA-E94D-46B8-A94C-F270A4C1C8AE}" type="presParOf" srcId="{55B2BB41-65CC-4E4C-ADDD-3C41F8C91EE9}" destId="{499C7702-23BE-42BF-95B4-6A7058C6A88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033A1-F67D-465F-BA63-3973206B1AAC}">
      <dsp:nvSpPr>
        <dsp:cNvPr id="0" name=""/>
        <dsp:cNvSpPr/>
      </dsp:nvSpPr>
      <dsp:spPr>
        <a:xfrm rot="5400000">
          <a:off x="2863080" y="113993"/>
          <a:ext cx="1749387" cy="15219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Оптимизация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процессов</a:t>
          </a:r>
        </a:p>
      </dsp:txBody>
      <dsp:txXfrm rot="-5400000">
        <a:off x="3213963" y="272896"/>
        <a:ext cx="1047621" cy="1204161"/>
      </dsp:txXfrm>
    </dsp:sp>
    <dsp:sp modelId="{20847A7C-7FD0-4CCE-8243-05CD27853C7F}">
      <dsp:nvSpPr>
        <dsp:cNvPr id="0" name=""/>
        <dsp:cNvSpPr/>
      </dsp:nvSpPr>
      <dsp:spPr>
        <a:xfrm>
          <a:off x="4544942" y="350160"/>
          <a:ext cx="1952316" cy="104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7F1C9-35A8-487B-A007-B3EFE6820BA7}">
      <dsp:nvSpPr>
        <dsp:cNvPr id="0" name=""/>
        <dsp:cNvSpPr/>
      </dsp:nvSpPr>
      <dsp:spPr>
        <a:xfrm rot="5400000">
          <a:off x="1219356" y="113993"/>
          <a:ext cx="1749387" cy="15219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00"/>
              </a:solidFill>
            </a:rPr>
            <a:t>Process Mining</a:t>
          </a:r>
          <a:endParaRPr lang="ru-RU" sz="2600" kern="1200" dirty="0">
            <a:solidFill>
              <a:srgbClr val="FFFF00"/>
            </a:solidFill>
          </a:endParaRPr>
        </a:p>
      </dsp:txBody>
      <dsp:txXfrm rot="-5400000">
        <a:off x="1570239" y="272896"/>
        <a:ext cx="1047621" cy="1204161"/>
      </dsp:txXfrm>
    </dsp:sp>
    <dsp:sp modelId="{EA31D63A-DFFD-4576-B914-C3587CB26EBD}">
      <dsp:nvSpPr>
        <dsp:cNvPr id="0" name=""/>
        <dsp:cNvSpPr/>
      </dsp:nvSpPr>
      <dsp:spPr>
        <a:xfrm rot="5400000">
          <a:off x="2038069" y="1598873"/>
          <a:ext cx="1749387" cy="15219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Эргономика</a:t>
          </a:r>
        </a:p>
      </dsp:txBody>
      <dsp:txXfrm rot="-5400000">
        <a:off x="2388952" y="1757776"/>
        <a:ext cx="1047621" cy="1204161"/>
      </dsp:txXfrm>
    </dsp:sp>
    <dsp:sp modelId="{20918B43-7557-4677-8FD6-327FD3D14D1A}">
      <dsp:nvSpPr>
        <dsp:cNvPr id="0" name=""/>
        <dsp:cNvSpPr/>
      </dsp:nvSpPr>
      <dsp:spPr>
        <a:xfrm>
          <a:off x="199462" y="1835041"/>
          <a:ext cx="1889338" cy="104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4960E-A9CA-4F79-8DC5-9F10FF6D9B80}">
      <dsp:nvSpPr>
        <dsp:cNvPr id="0" name=""/>
        <dsp:cNvSpPr/>
      </dsp:nvSpPr>
      <dsp:spPr>
        <a:xfrm rot="5400000">
          <a:off x="3681794" y="1598873"/>
          <a:ext cx="1749387" cy="15219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FFFF00"/>
              </a:solidFill>
            </a:rPr>
            <a:t>Пользовательская / Клиентская</a:t>
          </a:r>
        </a:p>
      </dsp:txBody>
      <dsp:txXfrm rot="-5400000">
        <a:off x="4032677" y="1757776"/>
        <a:ext cx="1047621" cy="1204161"/>
      </dsp:txXfrm>
    </dsp:sp>
    <dsp:sp modelId="{EF548A45-6169-4599-B95D-3311B1829B2A}">
      <dsp:nvSpPr>
        <dsp:cNvPr id="0" name=""/>
        <dsp:cNvSpPr/>
      </dsp:nvSpPr>
      <dsp:spPr>
        <a:xfrm rot="5400000">
          <a:off x="2863080" y="3083754"/>
          <a:ext cx="1749387" cy="15219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50" kern="1200" dirty="0"/>
            <a:t>Корпоративная культура</a:t>
          </a:r>
        </a:p>
      </dsp:txBody>
      <dsp:txXfrm rot="-5400000">
        <a:off x="3213963" y="3242657"/>
        <a:ext cx="1047621" cy="1204161"/>
      </dsp:txXfrm>
    </dsp:sp>
    <dsp:sp modelId="{865D02ED-7B7C-414B-A802-3F2A1D7864CE}">
      <dsp:nvSpPr>
        <dsp:cNvPr id="0" name=""/>
        <dsp:cNvSpPr/>
      </dsp:nvSpPr>
      <dsp:spPr>
        <a:xfrm>
          <a:off x="4544942" y="3319921"/>
          <a:ext cx="1952316" cy="1049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C7702-23BE-42BF-95B4-6A7058C6A88A}">
      <dsp:nvSpPr>
        <dsp:cNvPr id="0" name=""/>
        <dsp:cNvSpPr/>
      </dsp:nvSpPr>
      <dsp:spPr>
        <a:xfrm rot="5400000">
          <a:off x="1219356" y="3083754"/>
          <a:ext cx="1749387" cy="15219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FF00"/>
              </a:solidFill>
            </a:rPr>
            <a:t>Поощрение идей</a:t>
          </a:r>
        </a:p>
      </dsp:txBody>
      <dsp:txXfrm rot="-5400000">
        <a:off x="1570239" y="3242657"/>
        <a:ext cx="1047621" cy="1204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6119-1416-0F49-AE87-10E0535D08B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F9CD-4DF7-4247-8983-66370DBD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4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1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8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F9CD-4DF7-4247-8983-66370DBDEC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7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443198"/>
          </a:xfrm>
        </p:spPr>
        <p:txBody>
          <a:bodyPr anchor="t">
            <a:spAutoFit/>
          </a:bodyPr>
          <a:lstStyle>
            <a:lvl1pPr algn="l">
              <a:defRPr sz="3200" cap="all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EEA8-6FA8-A246-B4FC-3FF4E6D77C04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1112" y="1711870"/>
            <a:ext cx="3052762" cy="5146130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45619" y="1711870"/>
            <a:ext cx="3052762" cy="514613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91238" y="1711870"/>
            <a:ext cx="3052762" cy="5146130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4C36-6E72-914C-A941-242ACB53E3E2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4C36-6E72-914C-A941-242ACB53E3E2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1900238"/>
            <a:ext cx="5321687" cy="443198"/>
          </a:xfrm>
        </p:spPr>
        <p:txBody>
          <a:bodyPr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2497625"/>
            <a:ext cx="4192587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4261-4970-9F46-8C9F-E9E3E0B1006D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53E-CFBC-3446-B9EA-CBD48E4B291A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94665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753E-CFBC-3446-B9EA-CBD48E4B291A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08650" y="1900238"/>
            <a:ext cx="2663825" cy="435133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/>
              <a:t>Четвертый уровень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12704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0238"/>
            <a:ext cx="4191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0563-1E52-0045-B993-375B931C092F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945063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01ED-8CEF-3344-AFF0-0685FA08ED93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1112" y="1711870"/>
            <a:ext cx="3052762" cy="5146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045619" y="1711870"/>
            <a:ext cx="3052762" cy="51461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91238" y="1711870"/>
            <a:ext cx="3052762" cy="5146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2505322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1AF-B4DB-8647-95AF-3600AB05EE12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60727" y="1900238"/>
            <a:ext cx="2671216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73280" y="1900238"/>
            <a:ext cx="248178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BD76-75EF-6545-A05D-6D9745046C77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0" y="1900238"/>
            <a:ext cx="3800475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381169" y="0"/>
            <a:ext cx="476283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0238"/>
            <a:ext cx="381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748C-8BD7-664A-9D51-2275E0AD86BF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Размещение денежных средств в срочные депозиты «Овернайт»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3811587" cy="221599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i="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0" y="1900238"/>
            <a:ext cx="3800475" cy="4351338"/>
          </a:xfrm>
        </p:spPr>
        <p:txBody>
          <a:bodyPr>
            <a:normAutofit/>
          </a:bodyPr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00" y="200361"/>
            <a:ext cx="1151328" cy="6573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64300"/>
            <a:ext cx="763588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1pPr>
          </a:lstStyle>
          <a:p>
            <a:fld id="{46D2CD06-29B1-274F-922D-CDC8342D1AF8}" type="datetime1">
              <a:rPr lang="ru-RU" smtClean="0"/>
              <a:t>03.04.2018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588" y="6464299"/>
            <a:ext cx="570865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1pPr>
          </a:lstStyle>
          <a:p>
            <a:r>
              <a:rPr lang="ru-RU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2475" y="6464300"/>
            <a:ext cx="381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ACDB-04BE-B84E-9752-BE5C65D319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7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9" r:id="rId3"/>
    <p:sldLayoutId id="2147483662" r:id="rId4"/>
    <p:sldLayoutId id="2147483673" r:id="rId5"/>
    <p:sldLayoutId id="2147483674" r:id="rId6"/>
    <p:sldLayoutId id="2147483677" r:id="rId7"/>
    <p:sldLayoutId id="2147483675" r:id="rId8"/>
    <p:sldLayoutId id="2147483676" r:id="rId9"/>
    <p:sldLayoutId id="2147483678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rgbClr val="0A2896"/>
          </a:solidFill>
          <a:latin typeface="Frutiger Neue LT W1G Condensed Heavy" charset="0"/>
          <a:ea typeface="Frutiger Neue LT W1G Condensed Heavy" charset="0"/>
          <a:cs typeface="Frutiger Neue LT W1G Condensed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panose="020B0604020202020204" pitchFamily="34" charset="0"/>
        <a:buChar char="•"/>
        <a:defRPr sz="1200" b="0" i="0" kern="1200">
          <a:solidFill>
            <a:schemeClr val="tx1">
              <a:lumMod val="85000"/>
              <a:lumOff val="15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200" b="0" i="0" kern="1200">
          <a:solidFill>
            <a:schemeClr val="tx1">
              <a:lumMod val="85000"/>
              <a:lumOff val="15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200" b="0" i="0" kern="1200">
          <a:solidFill>
            <a:schemeClr val="tx1">
              <a:lumMod val="85000"/>
              <a:lumOff val="15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000" b="0" i="0" kern="1200">
          <a:solidFill>
            <a:schemeClr val="bg2">
              <a:lumMod val="50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 panose="020B0604020202020204" pitchFamily="34" charset="0"/>
        <a:buChar char="•"/>
        <a:defRPr sz="1000" b="0" i="0" kern="1200">
          <a:solidFill>
            <a:schemeClr val="bg2">
              <a:lumMod val="50000"/>
            </a:schemeClr>
          </a:solidFill>
          <a:latin typeface="Frutiger Neue LT W1G Condensed Book" charset="0"/>
          <a:ea typeface="Frutiger Neue LT W1G Condensed Book" charset="0"/>
          <a:cs typeface="Frutiger Neue LT W1G Condensed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918" userDrawn="1">
          <p15:clr>
            <a:srgbClr val="F26B43"/>
          </p15:clr>
        </p15:guide>
        <p15:guide id="4" orient="horz" pos="1678" userDrawn="1">
          <p15:clr>
            <a:srgbClr val="F26B43"/>
          </p15:clr>
        </p15:guide>
        <p15:guide id="5" orient="horz" pos="1437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957" userDrawn="1">
          <p15:clr>
            <a:srgbClr val="F26B43"/>
          </p15:clr>
        </p15:guide>
        <p15:guide id="8" orient="horz" pos="721" userDrawn="1">
          <p15:clr>
            <a:srgbClr val="F26B43"/>
          </p15:clr>
        </p15:guide>
        <p15:guide id="9" orient="horz" pos="481" userDrawn="1">
          <p15:clr>
            <a:srgbClr val="F26B43"/>
          </p15:clr>
        </p15:guide>
        <p15:guide id="10" orient="horz" pos="240" userDrawn="1">
          <p15:clr>
            <a:srgbClr val="F26B43"/>
          </p15:clr>
        </p15:guide>
        <p15:guide id="11" orient="horz" pos="2394" userDrawn="1">
          <p15:clr>
            <a:srgbClr val="F26B43"/>
          </p15:clr>
        </p15:guide>
        <p15:guide id="12" orient="horz" pos="2635" userDrawn="1">
          <p15:clr>
            <a:srgbClr val="F26B43"/>
          </p15:clr>
        </p15:guide>
        <p15:guide id="13" orient="horz" pos="2875" userDrawn="1">
          <p15:clr>
            <a:srgbClr val="F26B43"/>
          </p15:clr>
        </p15:guide>
        <p15:guide id="14" orient="horz" pos="3115" userDrawn="1">
          <p15:clr>
            <a:srgbClr val="F26B43"/>
          </p15:clr>
        </p15:guide>
        <p15:guide id="15" orient="horz" pos="3356" userDrawn="1">
          <p15:clr>
            <a:srgbClr val="F26B43"/>
          </p15:clr>
        </p15:guide>
        <p15:guide id="16" orient="horz" pos="3596" userDrawn="1">
          <p15:clr>
            <a:srgbClr val="F26B43"/>
          </p15:clr>
        </p15:guide>
        <p15:guide id="17" orient="horz" pos="3832" userDrawn="1">
          <p15:clr>
            <a:srgbClr val="F26B43"/>
          </p15:clr>
        </p15:guide>
        <p15:guide id="18" orient="horz" pos="4072" userDrawn="1">
          <p15:clr>
            <a:srgbClr val="F26B43"/>
          </p15:clr>
        </p15:guide>
        <p15:guide id="19" pos="2640" userDrawn="1">
          <p15:clr>
            <a:srgbClr val="F26B43"/>
          </p15:clr>
        </p15:guide>
        <p15:guide id="20" pos="2399" userDrawn="1">
          <p15:clr>
            <a:srgbClr val="F26B43"/>
          </p15:clr>
        </p15:guide>
        <p15:guide id="21" pos="2159" userDrawn="1">
          <p15:clr>
            <a:srgbClr val="F26B43"/>
          </p15:clr>
        </p15:guide>
        <p15:guide id="22" pos="1918" userDrawn="1">
          <p15:clr>
            <a:srgbClr val="F26B43"/>
          </p15:clr>
        </p15:guide>
        <p15:guide id="23" pos="1678" userDrawn="1">
          <p15:clr>
            <a:srgbClr val="F26B43"/>
          </p15:clr>
        </p15:guide>
        <p15:guide id="24" pos="1437" userDrawn="1">
          <p15:clr>
            <a:srgbClr val="F26B43"/>
          </p15:clr>
        </p15:guide>
        <p15:guide id="25" pos="1197" userDrawn="1">
          <p15:clr>
            <a:srgbClr val="F26B43"/>
          </p15:clr>
        </p15:guide>
        <p15:guide id="26" pos="957" userDrawn="1">
          <p15:clr>
            <a:srgbClr val="F26B43"/>
          </p15:clr>
        </p15:guide>
        <p15:guide id="27" pos="721" userDrawn="1">
          <p15:clr>
            <a:srgbClr val="F26B43"/>
          </p15:clr>
        </p15:guide>
        <p15:guide id="28" pos="481" userDrawn="1">
          <p15:clr>
            <a:srgbClr val="F26B43"/>
          </p15:clr>
        </p15:guide>
        <p15:guide id="29" pos="240" userDrawn="1">
          <p15:clr>
            <a:srgbClr val="F26B43"/>
          </p15:clr>
        </p15:guide>
        <p15:guide id="30" pos="3115" userDrawn="1">
          <p15:clr>
            <a:srgbClr val="F26B43"/>
          </p15:clr>
        </p15:guide>
        <p15:guide id="31" pos="3356" userDrawn="1">
          <p15:clr>
            <a:srgbClr val="F26B43"/>
          </p15:clr>
        </p15:guide>
        <p15:guide id="32" pos="3596" userDrawn="1">
          <p15:clr>
            <a:srgbClr val="F26B43"/>
          </p15:clr>
        </p15:guide>
        <p15:guide id="33" pos="3837" userDrawn="1">
          <p15:clr>
            <a:srgbClr val="F26B43"/>
          </p15:clr>
        </p15:guide>
        <p15:guide id="34" pos="4077" userDrawn="1">
          <p15:clr>
            <a:srgbClr val="F26B43"/>
          </p15:clr>
        </p15:guide>
        <p15:guide id="35" pos="4317" userDrawn="1">
          <p15:clr>
            <a:srgbClr val="F26B43"/>
          </p15:clr>
        </p15:guide>
        <p15:guide id="36" pos="4558" userDrawn="1">
          <p15:clr>
            <a:srgbClr val="F26B43"/>
          </p15:clr>
        </p15:guide>
        <p15:guide id="37" pos="4793" userDrawn="1">
          <p15:clr>
            <a:srgbClr val="F26B43"/>
          </p15:clr>
        </p15:guide>
        <p15:guide id="38" pos="5034" userDrawn="1">
          <p15:clr>
            <a:srgbClr val="F26B43"/>
          </p15:clr>
        </p15:guide>
        <p15:guide id="39" pos="5274" userDrawn="1">
          <p15:clr>
            <a:srgbClr val="F26B43"/>
          </p15:clr>
        </p15:guide>
        <p15:guide id="40" pos="55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132959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Организация эффективных бизнес-процессов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9413" y="3840495"/>
            <a:ext cx="4192587" cy="276999"/>
          </a:xfrm>
        </p:spPr>
        <p:txBody>
          <a:bodyPr/>
          <a:lstStyle/>
          <a:p>
            <a:r>
              <a:rPr lang="ru-RU" dirty="0"/>
              <a:t>На примере ГБЛ Розница Банка ВТБ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94" y="229924"/>
            <a:ext cx="2407230" cy="1378535"/>
          </a:xfrm>
          <a:prstGeom prst="rect">
            <a:avLst/>
          </a:prstGeom>
        </p:spPr>
      </p:pic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id="{8DB86DE3-DF75-4B81-848E-63270B585224}"/>
              </a:ext>
            </a:extLst>
          </p:cNvPr>
          <p:cNvSpPr txBox="1">
            <a:spLocks/>
          </p:cNvSpPr>
          <p:nvPr/>
        </p:nvSpPr>
        <p:spPr>
          <a:xfrm>
            <a:off x="379412" y="5407684"/>
            <a:ext cx="4192587" cy="1142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1" i="0" kern="1200">
                <a:solidFill>
                  <a:srgbClr val="00AAFF"/>
                </a:solidFill>
                <a:latin typeface="Frutiger Neue LT W1G Condensed Heavy" charset="0"/>
                <a:ea typeface="Frutiger Neue LT W1G Condensed Heavy" charset="0"/>
                <a:cs typeface="Frutiger Neue LT W1G Condensed Heavy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Управляющий розничным Банком ВТБ в Забайкальском крае</a:t>
            </a:r>
          </a:p>
          <a:p>
            <a:endParaRPr lang="ru-RU" sz="1600" dirty="0"/>
          </a:p>
          <a:p>
            <a:r>
              <a:rPr lang="ru-RU" sz="1600" dirty="0"/>
              <a:t>С.Л. Красноярский</a:t>
            </a:r>
          </a:p>
        </p:txBody>
      </p:sp>
    </p:spTree>
    <p:extLst>
      <p:ext uri="{BB962C8B-B14F-4D97-AF65-F5344CB8AC3E}">
        <p14:creationId xmlns:p14="http://schemas.microsoft.com/office/powerpoint/2010/main" val="4229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789212" cy="332399"/>
          </a:xfrm>
        </p:spPr>
        <p:txBody>
          <a:bodyPr/>
          <a:lstStyle/>
          <a:p>
            <a:r>
              <a:rPr lang="ru-RU" dirty="0"/>
              <a:t>Системный подход к эффективности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2</a:t>
            </a:fld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>
          <a:xfrm>
            <a:off x="379413" y="1356898"/>
            <a:ext cx="4192587" cy="221599"/>
          </a:xfrm>
        </p:spPr>
        <p:txBody>
          <a:bodyPr/>
          <a:lstStyle/>
          <a:p>
            <a:r>
              <a:rPr lang="ru-RU" dirty="0"/>
              <a:t>Синергия на базе человеческого капитала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68AB5DF7-D8B7-4DEE-A006-C61812EBF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661773"/>
              </p:ext>
            </p:extLst>
          </p:nvPr>
        </p:nvGraphicFramePr>
        <p:xfrm>
          <a:off x="-426128" y="1840935"/>
          <a:ext cx="6696722" cy="471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бъект 7">
            <a:extLst>
              <a:ext uri="{FF2B5EF4-FFF2-40B4-BE49-F238E27FC236}">
                <a16:creationId xmlns:a16="http://schemas.microsoft.com/office/drawing/2014/main" id="{CD77E477-6649-44EA-A638-90A3CDD753A2}"/>
              </a:ext>
            </a:extLst>
          </p:cNvPr>
          <p:cNvSpPr txBox="1">
            <a:spLocks/>
          </p:cNvSpPr>
          <p:nvPr/>
        </p:nvSpPr>
        <p:spPr>
          <a:xfrm>
            <a:off x="4945063" y="1900238"/>
            <a:ext cx="3810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Сфера финансовых услуг специфична.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Концентрация усилий реализуется на экономии нематериальных издержек.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Эффективность, в конечном итоге – сокращение времени на выполнение задачи.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Постоянное измерение времени – это самый ценный ресурс, так как он не восполняется.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Экономия времени, прежде всего, клиента, а не сотрудника банка.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7568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F7F15-302C-4D10-9387-4B87BAF0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Клиентский поток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E039A-99CA-4F80-925D-7B1C4586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3</a:t>
            </a:fld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95F7F9B-A6BB-4E8C-82EA-4CDE528A986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9413" y="968602"/>
            <a:ext cx="4192587" cy="443198"/>
          </a:xfrm>
        </p:spPr>
        <p:txBody>
          <a:bodyPr/>
          <a:lstStyle/>
          <a:p>
            <a:r>
              <a:rPr lang="ru-RU" dirty="0"/>
              <a:t>Понимание для чего пришли клиенты и сколько времени потратил на это банк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AE2A8E1-2ED7-4F83-89C2-4EC7FBCB0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487439"/>
              </p:ext>
            </p:extLst>
          </p:nvPr>
        </p:nvGraphicFramePr>
        <p:xfrm>
          <a:off x="379413" y="1411800"/>
          <a:ext cx="4254731" cy="263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5A221A6-F617-4403-B440-9C9380D7F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779298"/>
              </p:ext>
            </p:extLst>
          </p:nvPr>
        </p:nvGraphicFramePr>
        <p:xfrm>
          <a:off x="390525" y="4150558"/>
          <a:ext cx="4254731" cy="252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бъект 7">
            <a:extLst>
              <a:ext uri="{FF2B5EF4-FFF2-40B4-BE49-F238E27FC236}">
                <a16:creationId xmlns:a16="http://schemas.microsoft.com/office/drawing/2014/main" id="{64AF6496-7559-41C9-94C1-DED9E7D54884}"/>
              </a:ext>
            </a:extLst>
          </p:cNvPr>
          <p:cNvSpPr txBox="1">
            <a:spLocks/>
          </p:cNvSpPr>
          <p:nvPr/>
        </p:nvSpPr>
        <p:spPr>
          <a:xfrm>
            <a:off x="4943475" y="1429972"/>
            <a:ext cx="3810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2014 год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Установленная система управления очередью (СУО) позволяет анализировать неэффективные процессы, требующие значительные ресурсы времени клиентов и сотрудников.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Выделены ключевые направления изменения ситуации и инструменты для таких изменений с учетом стоимости рабочего времени сотрудника и временных затрат клиента.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803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5EB91-D169-42FF-A61C-6AB8B44B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81001"/>
            <a:ext cx="4191001" cy="374878"/>
          </a:xfrm>
        </p:spPr>
        <p:txBody>
          <a:bodyPr/>
          <a:lstStyle/>
          <a:p>
            <a:r>
              <a:rPr lang="ru-RU" dirty="0"/>
              <a:t>Транзакционная операция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7AB83-5CE5-4DCD-9A22-F6A3BAF4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4</a:t>
            </a:fld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E3D9B08-A02F-4E16-8D40-9CFE22127D1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Эффект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363902-D013-4471-8B61-E6841763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307237"/>
            <a:ext cx="3147319" cy="23604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4E8C78-79B0-416D-9D72-29DB1817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395" y="1310238"/>
            <a:ext cx="1327775" cy="2360489"/>
          </a:xfrm>
          <a:prstGeom prst="rect">
            <a:avLst/>
          </a:prstGeom>
        </p:spPr>
      </p:pic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id="{9C1596AC-F026-4B78-9AAC-39E03B56F5AC}"/>
              </a:ext>
            </a:extLst>
          </p:cNvPr>
          <p:cNvSpPr/>
          <p:nvPr/>
        </p:nvSpPr>
        <p:spPr>
          <a:xfrm>
            <a:off x="2409731" y="3888419"/>
            <a:ext cx="2237173" cy="8700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Клиент</a:t>
            </a:r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29B8C741-1019-41FC-B03A-92FFD4DD3370}"/>
              </a:ext>
            </a:extLst>
          </p:cNvPr>
          <p:cNvSpPr/>
          <p:nvPr/>
        </p:nvSpPr>
        <p:spPr>
          <a:xfrm>
            <a:off x="2409730" y="4914333"/>
            <a:ext cx="2237173" cy="8700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Сотрудник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F2B807-9E0B-4F14-A99C-3D8216EE7450}"/>
              </a:ext>
            </a:extLst>
          </p:cNvPr>
          <p:cNvSpPr/>
          <p:nvPr/>
        </p:nvSpPr>
        <p:spPr>
          <a:xfrm>
            <a:off x="380999" y="3888419"/>
            <a:ext cx="1962706" cy="8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24 минуты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2601F6-6542-4B65-9E69-2E0099B0CC80}"/>
              </a:ext>
            </a:extLst>
          </p:cNvPr>
          <p:cNvSpPr/>
          <p:nvPr/>
        </p:nvSpPr>
        <p:spPr>
          <a:xfrm>
            <a:off x="380999" y="4910831"/>
            <a:ext cx="1962706" cy="8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минут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4AAFB0-1646-4E5A-A830-62BF1D49871E}"/>
              </a:ext>
            </a:extLst>
          </p:cNvPr>
          <p:cNvSpPr/>
          <p:nvPr/>
        </p:nvSpPr>
        <p:spPr>
          <a:xfrm>
            <a:off x="4712930" y="3888419"/>
            <a:ext cx="1962706" cy="8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 минут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13C9F0-BF87-49DB-A4D0-B33A3AB88702}"/>
              </a:ext>
            </a:extLst>
          </p:cNvPr>
          <p:cNvSpPr/>
          <p:nvPr/>
        </p:nvSpPr>
        <p:spPr>
          <a:xfrm>
            <a:off x="4712930" y="4889180"/>
            <a:ext cx="1962706" cy="8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минуты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8739D31-7263-4934-B86F-231329941806}"/>
              </a:ext>
            </a:extLst>
          </p:cNvPr>
          <p:cNvSpPr/>
          <p:nvPr/>
        </p:nvSpPr>
        <p:spPr>
          <a:xfrm>
            <a:off x="379413" y="5889398"/>
            <a:ext cx="1962706" cy="8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29 минут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C7D145-9BAB-4724-A4A1-822FD1A3434F}"/>
              </a:ext>
            </a:extLst>
          </p:cNvPr>
          <p:cNvSpPr/>
          <p:nvPr/>
        </p:nvSpPr>
        <p:spPr>
          <a:xfrm>
            <a:off x="4712930" y="5889398"/>
            <a:ext cx="1962706" cy="87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 минут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9ADF9E8-0D31-4209-BAE8-8202AEE77882}"/>
              </a:ext>
            </a:extLst>
          </p:cNvPr>
          <p:cNvCxnSpPr>
            <a:cxnSpLocks/>
          </p:cNvCxnSpPr>
          <p:nvPr/>
        </p:nvCxnSpPr>
        <p:spPr>
          <a:xfrm>
            <a:off x="132001" y="5889005"/>
            <a:ext cx="6613864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E3571A-4CA8-4669-A617-2432D752E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38" y="3888419"/>
            <a:ext cx="1962705" cy="130455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25450C4-4B85-45FE-BFA8-1D7920CA8843}"/>
              </a:ext>
            </a:extLst>
          </p:cNvPr>
          <p:cNvSpPr/>
          <p:nvPr/>
        </p:nvSpPr>
        <p:spPr>
          <a:xfrm>
            <a:off x="6933537" y="5305494"/>
            <a:ext cx="1962706" cy="14539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Экономия времени для спасения 2 человеческих жизней</a:t>
            </a:r>
          </a:p>
        </p:txBody>
      </p:sp>
    </p:spTree>
    <p:extLst>
      <p:ext uri="{BB962C8B-B14F-4D97-AF65-F5344CB8AC3E}">
        <p14:creationId xmlns:p14="http://schemas.microsoft.com/office/powerpoint/2010/main" val="51192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C5658-61CF-4BC2-9482-F84A737F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Клиентский поток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E177-BECA-4A20-81B3-35619CA9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5</a:t>
            </a:fld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7C82A7D-E52B-463F-9549-2466DEDC733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Результат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F09F7A9-91D5-4C44-B425-3255EA830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741577"/>
              </p:ext>
            </p:extLst>
          </p:nvPr>
        </p:nvGraphicFramePr>
        <p:xfrm>
          <a:off x="379413" y="1411800"/>
          <a:ext cx="4254731" cy="263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BAB96A7-ED7F-46C4-ABD0-FEE7BBA33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829447"/>
              </p:ext>
            </p:extLst>
          </p:nvPr>
        </p:nvGraphicFramePr>
        <p:xfrm>
          <a:off x="390525" y="4150558"/>
          <a:ext cx="4254731" cy="252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бъект 7">
            <a:extLst>
              <a:ext uri="{FF2B5EF4-FFF2-40B4-BE49-F238E27FC236}">
                <a16:creationId xmlns:a16="http://schemas.microsoft.com/office/drawing/2014/main" id="{43CFE24F-269D-4119-9208-1A07571AD19E}"/>
              </a:ext>
            </a:extLst>
          </p:cNvPr>
          <p:cNvSpPr txBox="1">
            <a:spLocks/>
          </p:cNvSpPr>
          <p:nvPr/>
        </p:nvSpPr>
        <p:spPr>
          <a:xfrm>
            <a:off x="4943475" y="1429972"/>
            <a:ext cx="3810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Frutiger Neue LT W1G Condensed Book" charset="0"/>
                <a:ea typeface="Frutiger Neue LT W1G Condensed Book" charset="0"/>
                <a:cs typeface="Frutiger Neue LT W1G Condensed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2017 год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Оптимизация процессов и структурирование клиентского потока позволила больше времени уделить финансовому консультированию, формированию финансовой стратегии клиента.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Уровень удовлетворенности клиентов Банком: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2014 год – 3,75 баллов из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2017 год – 4,89 баллов из 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631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710238" cy="332399"/>
          </a:xfrm>
        </p:spPr>
        <p:txBody>
          <a:bodyPr/>
          <a:lstStyle/>
          <a:p>
            <a:r>
              <a:rPr lang="ru-RU" dirty="0"/>
              <a:t>Экономический эффект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79413" y="1357312"/>
            <a:ext cx="4192587" cy="221599"/>
          </a:xfrm>
        </p:spPr>
        <p:txBody>
          <a:bodyPr/>
          <a:lstStyle/>
          <a:p>
            <a:r>
              <a:rPr lang="ru-RU" dirty="0"/>
              <a:t>Оценочные показатели бизнеса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ACDB-04BE-B84E-9752-BE5C65D31924}" type="slidenum">
              <a:rPr lang="ru-RU" smtClean="0"/>
              <a:t>6</a:t>
            </a:fld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9413" y="1200245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7DDADDC-F127-46EC-B13D-F1F4417B2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110006"/>
              </p:ext>
            </p:extLst>
          </p:nvPr>
        </p:nvGraphicFramePr>
        <p:xfrm>
          <a:off x="381000" y="1751336"/>
          <a:ext cx="4113320" cy="244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7642236-6266-42F2-BCAF-F540E5A59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706970"/>
              </p:ext>
            </p:extLst>
          </p:nvPr>
        </p:nvGraphicFramePr>
        <p:xfrm>
          <a:off x="381000" y="4048433"/>
          <a:ext cx="4113320" cy="244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69243C9-D1E0-4F52-AF0A-3447A6592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657550"/>
              </p:ext>
            </p:extLst>
          </p:nvPr>
        </p:nvGraphicFramePr>
        <p:xfrm>
          <a:off x="4572000" y="1755251"/>
          <a:ext cx="4113320" cy="244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6BA3E5B-490D-4185-9DD5-960A365DB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84528"/>
              </p:ext>
            </p:extLst>
          </p:nvPr>
        </p:nvGraphicFramePr>
        <p:xfrm>
          <a:off x="4572000" y="4200833"/>
          <a:ext cx="4113320" cy="244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99A1C2-D94F-4FB7-8746-5A9BCDEEFDEA}"/>
              </a:ext>
            </a:extLst>
          </p:cNvPr>
          <p:cNvSpPr/>
          <p:nvPr/>
        </p:nvSpPr>
        <p:spPr>
          <a:xfrm>
            <a:off x="5841507" y="2450237"/>
            <a:ext cx="790112" cy="5948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5BD895-0E41-411E-A698-0CB7445F91BF}"/>
              </a:ext>
            </a:extLst>
          </p:cNvPr>
          <p:cNvSpPr/>
          <p:nvPr/>
        </p:nvSpPr>
        <p:spPr>
          <a:xfrm>
            <a:off x="6868357" y="2974851"/>
            <a:ext cx="790112" cy="1841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2467"/>
          <a:stretch/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6963" y="1900114"/>
            <a:ext cx="5321687" cy="443198"/>
          </a:xfrm>
        </p:spPr>
        <p:txBody>
          <a:bodyPr/>
          <a:lstStyle/>
          <a:p>
            <a:r>
              <a:rPr lang="ru-RU" dirty="0"/>
              <a:t>Спасибо!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9413" y="2470850"/>
            <a:ext cx="4192587" cy="332399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94" y="232006"/>
            <a:ext cx="2407230" cy="13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8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268</Words>
  <Application>Microsoft Office PowerPoint</Application>
  <PresentationFormat>Экран (4:3)</PresentationFormat>
  <Paragraphs>62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Frutiger Neue LT W1G Condensed Book</vt:lpstr>
      <vt:lpstr>Frutiger Neue LT W1G Condensed Heavy</vt:lpstr>
      <vt:lpstr>Тема Office</vt:lpstr>
      <vt:lpstr>Организация эффективных бизнес-процессов</vt:lpstr>
      <vt:lpstr>Системный подход к эффективности</vt:lpstr>
      <vt:lpstr>Клиентский поток</vt:lpstr>
      <vt:lpstr>Транзакционная операция</vt:lpstr>
      <vt:lpstr>Клиентский поток</vt:lpstr>
      <vt:lpstr>Экономический эффект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Станислав Красноярский</cp:lastModifiedBy>
  <cp:revision>22</cp:revision>
  <dcterms:created xsi:type="dcterms:W3CDTF">2017-12-05T16:58:58Z</dcterms:created>
  <dcterms:modified xsi:type="dcterms:W3CDTF">2018-04-03T09:28:14Z</dcterms:modified>
</cp:coreProperties>
</file>