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156" r:id="rId1"/>
  </p:sldMasterIdLst>
  <p:notesMasterIdLst>
    <p:notesMasterId r:id="rId71"/>
  </p:notesMasterIdLst>
  <p:sldIdLst>
    <p:sldId id="256" r:id="rId2"/>
    <p:sldId id="257" r:id="rId3"/>
    <p:sldId id="485" r:id="rId4"/>
    <p:sldId id="496" r:id="rId5"/>
    <p:sldId id="387" r:id="rId6"/>
    <p:sldId id="386" r:id="rId7"/>
    <p:sldId id="259" r:id="rId8"/>
    <p:sldId id="488" r:id="rId9"/>
    <p:sldId id="489" r:id="rId10"/>
    <p:sldId id="490" r:id="rId11"/>
    <p:sldId id="391" r:id="rId12"/>
    <p:sldId id="392" r:id="rId13"/>
    <p:sldId id="394" r:id="rId14"/>
    <p:sldId id="395" r:id="rId15"/>
    <p:sldId id="396" r:id="rId16"/>
    <p:sldId id="397" r:id="rId17"/>
    <p:sldId id="398" r:id="rId18"/>
    <p:sldId id="399" r:id="rId19"/>
    <p:sldId id="388" r:id="rId20"/>
    <p:sldId id="390" r:id="rId21"/>
    <p:sldId id="400" r:id="rId22"/>
    <p:sldId id="419" r:id="rId23"/>
    <p:sldId id="420" r:id="rId24"/>
    <p:sldId id="446" r:id="rId25"/>
    <p:sldId id="503" r:id="rId26"/>
    <p:sldId id="424" r:id="rId27"/>
    <p:sldId id="426" r:id="rId28"/>
    <p:sldId id="423" r:id="rId29"/>
    <p:sldId id="512" r:id="rId30"/>
    <p:sldId id="517" r:id="rId31"/>
    <p:sldId id="518" r:id="rId32"/>
    <p:sldId id="514" r:id="rId33"/>
    <p:sldId id="515" r:id="rId34"/>
    <p:sldId id="516" r:id="rId35"/>
    <p:sldId id="511" r:id="rId36"/>
    <p:sldId id="513" r:id="rId37"/>
    <p:sldId id="523" r:id="rId38"/>
    <p:sldId id="524" r:id="rId39"/>
    <p:sldId id="506" r:id="rId40"/>
    <p:sldId id="509" r:id="rId41"/>
    <p:sldId id="519" r:id="rId42"/>
    <p:sldId id="520" r:id="rId43"/>
    <p:sldId id="521" r:id="rId44"/>
    <p:sldId id="522" r:id="rId45"/>
    <p:sldId id="491" r:id="rId46"/>
    <p:sldId id="492" r:id="rId47"/>
    <p:sldId id="493" r:id="rId48"/>
    <p:sldId id="494" r:id="rId49"/>
    <p:sldId id="531" r:id="rId50"/>
    <p:sldId id="410" r:id="rId51"/>
    <p:sldId id="435" r:id="rId52"/>
    <p:sldId id="436" r:id="rId53"/>
    <p:sldId id="445" r:id="rId54"/>
    <p:sldId id="528" r:id="rId55"/>
    <p:sldId id="529" r:id="rId56"/>
    <p:sldId id="530" r:id="rId57"/>
    <p:sldId id="449" r:id="rId58"/>
    <p:sldId id="451" r:id="rId59"/>
    <p:sldId id="450" r:id="rId60"/>
    <p:sldId id="495" r:id="rId61"/>
    <p:sldId id="458" r:id="rId62"/>
    <p:sldId id="459" r:id="rId63"/>
    <p:sldId id="481" r:id="rId64"/>
    <p:sldId id="482" r:id="rId65"/>
    <p:sldId id="483" r:id="rId66"/>
    <p:sldId id="525" r:id="rId67"/>
    <p:sldId id="526" r:id="rId68"/>
    <p:sldId id="527" r:id="rId69"/>
    <p:sldId id="265" r:id="rId7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F6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FD4443E-F989-4FC4-A0C8-D5A2AF1F390B}" styleName="Темный стиль 1 -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47" autoAdjust="0"/>
    <p:restoredTop sz="99645" autoAdjust="0"/>
  </p:normalViewPr>
  <p:slideViewPr>
    <p:cSldViewPr>
      <p:cViewPr>
        <p:scale>
          <a:sx n="81" d="100"/>
          <a:sy n="81" d="100"/>
        </p:scale>
        <p:origin x="-672" y="-6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2.bin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Excel1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ocuments\&#1052;&#1054;&#1042;_&#1076;&#1086;&#1082;&#1091;&#1084;&#1077;&#1085;&#1090;&#1099;\2013\&#1086;&#1090;&#1095;&#1077;&#1090;&#1099;\&#1044;&#1086;&#1082;&#1083;&#1072;&#1076;%20&#1079;&#1072;%204%20&#1075;&#1086;&#1076;&#1072;\&#1051;&#1080;&#1089;&#1090;%20Microsoft%20Office%20Excel%2097-2003.xls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C00000"/>
              </a:solidFill>
            </c:spPr>
          </c:dPt>
          <c:dPt>
            <c:idx val="1"/>
            <c:bubble3D val="0"/>
            <c:spPr>
              <a:solidFill>
                <a:srgbClr val="0070C0"/>
              </a:solidFill>
            </c:spPr>
          </c:dPt>
          <c:dLbls>
            <c:dLbl>
              <c:idx val="0"/>
              <c:layout>
                <c:manualLayout>
                  <c:x val="-0.28346329454558644"/>
                  <c:y val="4.033261167737944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1800" b="0" dirty="0">
                        <a:latin typeface="Georgia" pitchFamily="18" charset="0"/>
                      </a:rPr>
                      <a:t>53,87%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 b="0">
                    <a:latin typeface="Georgia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Лист1!$D$10:$D$11</c:f>
              <c:strCache>
                <c:ptCount val="2"/>
                <c:pt idx="0">
                  <c:v>мужчины</c:v>
                </c:pt>
                <c:pt idx="1">
                  <c:v>женщины</c:v>
                </c:pt>
              </c:strCache>
            </c:strRef>
          </c:cat>
          <c:val>
            <c:numRef>
              <c:f>Лист1!$E$10:$E$11</c:f>
              <c:numCache>
                <c:formatCode>0.00%</c:formatCode>
                <c:ptCount val="2"/>
                <c:pt idx="0">
                  <c:v>0.46133646217454466</c:v>
                </c:pt>
                <c:pt idx="1">
                  <c:v>0.5386635378254554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t"/>
      <c:layout>
        <c:manualLayout>
          <c:xMode val="edge"/>
          <c:yMode val="edge"/>
          <c:x val="4.7618733541864876E-2"/>
          <c:y val="3.3069242306410396E-2"/>
          <c:w val="0.87331019702427393"/>
          <c:h val="9.6539114231524309E-2"/>
        </c:manualLayout>
      </c:layout>
      <c:overlay val="0"/>
      <c:txPr>
        <a:bodyPr/>
        <a:lstStyle/>
        <a:p>
          <a:pPr>
            <a:defRPr sz="12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spPr>
            <a:solidFill>
              <a:srgbClr val="0070C0"/>
            </a:solidFill>
          </c:spPr>
          <c:dPt>
            <c:idx val="0"/>
            <c:bubble3D val="0"/>
            <c:spPr>
              <a:solidFill>
                <a:srgbClr val="C00000"/>
              </a:solidFill>
            </c:spPr>
          </c:dPt>
          <c:dPt>
            <c:idx val="2"/>
            <c:bubble3D val="0"/>
            <c:spPr>
              <a:solidFill>
                <a:srgbClr val="00B050"/>
              </a:solidFill>
            </c:spPr>
          </c:dPt>
          <c:dLbls>
            <c:dLbl>
              <c:idx val="0"/>
              <c:layout>
                <c:manualLayout>
                  <c:x val="-0.1496899405543359"/>
                  <c:y val="7.7130335455227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5.7980646907777073E-2"/>
                  <c:y val="8.47246523871162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0%" sourceLinked="0"/>
            <c:txPr>
              <a:bodyPr/>
              <a:lstStyle/>
              <a:p>
                <a:pPr>
                  <a:defRPr sz="18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Лист1!$A$8:$A$10</c:f>
              <c:strCache>
                <c:ptCount val="3"/>
                <c:pt idx="0">
                  <c:v>Численность постоянного населения в возрасте моложе трудоспособного</c:v>
                </c:pt>
                <c:pt idx="1">
                  <c:v>Численность постоянного населения трудоспособного возраста</c:v>
                </c:pt>
                <c:pt idx="2">
                  <c:v>Численность постоянного населения в возрасте старше трудоспособного</c:v>
                </c:pt>
              </c:strCache>
            </c:strRef>
          </c:cat>
          <c:val>
            <c:numRef>
              <c:f>Лист1!$B$8:$B$10</c:f>
              <c:numCache>
                <c:formatCode>0%</c:formatCode>
                <c:ptCount val="3"/>
                <c:pt idx="0">
                  <c:v>0.35</c:v>
                </c:pt>
                <c:pt idx="1">
                  <c:v>0.54</c:v>
                </c:pt>
                <c:pt idx="2">
                  <c:v>0.11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t"/>
      <c:layout/>
      <c:overlay val="0"/>
      <c:txPr>
        <a:bodyPr/>
        <a:lstStyle/>
        <a:p>
          <a:pPr>
            <a:defRPr sz="12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Структура промышленного производства.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view3D>
      <c:rotX val="5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промышленного производства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Лист1!$A$2:$A$4</c:f>
              <c:strCache>
                <c:ptCount val="3"/>
                <c:pt idx="0">
                  <c:v>Добыча полезных ископаемых</c:v>
                </c:pt>
                <c:pt idx="1">
                  <c:v>Обрабатывающие производства</c:v>
                </c:pt>
                <c:pt idx="2">
                  <c:v>Производства и распределение электроэнергии, газа и воды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252.76999999999998</c:v>
                </c:pt>
                <c:pt idx="1">
                  <c:v>126.8</c:v>
                </c:pt>
                <c:pt idx="2">
                  <c:v>164.45000000000007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r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/>
      <c:bar3D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4890880"/>
        <c:axId val="34892416"/>
        <c:axId val="0"/>
      </c:bar3DChart>
      <c:catAx>
        <c:axId val="3489088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4892416"/>
        <c:crosses val="autoZero"/>
        <c:auto val="1"/>
        <c:lblAlgn val="ctr"/>
        <c:lblOffset val="100"/>
        <c:noMultiLvlLbl val="0"/>
      </c:catAx>
      <c:valAx>
        <c:axId val="3489241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489088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800" b="1" cap="none" spc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Структура видов экономической деятельности субъектов малого предпринимательства</a:t>
            </a:r>
          </a:p>
        </c:rich>
      </c:tx>
      <c:layout>
        <c:manualLayout>
          <c:xMode val="edge"/>
          <c:yMode val="edge"/>
          <c:x val="0.11479924849619891"/>
          <c:y val="3.4525200285994251E-3"/>
        </c:manualLayout>
      </c:layout>
      <c:overlay val="0"/>
    </c:title>
    <c:autoTitleDeleted val="0"/>
    <c:view3D>
      <c:rotX val="30"/>
      <c:rotY val="0"/>
      <c:depthPercent val="21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457490338375101"/>
          <c:y val="0.2653545926501083"/>
          <c:w val="0.65425098425196848"/>
          <c:h val="0.6735312500000023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видов экономической деятельности субъектов малого предпринимательства</c:v>
                </c:pt>
              </c:strCache>
            </c:strRef>
          </c:tx>
          <c:spPr>
            <a:ln w="38100">
              <a:solidFill>
                <a:srgbClr val="FFFF00"/>
              </a:solidFill>
            </a:ln>
          </c:spPr>
          <c:explosion val="25"/>
          <c:dPt>
            <c:idx val="1"/>
            <c:bubble3D val="0"/>
            <c:spPr>
              <a:solidFill>
                <a:srgbClr val="7030A0"/>
              </a:solidFill>
              <a:ln w="38100">
                <a:solidFill>
                  <a:srgbClr val="FFFF00"/>
                </a:solidFill>
              </a:ln>
            </c:spPr>
          </c:dPt>
          <c:dPt>
            <c:idx val="3"/>
            <c:bubble3D val="0"/>
            <c:spPr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ln w="38100">
                <a:solidFill>
                  <a:srgbClr val="FFFF00"/>
                </a:solidFill>
              </a:ln>
            </c:spPr>
          </c:dPt>
          <c:dLbls>
            <c:dLbl>
              <c:idx val="0"/>
              <c:layout>
                <c:manualLayout>
                  <c:x val="-0.17005141789801134"/>
                  <c:y val="-5.19300336321503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5.2474576237560897E-2"/>
                  <c:y val="-7.64578039375316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10785879941911217"/>
                  <c:y val="-0.1202279805449713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4.8838943490405816E-2"/>
                  <c:y val="-6.25616927424507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8.0475309291031166E-2"/>
                  <c:y val="-6.35578708162385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2.7778659514022256E-2"/>
                  <c:y val="5.98572611596229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aseline="0">
                    <a:solidFill>
                      <a:srgbClr val="FFFF0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предприятие оптово-розничной торговли</c:v>
                </c:pt>
                <c:pt idx="1">
                  <c:v>сельское хозяйство</c:v>
                </c:pt>
                <c:pt idx="2">
                  <c:v>бытовое обслуживание</c:v>
                </c:pt>
                <c:pt idx="3">
                  <c:v>общественное питание</c:v>
                </c:pt>
                <c:pt idx="4">
                  <c:v>транспортные услуги</c:v>
                </c:pt>
                <c:pt idx="5">
                  <c:v>прочие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48.1</c:v>
                </c:pt>
                <c:pt idx="1">
                  <c:v>7.4</c:v>
                </c:pt>
                <c:pt idx="2">
                  <c:v>14.8</c:v>
                </c:pt>
                <c:pt idx="3">
                  <c:v>0.70000000000000062</c:v>
                </c:pt>
                <c:pt idx="4">
                  <c:v>7.5</c:v>
                </c:pt>
                <c:pt idx="5">
                  <c:v>21.5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0"/>
        <c:txPr>
          <a:bodyPr/>
          <a:lstStyle/>
          <a:p>
            <a:pPr>
              <a:defRPr sz="1400" b="1" cap="small" baseline="0">
                <a:solidFill>
                  <a:schemeClr val="tx1"/>
                </a:solidFill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400" b="1" cap="small" baseline="0">
                <a:solidFill>
                  <a:schemeClr val="tx1"/>
                </a:solidFill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400" b="1" cap="small" baseline="0">
                <a:solidFill>
                  <a:schemeClr val="tx1"/>
                </a:solidFill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400" b="1" cap="small" baseline="0">
                <a:solidFill>
                  <a:schemeClr val="tx1"/>
                </a:solidFill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400" b="1" cap="small" baseline="0">
                <a:solidFill>
                  <a:schemeClr val="tx1"/>
                </a:solidFill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400" b="1" cap="small" baseline="0">
                <a:solidFill>
                  <a:schemeClr val="tx1"/>
                </a:solidFill>
              </a:defRPr>
            </a:pPr>
            <a:endParaRPr lang="ru-RU"/>
          </a:p>
        </c:txPr>
      </c:legendEntry>
      <c:layout>
        <c:manualLayout>
          <c:xMode val="edge"/>
          <c:yMode val="edge"/>
          <c:x val="3.7841033535956359E-2"/>
          <c:y val="0.50160903584622296"/>
          <c:w val="0.29676625712222482"/>
          <c:h val="0.48224597918481454"/>
        </c:manualLayout>
      </c:layout>
      <c:overlay val="0"/>
      <c:txPr>
        <a:bodyPr/>
        <a:lstStyle/>
        <a:p>
          <a:pPr>
            <a:defRPr sz="1400" cap="small" baseline="0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F09A5FC-A2FC-423C-AD32-4AF4F5436032}" type="datetimeFigureOut">
              <a:rPr lang="ru-RU"/>
              <a:pPr>
                <a:defRPr/>
              </a:pPr>
              <a:t>02.04.2020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7A16DC5-302D-43D3-BA2E-2A60C1BD4F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36801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7066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8859FC5-7269-43FB-9CFA-BD1017909B6F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0788228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A16DC5-302D-43D3-BA2E-2A60C1BD4FFC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0523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7FA9EB1-DFFC-4145-A52C-7FD3E12F1A0C}" type="datetime1">
              <a:rPr lang="ru-RU" smtClean="0"/>
              <a:pPr>
                <a:defRPr/>
              </a:pPr>
              <a:t>02.04.2020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A17CF1-A5F5-469A-90B5-CC6C8C8A607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E06D8DB-8C0A-4D32-8A84-8D90F71A6659}" type="datetime1">
              <a:rPr lang="ru-RU" smtClean="0"/>
              <a:pPr>
                <a:defRPr/>
              </a:pPr>
              <a:t>02.04.2020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C344E2-4C36-4E45-8DB3-2723E65EC0D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4A480D4-B2F1-4E62-8B02-CF99AD297A09}" type="datetime1">
              <a:rPr lang="ru-RU" smtClean="0"/>
              <a:pPr>
                <a:defRPr/>
              </a:pPr>
              <a:t>02.04.2020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48C029-2415-4040-A17E-23BEB473F25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E5E35A1-CE3D-44DA-848B-6E614F146667}" type="datetime1">
              <a:rPr lang="ru-RU" smtClean="0"/>
              <a:pPr>
                <a:defRPr/>
              </a:pPr>
              <a:t>02.04.2020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3BC7CF-D276-4B18-9405-928360C5B3F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64B857-C92F-468A-85A5-2DC7FFFD99C5}" type="datetime1">
              <a:rPr lang="ru-RU" smtClean="0"/>
              <a:pPr>
                <a:defRPr/>
              </a:pPr>
              <a:t>02.04.2020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BC3FB8-4BAA-410B-A3BE-D576864F490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E38492-49FC-466F-A481-79FCD6C0B7E3}" type="datetime1">
              <a:rPr lang="ru-RU" smtClean="0"/>
              <a:pPr>
                <a:defRPr/>
              </a:pPr>
              <a:t>02.04.2020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2F0734-A46B-4225-9B09-1CF128480DB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4FEED0-32BA-43B5-9F6E-3BD456BACFDA}" type="datetime1">
              <a:rPr lang="ru-RU" smtClean="0"/>
              <a:pPr>
                <a:defRPr/>
              </a:pPr>
              <a:t>02.04.2020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79444A-6C27-47B6-822E-0D1F58F963E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224776-6A6C-460D-A0A5-128F73CB429B}" type="datetime1">
              <a:rPr lang="ru-RU" smtClean="0"/>
              <a:pPr>
                <a:defRPr/>
              </a:pPr>
              <a:t>02.04.2020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47B6C3-FAFA-4D8B-8D47-89A2DF7B11EA}" type="datetime1">
              <a:rPr lang="ru-RU" smtClean="0"/>
              <a:pPr>
                <a:defRPr/>
              </a:pPr>
              <a:t>02.04.2020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A4FBAA-7B61-4869-A2EC-1DF9878DFFB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9BF8B3B-D0C3-458E-9C24-D3C694A2AC0A}" type="datetime1">
              <a:rPr lang="ru-RU" smtClean="0"/>
              <a:pPr>
                <a:defRPr/>
              </a:pPr>
              <a:t>02.04.2020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DD5AC2-83D8-4765-A907-FA2FE5E80FC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2E0CE99-52C8-474B-8A9D-7E2958E6C5DC}" type="datetime1">
              <a:rPr lang="ru-RU" smtClean="0"/>
              <a:pPr>
                <a:defRPr/>
              </a:pPr>
              <a:t>02.04.2020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861A13-08A6-494F-8BFE-F2297742F3A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FE84B479-EBDD-4BF6-99B7-48706E94BE5E}" type="datetime1">
              <a:rPr lang="ru-RU" smtClean="0"/>
              <a:pPr>
                <a:defRPr/>
              </a:pPr>
              <a:t>02.04.2020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DB23BA08-8180-41FF-81E5-D732D0FC982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57" r:id="rId1"/>
    <p:sldLayoutId id="2147484158" r:id="rId2"/>
    <p:sldLayoutId id="2147484159" r:id="rId3"/>
    <p:sldLayoutId id="2147484160" r:id="rId4"/>
    <p:sldLayoutId id="2147484161" r:id="rId5"/>
    <p:sldLayoutId id="2147484162" r:id="rId6"/>
    <p:sldLayoutId id="2147484163" r:id="rId7"/>
    <p:sldLayoutId id="2147484164" r:id="rId8"/>
    <p:sldLayoutId id="2147484165" r:id="rId9"/>
    <p:sldLayoutId id="2147484166" r:id="rId10"/>
    <p:sldLayoutId id="2147484167" r:id="rId11"/>
  </p:sldLayoutIdLst>
  <p:transition spd="slow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Excel_97-20031.xls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8.jpeg"/><Relationship Id="rId4" Type="http://schemas.openxmlformats.org/officeDocument/2006/relationships/image" Target="../media/image47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&#1089;&#1088;&#1077;&#1090;&#1077;&#1085;&#1089;&#1082;.&#1079;&#1072;&#1073;&#1072;&#1081;&#1082;&#1072;&#1083;&#1100;&#1089;&#1082;&#1080;&#1081;/" TargetMode="External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&#1089;&#1088;&#1077;&#1090;&#1077;&#1085;&#1089;&#1082;.&#1079;&#1072;&#1073;&#1072;&#1081;&#1082;&#1072;&#1083;&#1100;&#1089;&#1082;&#1080;&#1081;/" TargetMode="Externa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6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hyperlink" Target="https://ru.wikipedia.org/wiki/%D0%91%D0%B5%D1%80%D1%91%D0%B7%D0%B0" TargetMode="External"/><Relationship Id="rId7" Type="http://schemas.openxmlformats.org/officeDocument/2006/relationships/image" Target="../media/image13.png"/><Relationship Id="rId2" Type="http://schemas.openxmlformats.org/officeDocument/2006/relationships/hyperlink" Target="https://ru.wikipedia.org/wiki/%D0%A8%D0%B8%D0%BB%D0%BA%D0%B0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hyperlink" Target="https://ru.wikipedia.org/wiki/%D0%91%D0%B5%D1%80%D1%91%D0%B7%D0%B0_%D0%B4%D0%B0%D1%83%D1%80%D1%81%D0%BA%D0%B0%D1%8F" TargetMode="External"/><Relationship Id="rId4" Type="http://schemas.openxmlformats.org/officeDocument/2006/relationships/hyperlink" Target="https://ru.wikipedia.org/wiki/%D0%A0%D0%BE%D0%B4%D0%BE%D0%B4%D0%B5%D0%BD%D0%B4%D1%80%D0%BE%D0%BD" TargetMode="External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eg"/><Relationship Id="rId4" Type="http://schemas.openxmlformats.org/officeDocument/2006/relationships/hyperlink" Target="http://ez.chita.ru/encycl/concepts/?id=2603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87624" y="292116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07504" y="260648"/>
            <a:ext cx="903649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Инвестиционный паспорт муниципального района </a:t>
            </a:r>
            <a:br>
              <a:rPr lang="ru-RU" sz="4400" b="1" i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400" b="1" i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«Сретенский район»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105835"/>
            <a:ext cx="3744415" cy="21602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04048" y="5413033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 Сретенск</a:t>
            </a:r>
          </a:p>
          <a:p>
            <a:pPr algn="ctr"/>
            <a: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2020 год</a:t>
            </a:r>
            <a:endParaRPr lang="ru-RU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 descr="C:\Users\дом\Desktop\h-3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505545"/>
            <a:ext cx="4392488" cy="273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2F0734-A46B-4225-9B09-1CF128480DBC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343400" y="1124744"/>
            <a:ext cx="4800600" cy="2880320"/>
          </a:xfrm>
        </p:spPr>
        <p:txBody>
          <a:bodyPr>
            <a:normAutofit fontScale="62500" lnSpcReduction="20000"/>
          </a:bodyPr>
          <a:lstStyle/>
          <a:p>
            <a:r>
              <a:rPr lang="ru-RU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ЧУДЕЙСКИЙ</a:t>
            </a:r>
            <a:r>
              <a:rPr lang="ru-RU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УТЁС, городище. Относится к раннему средневековью. Располагается на лев. берегу р. Черная (приток р. Шилка), в 7 км выше устья, на поверхности одноименного утеса высотой 60 м г. Широкая. Городище по типу относится к горно-мысовым, с использованием естественной скальной защиты. </a:t>
            </a:r>
          </a:p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82832"/>
            <a:ext cx="3587824" cy="2109987"/>
          </a:xfrm>
        </p:spPr>
      </p:pic>
      <p:sp>
        <p:nvSpPr>
          <p:cNvPr id="8" name="Прямоугольник 7"/>
          <p:cNvSpPr/>
          <p:nvPr/>
        </p:nvSpPr>
        <p:spPr>
          <a:xfrm>
            <a:off x="3515450" y="3992819"/>
            <a:ext cx="549972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ПОЛОСАТИК, утес, скала, памятник природы (Решение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Чит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облисполкома № 353 от 14.7.1983). Расположен в правобережье р. Шилка в Сретенском р-не между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пгт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Усть-Карск и с.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Старолончакова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Известен в литературе с кон.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XIX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 находками агатов и халцедонов, выполняющих миндалины в пузырчатой андезитобазальтовой лаве нижнемелового возраста </a:t>
            </a:r>
          </a:p>
          <a:p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40" y="4374181"/>
            <a:ext cx="3346140" cy="2183978"/>
          </a:xfrm>
          <a:prstGeom prst="rect">
            <a:avLst/>
          </a:prstGeom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-252536" y="260648"/>
            <a:ext cx="8686800" cy="6477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Памятники природы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7538847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Основные месторождения полезных ископаемых.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373322"/>
            <a:ext cx="1944216" cy="1514430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060848"/>
            <a:ext cx="2160240" cy="1440160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735261"/>
            <a:ext cx="2016224" cy="1478444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дом\Desktop\s12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098" y="4276106"/>
            <a:ext cx="3440886" cy="2436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дом\Desktop\5c086b.k9zgyk.fvfx.xc.i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653136"/>
            <a:ext cx="3581129" cy="197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87645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745389"/>
              </p:ext>
            </p:extLst>
          </p:nvPr>
        </p:nvGraphicFramePr>
        <p:xfrm>
          <a:off x="179512" y="260648"/>
          <a:ext cx="8784978" cy="6162742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464163"/>
                <a:gridCol w="1464163"/>
                <a:gridCol w="1464163"/>
                <a:gridCol w="1080119"/>
                <a:gridCol w="1440160"/>
                <a:gridCol w="1872210"/>
              </a:tblGrid>
              <a:tr h="4295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Название месторождения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Год открытия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Тип ископаемых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Наличие лицензии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Наименование ископаемых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Запасы 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443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Пильненское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1984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443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Сосновское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1984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Sn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олово 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9516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Екатерининское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1984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Pb, Zn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свинец, цинк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34306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Карийское 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1985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рудное золото 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</a:t>
                      </a:r>
                      <a:r>
                        <a:rPr lang="ru-RU" sz="1400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руды 464 </a:t>
                      </a: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тыс.т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.; золота 2,3 т.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</a:t>
                      </a:r>
                      <a:r>
                        <a:rPr lang="ru-RU" sz="1400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: 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руды 131 </a:t>
                      </a: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тыс.т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; золота 2,06 т.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Забалансовые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руды 4 </a:t>
                      </a: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тыс.т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золота 19 кг. </a:t>
                      </a:r>
                      <a:r>
                        <a:rPr lang="ru-RU" sz="1400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443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Амурская дайка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1986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443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Ургунское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1984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Sn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олово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443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Ушумунское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1984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Te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золото, висмут, теллур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443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Кулиндинское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1984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плавиковый шпат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90424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9855027"/>
              </p:ext>
            </p:extLst>
          </p:nvPr>
        </p:nvGraphicFramePr>
        <p:xfrm>
          <a:off x="179510" y="188642"/>
          <a:ext cx="8712972" cy="6508876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452162"/>
                <a:gridCol w="1452162"/>
                <a:gridCol w="1452162"/>
                <a:gridCol w="1044116"/>
                <a:gridCol w="1512168"/>
                <a:gridCol w="1800202"/>
              </a:tblGrid>
              <a:tr h="6927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Название месторождения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Год открытия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Тип ископаемых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Наличие лицензии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Наименование ископаемых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Запасы 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927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Горбичанское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2000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Mo, W, Au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</a:t>
                      </a: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олибден,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вольфрам, золото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6182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Ларгинское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1998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магнезит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Более 650 </a:t>
                      </a: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млн.т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927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Верхнее-Петровское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1997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6182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Таратушиха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1982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 данных 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927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Бурукай Бол. р.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1982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927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Куларки Бол. р.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1999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927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Куларки р., терраса Русалева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1982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927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Куларки р., терраса Андрюхина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1982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927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Ключевая Пильная р.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1982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36938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161563"/>
              </p:ext>
            </p:extLst>
          </p:nvPr>
        </p:nvGraphicFramePr>
        <p:xfrm>
          <a:off x="179512" y="260646"/>
          <a:ext cx="8712966" cy="6597230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452161"/>
                <a:gridCol w="1452161"/>
                <a:gridCol w="1452161"/>
                <a:gridCol w="1188133"/>
                <a:gridCol w="1368152"/>
                <a:gridCol w="1800198"/>
              </a:tblGrid>
              <a:tr h="3808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Название месторождения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Год открытия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Тип ископаемых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Наличие лицензии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Наименование ископаемых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Запасы 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209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Кара р., терраса Золотая Елань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1982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209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Богоча-Лубия р.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1982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209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Богоча р., терраса Токоушка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1982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1394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Кара р.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1982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ЧИТ 02081 БЭ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209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Ивановка р.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1982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209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Волчематиха 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1982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209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Курлыч р.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2001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209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Куларки р.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1983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209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Могильный кл.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1983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209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Ильгичинское 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1983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82496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7262690"/>
              </p:ext>
            </p:extLst>
          </p:nvPr>
        </p:nvGraphicFramePr>
        <p:xfrm>
          <a:off x="179514" y="260644"/>
          <a:ext cx="8784972" cy="6525787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464162"/>
                <a:gridCol w="1464162"/>
                <a:gridCol w="1464162"/>
                <a:gridCol w="1152128"/>
                <a:gridCol w="1512168"/>
                <a:gridCol w="1728190"/>
              </a:tblGrid>
              <a:tr h="4326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Название месторождения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Год открытия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Тип ископаемых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Наличие лицензии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Наименование ископаемых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Запасы 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053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Петровская р.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1983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7053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Аникина кл.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1983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705388">
                <a:tc>
                  <a:txBody>
                    <a:bodyPr/>
                    <a:lstStyle/>
                    <a:p>
                      <a:pPr marL="144780" indent="-1447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Лужанки 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1982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7053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Дмитриевский кл.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1983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7053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Красниха падь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1984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Sn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олово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7053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Алгасуй Мал. руч.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1997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94051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Буторинская-Андрюхинская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1994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7053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Петровка р.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1994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9172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5441331"/>
              </p:ext>
            </p:extLst>
          </p:nvPr>
        </p:nvGraphicFramePr>
        <p:xfrm>
          <a:off x="179514" y="260646"/>
          <a:ext cx="8878027" cy="6336705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452161"/>
                <a:gridCol w="1452161"/>
                <a:gridCol w="1452161"/>
                <a:gridCol w="1116123"/>
                <a:gridCol w="1512168"/>
                <a:gridCol w="1893253"/>
              </a:tblGrid>
              <a:tr h="4890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Название месторождения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Год открытия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Тип ископаемых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Наличие лицензии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Наименование ископаемых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Запасы 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9740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Дагиня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р.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1994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06320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Лужанки р.(уч.Ороченка-Лабазная)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1999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ЧИТ 01076 БЭ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79740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Куларки Мал. р.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1995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79740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Желтуга р., Елань терраса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1993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79740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Желтуга р., ниже Давенды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1993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79740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Богоча Верхняя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1998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79740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Усть-Богоча р.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1996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22710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1924492"/>
              </p:ext>
            </p:extLst>
          </p:nvPr>
        </p:nvGraphicFramePr>
        <p:xfrm>
          <a:off x="179510" y="260648"/>
          <a:ext cx="8962041" cy="6759649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464163"/>
                <a:gridCol w="1488167"/>
                <a:gridCol w="1440159"/>
                <a:gridCol w="1152129"/>
                <a:gridCol w="1584176"/>
                <a:gridCol w="1833247"/>
              </a:tblGrid>
              <a:tr h="4030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Название месторождения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Год открытия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Тип ископаемых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Наличие лицензии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Наименование ископаемых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Запасы 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1303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Иликан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Сред. р.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1998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1303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Богоча Сред. р.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1998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1303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Шанхой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1999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21445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Желтуги р. правобережная терраса напротив устья кл. Верх. Тамбека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1999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469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Дюлюшма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р.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1999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ЧИТ 01303 БЭ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1303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Кара р., правобережная терраса 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2000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469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Дыгиня р.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2001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ЧИТ 01141 БЭ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1303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Мыгжа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р.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2001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469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Сивачуканское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графит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40.4 </a:t>
                      </a: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млн.т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1303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Матакан р.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2001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73453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6173817"/>
              </p:ext>
            </p:extLst>
          </p:nvPr>
        </p:nvGraphicFramePr>
        <p:xfrm>
          <a:off x="179512" y="315946"/>
          <a:ext cx="8784972" cy="4088400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464162"/>
                <a:gridCol w="1464162"/>
                <a:gridCol w="1464162"/>
                <a:gridCol w="1008114"/>
                <a:gridCol w="1920210"/>
                <a:gridCol w="1464162"/>
              </a:tblGrid>
              <a:tr h="5597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Название месторождения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открытия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Тип ископаемых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лицензии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ископаемых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Запасы 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30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Зергун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р.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2001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802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Шилкинско-Заводское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1982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охра, мумие (краски)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7317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Горбица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ЧИТ01888БЭ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74634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Кокуйское 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1983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глина (кирпично-черепичное сырье)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06474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Кокуйское 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1982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35433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глина (кирпично-черепичное сырье), песок (кирпично-черепичное сырье)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35433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3074" name="Picture 2" descr="C:\Users\дом\Desktop\SAM_51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524988"/>
            <a:ext cx="3022700" cy="2310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дом\Desktop\309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062" y="4550550"/>
            <a:ext cx="2723679" cy="205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дом\Desktop\155680_origin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550549"/>
            <a:ext cx="2836466" cy="2181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04909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  <p:pic>
        <p:nvPicPr>
          <p:cNvPr id="1026" name="Picture 2" descr="C:\Documents and Settings\ekonomika3\Рабочий стол\флэшка\фото на район\Боты природа\Изображение 2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9338"/>
            <a:ext cx="8712968" cy="6540112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7838" y="169338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j-lt"/>
              </a:rPr>
              <a:t>Земельные ресурсы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+mj-lt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4030334"/>
              </p:ext>
            </p:extLst>
          </p:nvPr>
        </p:nvGraphicFramePr>
        <p:xfrm>
          <a:off x="537838" y="798559"/>
          <a:ext cx="8066610" cy="5722816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594002"/>
                <a:gridCol w="1152128"/>
                <a:gridCol w="864096"/>
                <a:gridCol w="1296144"/>
                <a:gridCol w="992860"/>
                <a:gridCol w="1167380"/>
              </a:tblGrid>
              <a:tr h="62278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ПОСЕЛЕНИЕ / КАТЕГОРИЯ ЗЕМЛИ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</a:rPr>
                        <a:t>ОФИЦИАЛЬНО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(КВ.КМ.)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ДОЛЯ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(%)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</a:rPr>
                        <a:t>ФАКТИЧЕСКИ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(КВ. КМ)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</a:rPr>
                        <a:t>ДОЛЯ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(%)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/>
                        </a:rPr>
                        <a:t>СВОБОДНЫЕ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/>
                        </a:rPr>
                        <a:t> ЗЕМЛИ (КВ.КМ)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80269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</a:rPr>
                        <a:t>МУНИЦИПАЛЬНОЕ ОБРАЗОВАНИЕ «СРЕТЕНСКИЙ РАЙОН», В ТОМ ЧИСЛЕ: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</a:rPr>
                        <a:t>15739,45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bg1"/>
                          </a:solidFill>
                          <a:effectLst/>
                        </a:rPr>
                        <a:t>100,0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</a:rPr>
                        <a:t>15739,45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100,0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5149,35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6292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ЗЕМЛИ СЕЛЬСКОХОЗЯЙСТВЕННОГО НАЗНАЧЕНИЯ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1678,37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10,79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1678,37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10,79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i="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466,46</a:t>
                      </a:r>
                      <a:endParaRPr lang="ru-RU" sz="1400" b="1" i="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8407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ЗЕМЛИ ЛЕСНОГО ФОНДА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13549,05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86,08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13549,05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86,08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4372,1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8407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bg1"/>
                          </a:solidFill>
                          <a:effectLst/>
                        </a:rPr>
                        <a:t>ЗЕМЛИ ПОСЕЛЕНИЙ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67,96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</a:rPr>
                        <a:t>0,43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</a:rPr>
                        <a:t>67,96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0,43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3,39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8407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ЗЕМЛИ ТРАНСПОРТА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16,03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0,1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</a:rPr>
                        <a:t>16,03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0,1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8407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ЗЕМЛИ ВОДНОГО ФОНДА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0,0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0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0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0134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bg1"/>
                          </a:solidFill>
                          <a:effectLst/>
                        </a:rPr>
                        <a:t>ЗЕМЛИ ПРОМЫШЛЕННОСТИ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23,04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</a:rPr>
                        <a:t>0,15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23,04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23,04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8407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bg1"/>
                          </a:solidFill>
                          <a:effectLst/>
                        </a:rPr>
                        <a:t>ЗЕМЛИ ЗАПАСА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306,07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1,95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306,07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1,95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306,07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4195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bg1"/>
                          </a:solidFill>
                          <a:effectLst/>
                        </a:rPr>
                        <a:t>ЗЕМЛИ СПЕЦИАЛЬНОГО НАЗНАЧЕНИЯ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</a:rPr>
                        <a:t>98,84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</a:rPr>
                        <a:t>0,63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98,84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0,63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1,33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80269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</a:rPr>
                        <a:t>ЗЕМЛИ 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СВЯЗИ, РАДИОВЕЩАНИЯ, ТЕЛЕВИДЕНИЯ ИНФОРМАТИКИ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0,09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0,001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0,09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0,001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5301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BCEAD1-ADD3-4444-BC35-BBCE9513DBB7}" type="slidenum">
              <a:rPr lang="ru-RU"/>
              <a:pPr>
                <a:defRPr/>
              </a:pPr>
              <a:t>2</a:t>
            </a:fld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4294967295"/>
          </p:nvPr>
        </p:nvSpPr>
        <p:spPr>
          <a:xfrm>
            <a:off x="0" y="5005388"/>
            <a:ext cx="8497888" cy="187166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Представляю </a:t>
            </a:r>
            <a:r>
              <a:rPr lang="ru-RU" sz="18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вашему </a:t>
            </a:r>
            <a:r>
              <a:rPr lang="ru-RU" sz="1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вниманию</a:t>
            </a:r>
          </a:p>
          <a:p>
            <a:pPr marL="0" indent="0" algn="just">
              <a:buNone/>
            </a:pPr>
            <a:r>
              <a:rPr lang="ru-RU" sz="1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инвестиционный паспорт Сретенского муниципального района Забайкальского края, в котором собран информационный материал, направленный на создание продуктивной основы диалога местной власти и инвестора.</a:t>
            </a:r>
          </a:p>
          <a:p>
            <a:pPr marL="0" indent="0" algn="just" eaLnBrk="1" fontAlgn="auto" hangingPunct="1">
              <a:spcAft>
                <a:spcPts val="0"/>
              </a:spcAft>
              <a:buNone/>
              <a:defRPr/>
            </a:pPr>
            <a:endParaRPr lang="ru-RU" sz="1800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7583" y="57834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Уважаемые инвесторы!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908720"/>
            <a:ext cx="7389663" cy="414554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6408712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11760" y="332656"/>
            <a:ext cx="5112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Водные ресурсы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5791710"/>
              </p:ext>
            </p:extLst>
          </p:nvPr>
        </p:nvGraphicFramePr>
        <p:xfrm>
          <a:off x="301750" y="978990"/>
          <a:ext cx="8518720" cy="425021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703744"/>
                <a:gridCol w="1703744"/>
                <a:gridCol w="1703744"/>
                <a:gridCol w="1703744"/>
                <a:gridCol w="1703744"/>
              </a:tblGrid>
              <a:tr h="497442">
                <a:tc>
                  <a:txBody>
                    <a:bodyPr/>
                    <a:lstStyle/>
                    <a:p>
                      <a:pPr marL="266700" indent="-266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700" algn="l"/>
                          <a:tab pos="449580" algn="l"/>
                        </a:tabLs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Название реки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66700" indent="-266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700" algn="l"/>
                          <a:tab pos="449580" algn="l"/>
                        </a:tabLs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Куда впадает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Общая длина реки, км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</a:rPr>
                        <a:t>Протяженность реки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</a:rPr>
                        <a:t>Модуль стока (л/с/км</a:t>
                      </a:r>
                      <a:r>
                        <a:rPr lang="ru-RU" sz="1400" baseline="3000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7439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Шилка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р. Амур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560 (от слияния 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  <a:effectLst/>
                        </a:rPr>
                        <a:t>Онона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 и Ингоды)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280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</a:rPr>
                        <a:t>3,3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71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solidFill>
                            <a:schemeClr val="bg1"/>
                          </a:solidFill>
                          <a:effectLst/>
                        </a:rPr>
                        <a:t>Куренга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р. 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</a:rPr>
                        <a:t>Шилка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90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25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71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</a:rPr>
                        <a:t>Куэнга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р. Шилка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170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20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71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</a:rPr>
                        <a:t>Чача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</a:rPr>
                        <a:t>р. Шилка- 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75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75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71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Кара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ru-RU" sz="1400" dirty="0" err="1" smtClean="0">
                          <a:solidFill>
                            <a:schemeClr val="bg1"/>
                          </a:solidFill>
                          <a:effectLst/>
                        </a:rPr>
                        <a:t>р.Шилка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35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35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7461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</a:rPr>
                        <a:t>Черная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ru-RU" sz="1400" dirty="0" err="1" smtClean="0">
                          <a:solidFill>
                            <a:schemeClr val="bg1"/>
                          </a:solidFill>
                          <a:effectLst/>
                        </a:rPr>
                        <a:t>р.Шилка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76 (от слияния Белого и Черного 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  <a:effectLst/>
                        </a:rPr>
                        <a:t>Урюма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55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71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</a:rPr>
                        <a:t>Желтуга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ru-RU" sz="1400" dirty="0" err="1" smtClean="0">
                          <a:solidFill>
                            <a:schemeClr val="bg1"/>
                          </a:solidFill>
                          <a:effectLst/>
                        </a:rPr>
                        <a:t>р.Шилка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</a:rPr>
                        <a:t>60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42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71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solidFill>
                            <a:schemeClr val="bg1"/>
                          </a:solidFill>
                          <a:effectLst/>
                        </a:rPr>
                        <a:t>Газимур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</a:rPr>
                        <a:t>р. Аргунь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592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40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3,5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11560" y="5422135"/>
            <a:ext cx="80648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chemeClr val="bg1"/>
                </a:solidFill>
                <a:latin typeface="+mj-lt"/>
              </a:rPr>
              <a:t>Среди подземных вод  встречаются на территории района и минеральные. Из них три относятся к наиболее значительным: </a:t>
            </a:r>
            <a:r>
              <a:rPr lang="ru-RU" sz="1600" dirty="0" err="1" smtClean="0">
                <a:solidFill>
                  <a:schemeClr val="bg1"/>
                </a:solidFill>
                <a:latin typeface="+mj-lt"/>
              </a:rPr>
              <a:t>Епифанцевский</a:t>
            </a:r>
            <a:r>
              <a:rPr lang="ru-RU" sz="1600" dirty="0" smtClean="0">
                <a:solidFill>
                  <a:schemeClr val="bg1"/>
                </a:solidFill>
                <a:latin typeface="+mj-lt"/>
              </a:rPr>
              <a:t>  </a:t>
            </a:r>
            <a:r>
              <a:rPr lang="ru-RU" sz="1600" dirty="0">
                <a:solidFill>
                  <a:schemeClr val="bg1"/>
                </a:solidFill>
                <a:latin typeface="+mj-lt"/>
              </a:rPr>
              <a:t>Верхний, </a:t>
            </a:r>
            <a:r>
              <a:rPr lang="ru-RU" sz="1600" dirty="0" err="1">
                <a:solidFill>
                  <a:schemeClr val="bg1"/>
                </a:solidFill>
                <a:latin typeface="+mj-lt"/>
              </a:rPr>
              <a:t>Аркиинский</a:t>
            </a:r>
            <a:r>
              <a:rPr lang="ru-RU" sz="1600" dirty="0">
                <a:solidFill>
                  <a:schemeClr val="bg1"/>
                </a:solidFill>
                <a:latin typeface="+mj-lt"/>
              </a:rPr>
              <a:t> и Сретенский. Все они относятся по  гидрохимическому типу к холодным углекислым,  но используются только местными </a:t>
            </a:r>
            <a:r>
              <a:rPr lang="ru-RU" sz="1600" dirty="0" smtClean="0">
                <a:solidFill>
                  <a:schemeClr val="bg1"/>
                </a:solidFill>
                <a:latin typeface="+mj-lt"/>
              </a:rPr>
              <a:t>жителями</a:t>
            </a:r>
            <a:r>
              <a:rPr lang="ru-RU" sz="1600" dirty="0"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804026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  <p:pic>
        <p:nvPicPr>
          <p:cNvPr id="2050" name="Picture 2" descr="C:\Documents and Settings\ekonomika3\Мои документы\2010\2010\инвест паспорт на 2012\мин ручей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86" y="144076"/>
            <a:ext cx="8856984" cy="6624736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15616" y="476672"/>
            <a:ext cx="7056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j-lt"/>
              </a:rPr>
              <a:t>Минеральные источники.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1556792"/>
            <a:ext cx="835292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>
                <a:solidFill>
                  <a:schemeClr val="bg1"/>
                </a:solidFill>
              </a:rPr>
              <a:t>Лечебные источники расположены </a:t>
            </a:r>
            <a:r>
              <a:rPr lang="ru-RU" sz="1400" b="1" dirty="0" smtClean="0">
                <a:solidFill>
                  <a:schemeClr val="bg1"/>
                </a:solidFill>
              </a:rPr>
              <a:t>следующим образом: источник №</a:t>
            </a:r>
            <a:r>
              <a:rPr lang="ru-RU" sz="1400" b="1" dirty="0">
                <a:solidFill>
                  <a:schemeClr val="bg1"/>
                </a:solidFill>
              </a:rPr>
              <a:t>1 в 3,5 км северо-западнее от  с. </a:t>
            </a:r>
            <a:r>
              <a:rPr lang="ru-RU" sz="1400" b="1" dirty="0" smtClean="0">
                <a:solidFill>
                  <a:schemeClr val="bg1"/>
                </a:solidFill>
              </a:rPr>
              <a:t>Нижняя </a:t>
            </a:r>
            <a:r>
              <a:rPr lang="ru-RU" sz="1400" b="1" dirty="0" err="1">
                <a:solidFill>
                  <a:schemeClr val="bg1"/>
                </a:solidFill>
              </a:rPr>
              <a:t>Куэнга</a:t>
            </a:r>
            <a:r>
              <a:rPr lang="ru-RU" sz="1400" b="1" dirty="0">
                <a:solidFill>
                  <a:schemeClr val="bg1"/>
                </a:solidFill>
              </a:rPr>
              <a:t> в устьях падей Катина и </a:t>
            </a:r>
            <a:r>
              <a:rPr lang="ru-RU" sz="1400" b="1" dirty="0" err="1">
                <a:solidFill>
                  <a:schemeClr val="bg1"/>
                </a:solidFill>
              </a:rPr>
              <a:t>Осиповая</a:t>
            </a:r>
            <a:r>
              <a:rPr lang="ru-RU" sz="1400" b="1" dirty="0">
                <a:solidFill>
                  <a:schemeClr val="bg1"/>
                </a:solidFill>
              </a:rPr>
              <a:t> с охранной зоной  вокруг источника на площади 550 га.</a:t>
            </a:r>
          </a:p>
          <a:p>
            <a:pPr algn="just"/>
            <a:r>
              <a:rPr lang="ru-RU" sz="1400" b="1" dirty="0">
                <a:solidFill>
                  <a:schemeClr val="bg1"/>
                </a:solidFill>
              </a:rPr>
              <a:t>Минеральный источник </a:t>
            </a:r>
            <a:r>
              <a:rPr lang="ru-RU" sz="1400" b="1" dirty="0" smtClean="0">
                <a:solidFill>
                  <a:schemeClr val="bg1"/>
                </a:solidFill>
              </a:rPr>
              <a:t>№2 расположен </a:t>
            </a:r>
            <a:r>
              <a:rPr lang="ru-RU" sz="1400" b="1" dirty="0">
                <a:solidFill>
                  <a:schemeClr val="bg1"/>
                </a:solidFill>
              </a:rPr>
              <a:t>на территории </a:t>
            </a:r>
            <a:r>
              <a:rPr lang="ru-RU" sz="1400" b="1" dirty="0" smtClean="0">
                <a:solidFill>
                  <a:schemeClr val="bg1"/>
                </a:solidFill>
              </a:rPr>
              <a:t> чересполосного участка </a:t>
            </a:r>
            <a:r>
              <a:rPr lang="ru-RU" sz="1400" b="1" dirty="0">
                <a:solidFill>
                  <a:schemeClr val="bg1"/>
                </a:solidFill>
              </a:rPr>
              <a:t>«Кислый </a:t>
            </a:r>
            <a:r>
              <a:rPr lang="ru-RU" sz="1400" b="1" dirty="0" smtClean="0">
                <a:solidFill>
                  <a:schemeClr val="bg1"/>
                </a:solidFill>
              </a:rPr>
              <a:t>Ключ»  </a:t>
            </a:r>
            <a:r>
              <a:rPr lang="ru-RU" sz="1400" b="1" dirty="0">
                <a:solidFill>
                  <a:schemeClr val="bg1"/>
                </a:solidFill>
              </a:rPr>
              <a:t>с охранной зоной 100 га.</a:t>
            </a:r>
          </a:p>
          <a:p>
            <a:pPr algn="just"/>
            <a:r>
              <a:rPr lang="ru-RU" sz="1400" b="1" dirty="0">
                <a:solidFill>
                  <a:schemeClr val="bg1"/>
                </a:solidFill>
              </a:rPr>
              <a:t>Минеральный источник </a:t>
            </a:r>
            <a:r>
              <a:rPr lang="ru-RU" sz="1400" b="1" dirty="0" smtClean="0">
                <a:solidFill>
                  <a:schemeClr val="bg1"/>
                </a:solidFill>
              </a:rPr>
              <a:t>№3 </a:t>
            </a:r>
            <a:r>
              <a:rPr lang="ru-RU" sz="1400" b="1" dirty="0">
                <a:solidFill>
                  <a:schemeClr val="bg1"/>
                </a:solidFill>
              </a:rPr>
              <a:t>располагается чересполосном участке Березовка </a:t>
            </a:r>
            <a:r>
              <a:rPr lang="ru-RU" sz="1400" b="1" dirty="0" smtClean="0">
                <a:solidFill>
                  <a:schemeClr val="bg1"/>
                </a:solidFill>
              </a:rPr>
              <a:t>в </a:t>
            </a:r>
            <a:r>
              <a:rPr lang="ru-RU" sz="1400" b="1" dirty="0">
                <a:solidFill>
                  <a:schemeClr val="bg1"/>
                </a:solidFill>
              </a:rPr>
              <a:t>урочище </a:t>
            </a:r>
            <a:r>
              <a:rPr lang="ru-RU" sz="1400" b="1" dirty="0" err="1">
                <a:solidFill>
                  <a:schemeClr val="bg1"/>
                </a:solidFill>
              </a:rPr>
              <a:t>Епифанцева</a:t>
            </a:r>
            <a:r>
              <a:rPr lang="ru-RU" sz="1400" b="1" dirty="0">
                <a:solidFill>
                  <a:schemeClr val="bg1"/>
                </a:solidFill>
              </a:rPr>
              <a:t> с охранной зоной 17 га.</a:t>
            </a:r>
          </a:p>
          <a:p>
            <a:pPr algn="just"/>
            <a:r>
              <a:rPr lang="ru-RU" sz="1400" b="1" dirty="0">
                <a:solidFill>
                  <a:schemeClr val="bg1"/>
                </a:solidFill>
              </a:rPr>
              <a:t>Минеральный источник </a:t>
            </a:r>
            <a:r>
              <a:rPr lang="ru-RU" sz="1400" b="1" dirty="0" smtClean="0">
                <a:solidFill>
                  <a:schemeClr val="bg1"/>
                </a:solidFill>
              </a:rPr>
              <a:t>№4 </a:t>
            </a:r>
            <a:r>
              <a:rPr lang="ru-RU" sz="1400" b="1" dirty="0">
                <a:solidFill>
                  <a:schemeClr val="bg1"/>
                </a:solidFill>
              </a:rPr>
              <a:t>расположен в </a:t>
            </a:r>
            <a:r>
              <a:rPr lang="ru-RU" sz="1400" b="1" dirty="0" smtClean="0">
                <a:solidFill>
                  <a:schemeClr val="bg1"/>
                </a:solidFill>
              </a:rPr>
              <a:t>сельском поселении  «</a:t>
            </a:r>
            <a:r>
              <a:rPr lang="ru-RU" sz="1400" b="1" dirty="0" err="1" smtClean="0">
                <a:solidFill>
                  <a:schemeClr val="bg1"/>
                </a:solidFill>
              </a:rPr>
              <a:t>Ломовское</a:t>
            </a:r>
            <a:r>
              <a:rPr lang="ru-RU" sz="1400" b="1" dirty="0" smtClean="0">
                <a:solidFill>
                  <a:schemeClr val="bg1"/>
                </a:solidFill>
              </a:rPr>
              <a:t>» </a:t>
            </a:r>
            <a:r>
              <a:rPr lang="ru-RU" sz="1400" b="1" dirty="0">
                <a:solidFill>
                  <a:schemeClr val="bg1"/>
                </a:solidFill>
              </a:rPr>
              <a:t>в устье сходящихся падей Ключевая, Кривая </a:t>
            </a:r>
            <a:r>
              <a:rPr lang="ru-RU" sz="1400" b="1" dirty="0" err="1">
                <a:solidFill>
                  <a:schemeClr val="bg1"/>
                </a:solidFill>
              </a:rPr>
              <a:t>Удиринга</a:t>
            </a:r>
            <a:r>
              <a:rPr lang="ru-RU" sz="1400" b="1" dirty="0">
                <a:solidFill>
                  <a:schemeClr val="bg1"/>
                </a:solidFill>
              </a:rPr>
              <a:t>, Прямая </a:t>
            </a:r>
            <a:r>
              <a:rPr lang="ru-RU" sz="1400" b="1" dirty="0" err="1">
                <a:solidFill>
                  <a:schemeClr val="bg1"/>
                </a:solidFill>
              </a:rPr>
              <a:t>Удиринга</a:t>
            </a:r>
            <a:r>
              <a:rPr lang="ru-RU" sz="1400" b="1" dirty="0">
                <a:solidFill>
                  <a:schemeClr val="bg1"/>
                </a:solidFill>
              </a:rPr>
              <a:t> с общей охранной зоной 220 га.</a:t>
            </a:r>
          </a:p>
          <a:p>
            <a:pPr algn="just"/>
            <a:r>
              <a:rPr lang="ru-RU" sz="1400" b="1" dirty="0">
                <a:solidFill>
                  <a:schemeClr val="bg1"/>
                </a:solidFill>
              </a:rPr>
              <a:t>Шесть минеральных источников расположены </a:t>
            </a:r>
            <a:r>
              <a:rPr lang="ru-RU" sz="1400" b="1" dirty="0" smtClean="0">
                <a:solidFill>
                  <a:schemeClr val="bg1"/>
                </a:solidFill>
              </a:rPr>
              <a:t> </a:t>
            </a:r>
            <a:r>
              <a:rPr lang="ru-RU" sz="1400" b="1" dirty="0">
                <a:solidFill>
                  <a:schemeClr val="bg1"/>
                </a:solidFill>
              </a:rPr>
              <a:t>по реке </a:t>
            </a:r>
            <a:r>
              <a:rPr lang="ru-RU" sz="1400" b="1" dirty="0" err="1">
                <a:solidFill>
                  <a:schemeClr val="bg1"/>
                </a:solidFill>
              </a:rPr>
              <a:t>Куренга</a:t>
            </a:r>
            <a:r>
              <a:rPr lang="ru-RU" sz="1400" b="1" dirty="0">
                <a:solidFill>
                  <a:schemeClr val="bg1"/>
                </a:solidFill>
              </a:rPr>
              <a:t> в падях </a:t>
            </a:r>
            <a:r>
              <a:rPr lang="ru-RU" sz="1400" b="1" dirty="0" err="1">
                <a:solidFill>
                  <a:schemeClr val="bg1"/>
                </a:solidFill>
              </a:rPr>
              <a:t>Бармашей</a:t>
            </a:r>
            <a:r>
              <a:rPr lang="ru-RU" sz="1400" b="1" dirty="0">
                <a:solidFill>
                  <a:schemeClr val="bg1"/>
                </a:solidFill>
              </a:rPr>
              <a:t>, Сухая около лесопитомника; по реке </a:t>
            </a:r>
            <a:r>
              <a:rPr lang="ru-RU" sz="1400" b="1" dirty="0" err="1">
                <a:solidFill>
                  <a:schemeClr val="bg1"/>
                </a:solidFill>
              </a:rPr>
              <a:t>Ералга</a:t>
            </a:r>
            <a:r>
              <a:rPr lang="ru-RU" sz="1400" b="1" dirty="0">
                <a:solidFill>
                  <a:schemeClr val="bg1"/>
                </a:solidFill>
              </a:rPr>
              <a:t> падь кислый Ключ; в верховья ручья и пади </a:t>
            </a:r>
            <a:r>
              <a:rPr lang="ru-RU" sz="1400" b="1" dirty="0" err="1">
                <a:solidFill>
                  <a:schemeClr val="bg1"/>
                </a:solidFill>
              </a:rPr>
              <a:t>Калтыкан</a:t>
            </a:r>
            <a:r>
              <a:rPr lang="ru-RU" sz="1400" b="1" dirty="0">
                <a:solidFill>
                  <a:schemeClr val="bg1"/>
                </a:solidFill>
              </a:rPr>
              <a:t>; в верховьях ручья и пади Большой </a:t>
            </a:r>
            <a:r>
              <a:rPr lang="ru-RU" sz="1400" b="1" dirty="0" err="1">
                <a:solidFill>
                  <a:schemeClr val="bg1"/>
                </a:solidFill>
              </a:rPr>
              <a:t>Алгастуй</a:t>
            </a:r>
            <a:r>
              <a:rPr lang="ru-RU" sz="1400" b="1" dirty="0">
                <a:solidFill>
                  <a:schemeClr val="bg1"/>
                </a:solidFill>
              </a:rPr>
              <a:t>; по реке </a:t>
            </a:r>
            <a:r>
              <a:rPr lang="ru-RU" sz="1400" b="1" dirty="0" err="1">
                <a:solidFill>
                  <a:schemeClr val="bg1"/>
                </a:solidFill>
              </a:rPr>
              <a:t>Шалдымар</a:t>
            </a:r>
            <a:r>
              <a:rPr lang="ru-RU" sz="1400" b="1" dirty="0">
                <a:solidFill>
                  <a:schemeClr val="bg1"/>
                </a:solidFill>
              </a:rPr>
              <a:t> и у слияния ручьев </a:t>
            </a:r>
            <a:r>
              <a:rPr lang="ru-RU" sz="1400" b="1" dirty="0" err="1">
                <a:solidFill>
                  <a:schemeClr val="bg1"/>
                </a:solidFill>
              </a:rPr>
              <a:t>Депокая</a:t>
            </a:r>
            <a:r>
              <a:rPr lang="ru-RU" sz="1400" b="1" dirty="0">
                <a:solidFill>
                  <a:schemeClr val="bg1"/>
                </a:solidFill>
              </a:rPr>
              <a:t> и Поворотная.</a:t>
            </a:r>
          </a:p>
          <a:p>
            <a:pPr algn="just"/>
            <a:r>
              <a:rPr lang="ru-RU" sz="1400" b="1" dirty="0">
                <a:solidFill>
                  <a:schemeClr val="bg1"/>
                </a:solidFill>
              </a:rPr>
              <a:t>Общая площадь охранных зон вокруг минеральных источников расположенных на территориях </a:t>
            </a:r>
            <a:r>
              <a:rPr lang="ru-RU" sz="1400" b="1" dirty="0" smtClean="0">
                <a:solidFill>
                  <a:schemeClr val="bg1"/>
                </a:solidFill>
              </a:rPr>
              <a:t>МР «Сретенский район» </a:t>
            </a:r>
            <a:r>
              <a:rPr lang="ru-RU" sz="1400" b="1" dirty="0">
                <a:solidFill>
                  <a:schemeClr val="bg1"/>
                </a:solidFill>
              </a:rPr>
              <a:t>составляет 687 га.</a:t>
            </a:r>
          </a:p>
          <a:p>
            <a:pPr algn="just"/>
            <a:r>
              <a:rPr lang="ru-RU" sz="1400" b="1" dirty="0">
                <a:solidFill>
                  <a:schemeClr val="bg1"/>
                </a:solidFill>
              </a:rPr>
              <a:t>Всего на территории Сретенского района </a:t>
            </a:r>
            <a:r>
              <a:rPr lang="ru-RU" sz="1400" b="1" dirty="0" smtClean="0">
                <a:solidFill>
                  <a:schemeClr val="bg1"/>
                </a:solidFill>
              </a:rPr>
              <a:t>имеется </a:t>
            </a:r>
            <a:r>
              <a:rPr lang="ru-RU" sz="1400" b="1" dirty="0">
                <a:solidFill>
                  <a:schemeClr val="bg1"/>
                </a:solidFill>
              </a:rPr>
              <a:t>10 минеральных источников, бальнеологические особенности которых </a:t>
            </a:r>
            <a:r>
              <a:rPr lang="ru-RU" b="1" u="sng" dirty="0">
                <a:solidFill>
                  <a:schemeClr val="bg1"/>
                </a:solidFill>
              </a:rPr>
              <a:t>неизвестны</a:t>
            </a:r>
            <a:r>
              <a:rPr lang="ru-RU" b="1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296588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395536" y="548679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j-lt"/>
              </a:rPr>
              <a:t>Лесной фонд.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+mj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996952"/>
            <a:ext cx="4158630" cy="29337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639" y="4321768"/>
            <a:ext cx="3150169" cy="24805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73" y="2132856"/>
            <a:ext cx="3209199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330106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6937147"/>
              </p:ext>
            </p:extLst>
          </p:nvPr>
        </p:nvGraphicFramePr>
        <p:xfrm>
          <a:off x="276228" y="24828"/>
          <a:ext cx="8640961" cy="681174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{35758FB7-9AC5-4552-8A53-C91805E547FA}</a:tableStyleId>
              </a:tblPr>
              <a:tblGrid>
                <a:gridCol w="1341488"/>
                <a:gridCol w="1076875"/>
                <a:gridCol w="625526"/>
                <a:gridCol w="625526"/>
                <a:gridCol w="625526"/>
                <a:gridCol w="625526"/>
                <a:gridCol w="1004022"/>
                <a:gridCol w="704240"/>
                <a:gridCol w="704240"/>
                <a:gridCol w="653996"/>
                <a:gridCol w="653996"/>
              </a:tblGrid>
              <a:tr h="627291">
                <a:tc gridSpan="1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РАСПРЕДЕЛЕНИЕ </a:t>
                      </a:r>
                      <a:r>
                        <a:rPr lang="ru-RU" sz="1400" dirty="0">
                          <a:effectLst/>
                        </a:rPr>
                        <a:t>ПЛОЩАДИ И ЗАПАСА НАСАЖДЕНИЙ ПО ГРУППАМ ПОРОД И ГРУППАМ ВОЗРАСТОВ </a:t>
                      </a:r>
                      <a:endParaRPr lang="ru-RU" sz="1400" dirty="0" smtClean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(</a:t>
                      </a:r>
                      <a:r>
                        <a:rPr lang="ru-RU" sz="1400" dirty="0">
                          <a:effectLst/>
                        </a:rPr>
                        <a:t>тыс. га, млн. м</a:t>
                      </a:r>
                      <a:r>
                        <a:rPr lang="ru-RU" sz="1400" baseline="30000" dirty="0">
                          <a:effectLst/>
                        </a:rPr>
                        <a:t>3</a:t>
                      </a:r>
                      <a:r>
                        <a:rPr lang="ru-RU" sz="1400" dirty="0">
                          <a:effectLst/>
                        </a:rPr>
                        <a:t>)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296" marR="5129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3646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Породы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Покрытые лесом земли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В том числе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Общий запас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 том числе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510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Молодняки</a:t>
                      </a:r>
                      <a:endParaRPr lang="ru-RU" sz="1400" b="1" dirty="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 vert="vert270" anchor="ctr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Средне-возрастные</a:t>
                      </a:r>
                      <a:endParaRPr lang="ru-RU" sz="1400" b="1" dirty="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 smtClean="0">
                          <a:effectLst/>
                        </a:rPr>
                        <a:t>Приспева</a:t>
                      </a:r>
                      <a:r>
                        <a:rPr lang="ru-RU" sz="1400" b="1" dirty="0" smtClean="0">
                          <a:effectLst/>
                        </a:rPr>
                        <a:t>-</a:t>
                      </a:r>
                    </a:p>
                    <a:p>
                      <a:pPr marL="71755" marR="717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 smtClean="0">
                          <a:effectLst/>
                        </a:rPr>
                        <a:t>ющие</a:t>
                      </a:r>
                      <a:endParaRPr lang="ru-RU" sz="1400" b="1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Спелые и </a:t>
                      </a:r>
                      <a:r>
                        <a:rPr lang="ru-RU" sz="1400" b="1" dirty="0" err="1">
                          <a:effectLst/>
                        </a:rPr>
                        <a:t>перестойн</a:t>
                      </a:r>
                      <a:r>
                        <a:rPr lang="ru-RU" sz="1400" b="1" dirty="0">
                          <a:effectLst/>
                        </a:rPr>
                        <a:t>.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 vert="vert27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молодняки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Средне-возрастные</a:t>
                      </a:r>
                      <a:endParaRPr lang="ru-RU" sz="1400" b="1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 smtClean="0">
                          <a:effectLst/>
                        </a:rPr>
                        <a:t>Приспева-ющие</a:t>
                      </a:r>
                      <a:endParaRPr lang="ru-RU" sz="1400" b="1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Спелые и </a:t>
                      </a:r>
                      <a:r>
                        <a:rPr lang="ru-RU" sz="1400" b="1" dirty="0" err="1">
                          <a:effectLst/>
                        </a:rPr>
                        <a:t>перестойн</a:t>
                      </a:r>
                      <a:r>
                        <a:rPr lang="ru-RU" sz="1400" b="1" dirty="0">
                          <a:effectLst/>
                        </a:rPr>
                        <a:t>.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 vert="vert270" anchor="ctr"/>
                </a:tc>
              </a:tr>
              <a:tr h="313646">
                <a:tc gridSpan="1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Всего лесов </a:t>
                      </a:r>
                      <a:r>
                        <a:rPr lang="en-US" sz="1400" dirty="0">
                          <a:effectLst/>
                        </a:rPr>
                        <a:t>I</a:t>
                      </a:r>
                      <a:r>
                        <a:rPr lang="ru-RU" sz="1400" dirty="0">
                          <a:effectLst/>
                        </a:rPr>
                        <a:t>+</a:t>
                      </a:r>
                      <a:r>
                        <a:rPr lang="en-US" sz="1400" dirty="0">
                          <a:effectLst/>
                        </a:rPr>
                        <a:t>II</a:t>
                      </a:r>
                      <a:r>
                        <a:rPr lang="ru-RU" sz="1400" dirty="0">
                          <a:effectLst/>
                        </a:rPr>
                        <a:t>+</a:t>
                      </a:r>
                      <a:r>
                        <a:rPr lang="en-US" sz="1400" dirty="0">
                          <a:effectLst/>
                        </a:rPr>
                        <a:t>III</a:t>
                      </a:r>
                      <a:r>
                        <a:rPr lang="ru-RU" sz="1400" dirty="0">
                          <a:effectLst/>
                        </a:rPr>
                        <a:t> группы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364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Хвойные</a:t>
                      </a:r>
                      <a:endParaRPr lang="ru-RU" sz="14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812,2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151,7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255,6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114,1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290,7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89,1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5,2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31,6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15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37,3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</a:tr>
              <a:tr h="31364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 том числе: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51296" marR="51296" marT="0" marB="0"/>
                </a:tc>
              </a:tr>
              <a:tr h="31364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Лиственница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r>
                        <a:rPr lang="ru-RU" sz="1400" dirty="0" smtClean="0">
                          <a:effectLst/>
                        </a:rPr>
                        <a:t>713,8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130,6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226,6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104,0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252,6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78,9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4,7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28,3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13,7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32,2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</a:tr>
              <a:tr h="31364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Сосна</a:t>
                      </a:r>
                      <a:endParaRPr lang="ru-RU" sz="14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98,4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21,1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29,0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10,1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38,1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10,2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0,5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3,3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1,3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5,1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</a:tr>
              <a:tr h="31364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Лиственные: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488,0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128,5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266,0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43,9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49,6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30,4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2,1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18,7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4,3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5,3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</a:tr>
              <a:tr h="31364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 том числе:</a:t>
                      </a:r>
                      <a:endParaRPr lang="ru-RU" sz="14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</a:tr>
              <a:tr h="31364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Береза</a:t>
                      </a:r>
                      <a:endParaRPr lang="ru-RU" sz="14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456,1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105,5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258,1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43,4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49,1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29,5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1,8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18,2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4,3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5,2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</a:tr>
              <a:tr h="31364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ВСЕГО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1300,2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 280,2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521,6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158,0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340,3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119,5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7,3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50,3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19,3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42,6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</a:tr>
              <a:tr h="31364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%</a:t>
                      </a:r>
                      <a:endParaRPr lang="ru-RU" sz="14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100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21,5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40,1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12,2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+mn-ea"/>
                        </a:rPr>
                        <a:t>26,2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100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6,1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+mn-ea"/>
                        </a:rPr>
                        <a:t>42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+mn-ea"/>
                        </a:rPr>
                        <a:t>16,2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35,7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</a:tr>
              <a:tr h="313646">
                <a:tc gridSpan="1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 том числе леса </a:t>
                      </a:r>
                      <a:r>
                        <a:rPr lang="en-US" sz="1400" dirty="0">
                          <a:effectLst/>
                        </a:rPr>
                        <a:t>II</a:t>
                      </a:r>
                      <a:r>
                        <a:rPr lang="ru-RU" sz="1400" dirty="0">
                          <a:effectLst/>
                        </a:rPr>
                        <a:t> и </a:t>
                      </a:r>
                      <a:r>
                        <a:rPr lang="en-US" sz="1400" dirty="0">
                          <a:effectLst/>
                        </a:rPr>
                        <a:t>III</a:t>
                      </a:r>
                      <a:r>
                        <a:rPr lang="ru-RU" sz="1400" dirty="0">
                          <a:effectLst/>
                        </a:rPr>
                        <a:t> групп, возможные для эксплуатации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364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Хвойные</a:t>
                      </a:r>
                      <a:endParaRPr lang="ru-RU" sz="14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729,1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139,0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222,6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102,8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264,7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79,8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4,7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27,6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13,5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34,0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</a:tr>
              <a:tr h="31364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Лиственные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350,8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86,0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194,7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34,7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35,4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21,3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1,3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13,1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3,3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3,6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</a:tr>
              <a:tr h="31364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ВСЕГО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1079,9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225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417,3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137,5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300,1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101,1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6,0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40,7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16,8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37,6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</a:tr>
              <a:tr h="31364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%</a:t>
                      </a:r>
                      <a:endParaRPr lang="ru-RU" sz="14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100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20,8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38,7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12,7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27,8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100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5,9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40,2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16,6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37,3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7561719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3BC7CF-D276-4B18-9405-928360C5B3F3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5563426"/>
              </p:ext>
            </p:extLst>
          </p:nvPr>
        </p:nvGraphicFramePr>
        <p:xfrm>
          <a:off x="323529" y="908720"/>
          <a:ext cx="8568952" cy="5815855"/>
        </p:xfrm>
        <a:graphic>
          <a:graphicData uri="http://schemas.openxmlformats.org/drawingml/2006/table">
            <a:tbl>
              <a:tblPr firstRow="1" firstCol="1" bandRow="1">
                <a:tableStyleId>{35758FB7-9AC5-4552-8A53-C91805E547FA}</a:tableStyleId>
              </a:tblPr>
              <a:tblGrid>
                <a:gridCol w="2748273"/>
                <a:gridCol w="1071570"/>
                <a:gridCol w="1643074"/>
                <a:gridCol w="1571636"/>
                <a:gridCol w="1534399"/>
              </a:tblGrid>
              <a:tr h="5914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Численность населения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</a:rPr>
                        <a:t>Ед.изм</a:t>
                      </a:r>
                      <a:r>
                        <a:rPr lang="ru-RU" sz="1600" dirty="0">
                          <a:effectLst/>
                        </a:rPr>
                        <a:t>.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2016г.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2017г.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2018г.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34" marR="38334" marT="0" marB="0"/>
                </a:tc>
              </a:tr>
              <a:tr h="2990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Все население , человек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Человек 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21995</a:t>
                      </a:r>
                      <a:endParaRPr lang="ru-RU" sz="1400" dirty="0"/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21793</a:t>
                      </a:r>
                      <a:endParaRPr lang="ru-RU" sz="1400" dirty="0"/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21569</a:t>
                      </a:r>
                      <a:endParaRPr lang="ru-RU" sz="1400" dirty="0"/>
                    </a:p>
                  </a:txBody>
                  <a:tcPr marL="38334" marR="38334" marT="0" marB="0"/>
                </a:tc>
              </a:tr>
              <a:tr h="5179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Городское население, человек 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Человек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15398</a:t>
                      </a:r>
                      <a:endParaRPr lang="ru-RU" sz="1400" dirty="0"/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15574</a:t>
                      </a:r>
                      <a:endParaRPr lang="ru-RU" sz="1400" dirty="0"/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15215</a:t>
                      </a:r>
                      <a:endParaRPr lang="ru-RU" sz="1400" dirty="0"/>
                    </a:p>
                  </a:txBody>
                  <a:tcPr marL="38334" marR="38334" marT="0" marB="0"/>
                </a:tc>
              </a:tr>
              <a:tr h="5179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Сельское население, человек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Человек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6597</a:t>
                      </a:r>
                      <a:endParaRPr lang="ru-RU" sz="1400" dirty="0"/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6219</a:t>
                      </a:r>
                      <a:endParaRPr lang="ru-RU" sz="1400" dirty="0"/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6354</a:t>
                      </a:r>
                      <a:endParaRPr lang="ru-RU" sz="1400" dirty="0"/>
                    </a:p>
                  </a:txBody>
                  <a:tcPr marL="38334" marR="38334" marT="0" marB="0"/>
                </a:tc>
              </a:tr>
              <a:tr h="25042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Мужчин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Человек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10394</a:t>
                      </a:r>
                      <a:endParaRPr lang="ru-RU" sz="1400" dirty="0"/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10291</a:t>
                      </a:r>
                      <a:endParaRPr lang="ru-RU" sz="1400" dirty="0"/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10185</a:t>
                      </a:r>
                      <a:endParaRPr lang="ru-RU" sz="1400" dirty="0"/>
                    </a:p>
                  </a:txBody>
                  <a:tcPr marL="38334" marR="38334" marT="0" marB="0"/>
                </a:tc>
              </a:tr>
              <a:tr h="25042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Женщин 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Человек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11601</a:t>
                      </a:r>
                      <a:endParaRPr lang="ru-RU" sz="1400" dirty="0"/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11502</a:t>
                      </a:r>
                      <a:endParaRPr lang="ru-RU" sz="1400" dirty="0"/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11384</a:t>
                      </a:r>
                      <a:endParaRPr lang="ru-RU" sz="1400" dirty="0"/>
                    </a:p>
                  </a:txBody>
                  <a:tcPr marL="38334" marR="38334" marT="0" marB="0"/>
                </a:tc>
              </a:tr>
              <a:tr h="5179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Лица, моложе трудоспособного возраста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Человек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5453</a:t>
                      </a:r>
                      <a:endParaRPr lang="ru-RU" sz="1400" dirty="0"/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5332</a:t>
                      </a:r>
                      <a:endParaRPr lang="ru-RU" sz="1400" dirty="0"/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5354</a:t>
                      </a:r>
                      <a:endParaRPr lang="ru-RU" sz="1400" dirty="0"/>
                    </a:p>
                  </a:txBody>
                  <a:tcPr marL="38334" marR="38334" marT="0" marB="0"/>
                </a:tc>
              </a:tr>
              <a:tr h="5179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Лица трудоспособного возраста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Человек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11673</a:t>
                      </a:r>
                      <a:endParaRPr lang="ru-RU" sz="1400" dirty="0"/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11578</a:t>
                      </a:r>
                      <a:endParaRPr lang="ru-RU" sz="1400" dirty="0"/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11224</a:t>
                      </a:r>
                      <a:endParaRPr lang="ru-RU" sz="1400" dirty="0"/>
                    </a:p>
                  </a:txBody>
                  <a:tcPr marL="38334" marR="38334" marT="0" marB="0"/>
                </a:tc>
              </a:tr>
              <a:tr h="5008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Лица старше трудоспособного возраста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Человек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4905</a:t>
                      </a:r>
                      <a:endParaRPr lang="ru-RU" sz="1400" dirty="0"/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4883</a:t>
                      </a:r>
                      <a:endParaRPr lang="ru-RU" sz="1400" dirty="0"/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4991</a:t>
                      </a:r>
                      <a:endParaRPr lang="ru-RU" sz="1400" dirty="0"/>
                    </a:p>
                  </a:txBody>
                  <a:tcPr marL="38334" marR="38334" marT="0" marB="0"/>
                </a:tc>
              </a:tr>
              <a:tr h="3564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Количество прибывших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Человек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751</a:t>
                      </a:r>
                      <a:endParaRPr lang="ru-RU" sz="1400" dirty="0"/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750</a:t>
                      </a:r>
                      <a:endParaRPr lang="ru-RU" sz="1400" dirty="0"/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878</a:t>
                      </a:r>
                      <a:endParaRPr lang="ru-RU" sz="1400" dirty="0"/>
                    </a:p>
                  </a:txBody>
                  <a:tcPr marL="38334" marR="38334" marT="0" marB="0"/>
                </a:tc>
              </a:tr>
              <a:tr h="2990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Количество выбывших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Человек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944</a:t>
                      </a:r>
                      <a:endParaRPr lang="ru-RU" sz="1400" dirty="0"/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940</a:t>
                      </a:r>
                      <a:endParaRPr lang="ru-RU" sz="1400" dirty="0"/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997</a:t>
                      </a:r>
                      <a:endParaRPr lang="ru-RU" sz="1400" dirty="0"/>
                    </a:p>
                  </a:txBody>
                  <a:tcPr marL="38334" marR="38334" marT="0" marB="0"/>
                </a:tc>
              </a:tr>
              <a:tr h="2990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Количество родившихся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Человек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333</a:t>
                      </a:r>
                      <a:endParaRPr lang="ru-RU" sz="1400" dirty="0"/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330</a:t>
                      </a:r>
                      <a:endParaRPr lang="ru-RU" sz="1400" dirty="0"/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249</a:t>
                      </a:r>
                      <a:endParaRPr lang="ru-RU" sz="1400" dirty="0"/>
                    </a:p>
                  </a:txBody>
                  <a:tcPr marL="38334" marR="38334" marT="0" marB="0"/>
                </a:tc>
              </a:tr>
              <a:tr h="2990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Количество умерших 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Человек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333</a:t>
                      </a:r>
                      <a:endParaRPr lang="ru-RU" sz="1400" dirty="0"/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328</a:t>
                      </a:r>
                      <a:endParaRPr lang="ru-RU" sz="1400" dirty="0"/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315</a:t>
                      </a:r>
                      <a:endParaRPr lang="ru-RU" sz="1400" dirty="0"/>
                    </a:p>
                  </a:txBody>
                  <a:tcPr marL="38334" marR="38334" marT="0" marB="0"/>
                </a:tc>
              </a:tr>
              <a:tr h="2990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Количество браков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Человек 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151</a:t>
                      </a:r>
                      <a:endParaRPr lang="ru-RU" sz="1400" dirty="0"/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154</a:t>
                      </a:r>
                      <a:endParaRPr lang="ru-RU" sz="1400" dirty="0"/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93</a:t>
                      </a:r>
                      <a:endParaRPr lang="ru-RU" sz="1400" dirty="0"/>
                    </a:p>
                  </a:txBody>
                  <a:tcPr marL="38334" marR="38334" marT="0" marB="0"/>
                </a:tc>
              </a:tr>
              <a:tr h="2990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Количество разводов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Человек 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102</a:t>
                      </a:r>
                      <a:endParaRPr lang="ru-RU" sz="1400" dirty="0"/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100</a:t>
                      </a:r>
                      <a:endParaRPr lang="ru-RU" sz="1400" dirty="0"/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86</a:t>
                      </a:r>
                      <a:endParaRPr lang="ru-RU" sz="1400" dirty="0"/>
                    </a:p>
                  </a:txBody>
                  <a:tcPr marL="38334" marR="38334" marT="0" marB="0"/>
                </a:tc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949575" y="150336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21" y="233472"/>
            <a:ext cx="864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+mj-lt"/>
              </a:rPr>
              <a:t>Демография.</a:t>
            </a:r>
            <a:endParaRPr lang="ru-RU" sz="32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36641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3BC7CF-D276-4B18-9405-928360C5B3F3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714408"/>
          </a:xfrm>
        </p:spPr>
        <p:txBody>
          <a:bodyPr>
            <a:normAutofit/>
          </a:bodyPr>
          <a:lstStyle/>
          <a:p>
            <a:pPr algn="ctr"/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Демография</a:t>
            </a:r>
            <a:endParaRPr lang="ru-RU" sz="4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00808"/>
            <a:ext cx="7822799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37366956"/>
              </p:ext>
            </p:extLst>
          </p:nvPr>
        </p:nvGraphicFramePr>
        <p:xfrm>
          <a:off x="107504" y="3645024"/>
          <a:ext cx="3222004" cy="3108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2974653"/>
              </p:ext>
            </p:extLst>
          </p:nvPr>
        </p:nvGraphicFramePr>
        <p:xfrm>
          <a:off x="3203848" y="3789040"/>
          <a:ext cx="5503912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339875777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3BC7CF-D276-4B18-9405-928360C5B3F3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40" y="4725144"/>
            <a:ext cx="2706576" cy="1993404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274" y="4725144"/>
            <a:ext cx="2664296" cy="1993404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Z:\Комитет экономики\фото с редакции\Обрез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725144"/>
            <a:ext cx="2778586" cy="1993404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1610916"/>
              </p:ext>
            </p:extLst>
          </p:nvPr>
        </p:nvGraphicFramePr>
        <p:xfrm>
          <a:off x="500034" y="1357298"/>
          <a:ext cx="8064896" cy="3071834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3817564"/>
                <a:gridCol w="857256"/>
                <a:gridCol w="1540286"/>
                <a:gridCol w="1663316"/>
                <a:gridCol w="186474"/>
              </a:tblGrid>
              <a:tr h="118173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effectLst/>
                        </a:rPr>
                        <a:t>Показатели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 err="1" smtClean="0">
                          <a:effectLst/>
                        </a:rPr>
                        <a:t>Ед.изм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u="none" strike="noStrike" dirty="0" smtClean="0">
                          <a:effectLst/>
                          <a:latin typeface="+mn-lt"/>
                        </a:rPr>
                        <a:t>По состоянию 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u="none" strike="noStrike" dirty="0" smtClean="0">
                          <a:effectLst/>
                          <a:latin typeface="+mn-lt"/>
                        </a:rPr>
                        <a:t>на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u="none" strike="noStrike" dirty="0" smtClean="0">
                          <a:effectLst/>
                          <a:latin typeface="+mn-lt"/>
                        </a:rPr>
                        <a:t>    01.01.2018г.</a:t>
                      </a:r>
                      <a:endParaRPr kumimoji="0" lang="ru-RU" sz="18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 fontAlgn="b"/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u="none" strike="noStrike" dirty="0" smtClean="0">
                          <a:effectLst/>
                          <a:latin typeface="+mn-lt"/>
                        </a:rPr>
                        <a:t>По состоянию 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u="none" strike="noStrike" dirty="0" smtClean="0">
                          <a:effectLst/>
                          <a:latin typeface="+mn-lt"/>
                        </a:rPr>
                        <a:t>на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u="none" strike="noStrike" dirty="0" smtClean="0">
                          <a:effectLst/>
                          <a:latin typeface="+mn-lt"/>
                        </a:rPr>
                        <a:t>    01.01.2019г.</a:t>
                      </a:r>
                      <a:endParaRPr kumimoji="0" lang="ru-RU" sz="18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 fontAlgn="b"/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693581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</a:rPr>
                        <a:t>Численность не занятых трудовой деятельностью  граждан,  ищущих работу и зарегистрированных в службе занятости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u="none" strike="noStrike" dirty="0" smtClean="0">
                        <a:effectLst/>
                      </a:endParaRPr>
                    </a:p>
                    <a:p>
                      <a:pPr algn="ctr" fontAlgn="t"/>
                      <a:r>
                        <a:rPr lang="ru-RU" sz="1400" u="none" strike="noStrike" dirty="0" smtClean="0">
                          <a:effectLst/>
                        </a:rPr>
                        <a:t>чел</a:t>
                      </a:r>
                      <a:r>
                        <a:rPr lang="ru-RU" sz="1400" u="none" strike="noStrike" dirty="0">
                          <a:effectLst/>
                        </a:rPr>
                        <a:t>.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898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1209</a:t>
                      </a:r>
                      <a:endParaRPr lang="ru-RU" sz="1400" dirty="0"/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478608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</a:rPr>
                        <a:t>Численность официально зарегистрированных безработных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effectLst/>
                        </a:rPr>
                        <a:t>чел.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691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946</a:t>
                      </a:r>
                      <a:endParaRPr lang="ru-RU" sz="1400" dirty="0"/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717912">
                <a:tc>
                  <a:txBody>
                    <a:bodyPr/>
                    <a:lstStyle/>
                    <a:p>
                      <a:pPr algn="l" fontAlgn="t"/>
                      <a:endParaRPr lang="ru-RU" sz="1400" u="none" strike="noStrike" dirty="0" smtClean="0">
                        <a:effectLst/>
                      </a:endParaRPr>
                    </a:p>
                    <a:p>
                      <a:pPr algn="l" fontAlgn="t"/>
                      <a:r>
                        <a:rPr lang="ru-RU" sz="1400" u="none" strike="noStrike" dirty="0" smtClean="0">
                          <a:effectLst/>
                        </a:rPr>
                        <a:t>Уровень </a:t>
                      </a:r>
                      <a:r>
                        <a:rPr lang="ru-RU" sz="1400" u="none" strike="noStrike" dirty="0">
                          <a:effectLst/>
                        </a:rPr>
                        <a:t>зарегистрированной безработицы к трудоспособному населению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u="none" strike="noStrike" dirty="0" smtClean="0">
                        <a:effectLst/>
                      </a:endParaRPr>
                    </a:p>
                    <a:p>
                      <a:pPr algn="ctr" fontAlgn="t"/>
                      <a:endParaRPr lang="ru-RU" sz="1400" u="none" strike="noStrike" dirty="0" smtClean="0">
                        <a:effectLst/>
                      </a:endParaRPr>
                    </a:p>
                    <a:p>
                      <a:pPr algn="ctr" fontAlgn="t"/>
                      <a:r>
                        <a:rPr lang="ru-RU" sz="1400" u="none" strike="noStrike" dirty="0" smtClean="0">
                          <a:effectLst/>
                        </a:rPr>
                        <a:t>%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2,2</a:t>
                      </a:r>
                      <a:endParaRPr lang="ru-RU" sz="1400" dirty="0"/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09240" y="282704"/>
            <a:ext cx="87255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j-lt"/>
              </a:rPr>
              <a:t>Рынок труда.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+mj-lt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3068">
            <a:off x="82396" y="46302"/>
            <a:ext cx="1858648" cy="1424060"/>
          </a:xfrm>
          <a:prstGeom prst="ellipse">
            <a:avLst/>
          </a:prstGeom>
          <a:ln w="63500" cap="rnd"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0586185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27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79512" y="116632"/>
            <a:ext cx="8784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j-lt"/>
              </a:rPr>
              <a:t>Промышленное производство.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+mj-lt"/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629588583"/>
              </p:ext>
            </p:extLst>
          </p:nvPr>
        </p:nvGraphicFramePr>
        <p:xfrm>
          <a:off x="209218" y="1484784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26" name="Picture 2" descr="C:\Documents and Settings\ekonomika3\Рабочий стол\флэшка\ФОТО НА ОТКРЫТКИ\ФОТО НА ОТКРЫТКИ\P10103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836712"/>
            <a:ext cx="2180788" cy="1656184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perspectiveLeft"/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780929"/>
            <a:ext cx="2396812" cy="201622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perspectiveLeft"/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818827"/>
            <a:ext cx="2036772" cy="1800200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perspective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2041222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28</a:t>
            </a:fld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6632"/>
            <a:ext cx="9252520" cy="6741368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2352332"/>
              </p:ext>
            </p:extLst>
          </p:nvPr>
        </p:nvGraphicFramePr>
        <p:xfrm>
          <a:off x="1000100" y="1000108"/>
          <a:ext cx="7358114" cy="5065199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623148"/>
                <a:gridCol w="1071570"/>
                <a:gridCol w="1285884"/>
                <a:gridCol w="1214446"/>
                <a:gridCol w="1163066"/>
              </a:tblGrid>
              <a:tr h="42862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effectLst/>
                          <a:latin typeface="+mj-lt"/>
                        </a:rPr>
                        <a:t>Показатель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err="1" smtClean="0">
                          <a:effectLst/>
                          <a:latin typeface="+mj-lt"/>
                        </a:rPr>
                        <a:t>Ед.изм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effectLst/>
                          <a:latin typeface="+mj-lt"/>
                        </a:rPr>
                        <a:t>2016г 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effectLst/>
                          <a:latin typeface="+mj-lt"/>
                        </a:rPr>
                        <a:t>2017г 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2018г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868" marR="7868" marT="7868" marB="0" anchor="b"/>
                </a:tc>
              </a:tr>
              <a:tr h="28575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baseline="0" dirty="0" smtClean="0">
                          <a:effectLst/>
                        </a:rPr>
                        <a:t> 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 smtClean="0">
                          <a:effectLst/>
                        </a:rPr>
                        <a:t>АО "Прииск "Усть-Кара»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кг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208,8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256,3</a:t>
                      </a:r>
                      <a:endParaRPr lang="ru-RU" sz="1400" dirty="0"/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822,1</a:t>
                      </a:r>
                      <a:endParaRPr lang="ru-RU" sz="1400" dirty="0"/>
                    </a:p>
                  </a:txBody>
                  <a:tcPr marL="7868" marR="7868" marT="7868" marB="0" anchor="b"/>
                </a:tc>
              </a:tr>
              <a:tr h="279794"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тыс.руб.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517536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592081</a:t>
                      </a:r>
                      <a:endParaRPr lang="ru-RU" sz="1400" dirty="0"/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2027917</a:t>
                      </a:r>
                      <a:endParaRPr lang="ru-RU" sz="1400" dirty="0"/>
                    </a:p>
                  </a:txBody>
                  <a:tcPr marL="7868" marR="7868" marT="7868" marB="0" anchor="b"/>
                </a:tc>
              </a:tr>
              <a:tr h="35719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</a:rPr>
                        <a:t> </a:t>
                      </a:r>
                      <a:r>
                        <a:rPr lang="ru-RU" sz="1400" u="none" strike="noStrike" dirty="0" smtClean="0">
                          <a:effectLst/>
                        </a:rPr>
                        <a:t>ООО «Кедровое»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кг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14,9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-</a:t>
                      </a:r>
                      <a:endParaRPr lang="ru-RU" sz="1400" dirty="0"/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-</a:t>
                      </a:r>
                      <a:endParaRPr lang="ru-RU" sz="1400" dirty="0"/>
                    </a:p>
                  </a:txBody>
                  <a:tcPr marL="7868" marR="7868" marT="7868" marB="0" anchor="b"/>
                </a:tc>
              </a:tr>
              <a:tr h="285752"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</a:rPr>
                        <a:t>тыс.руб.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59302,2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-</a:t>
                      </a:r>
                      <a:endParaRPr lang="ru-RU" sz="1400" dirty="0"/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-</a:t>
                      </a:r>
                      <a:endParaRPr lang="ru-RU" sz="1400" dirty="0"/>
                    </a:p>
                  </a:txBody>
                  <a:tcPr marL="7868" marR="7868" marT="7868" marB="0" anchor="b"/>
                </a:tc>
              </a:tr>
              <a:tr h="35719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>
                          <a:effectLst/>
                        </a:rPr>
                        <a:t> </a:t>
                      </a:r>
                      <a:endParaRPr lang="ru-RU" sz="1400" u="none" strike="noStrike" dirty="0" smtClean="0">
                        <a:effectLst/>
                      </a:endParaRP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ООО</a:t>
                      </a:r>
                      <a:r>
                        <a:rPr lang="ru-RU" sz="14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«</a:t>
                      </a:r>
                      <a:r>
                        <a:rPr lang="ru-RU" sz="1400" b="0" i="0" u="none" strike="noStrike" baseline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Газимур</a:t>
                      </a:r>
                      <a:r>
                        <a:rPr lang="ru-RU" sz="14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»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кг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88,928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136,648</a:t>
                      </a:r>
                      <a:endParaRPr lang="ru-RU" sz="1400" dirty="0"/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222,394</a:t>
                      </a:r>
                      <a:endParaRPr lang="ru-RU" sz="1400" dirty="0"/>
                    </a:p>
                  </a:txBody>
                  <a:tcPr marL="7868" marR="7868" marT="7868" marB="0" anchor="b"/>
                </a:tc>
              </a:tr>
              <a:tr h="42266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тыс.руб.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167175,3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290921,1</a:t>
                      </a:r>
                      <a:endParaRPr lang="ru-RU" sz="1400" dirty="0"/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578100</a:t>
                      </a:r>
                      <a:endParaRPr lang="ru-RU" sz="1400" dirty="0"/>
                    </a:p>
                  </a:txBody>
                  <a:tcPr marL="7868" marR="7868" marT="7868" marB="0" anchor="b"/>
                </a:tc>
              </a:tr>
              <a:tr h="35719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ООО «Горнорудная»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кг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33,489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-</a:t>
                      </a:r>
                      <a:endParaRPr lang="ru-RU" sz="1400" dirty="0"/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-</a:t>
                      </a:r>
                      <a:endParaRPr lang="ru-RU" sz="1400" dirty="0"/>
                    </a:p>
                  </a:txBody>
                  <a:tcPr marL="7868" marR="7868" marT="7868" marB="0" anchor="b"/>
                </a:tc>
              </a:tr>
              <a:tr h="35719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тыс.руб.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92133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-</a:t>
                      </a:r>
                      <a:endParaRPr lang="ru-RU" sz="1400" dirty="0"/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-</a:t>
                      </a:r>
                      <a:endParaRPr lang="ru-RU" sz="1400" dirty="0"/>
                    </a:p>
                  </a:txBody>
                  <a:tcPr marL="7868" marR="7868" marT="7868" marB="0" anchor="b"/>
                </a:tc>
              </a:tr>
              <a:tr h="35719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ООО «</a:t>
                      </a:r>
                      <a:r>
                        <a:rPr lang="ru-RU" sz="14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Инвест-Технологии</a:t>
                      </a:r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»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кг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32,7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63,1</a:t>
                      </a:r>
                      <a:endParaRPr lang="ru-RU" sz="1400" dirty="0"/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51,1</a:t>
                      </a:r>
                      <a:endParaRPr lang="ru-RU" sz="1400" dirty="0"/>
                    </a:p>
                  </a:txBody>
                  <a:tcPr marL="7868" marR="7868" marT="7868" marB="0" anchor="b"/>
                </a:tc>
              </a:tr>
              <a:tr h="450141"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тыс.руб.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80696.8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143396</a:t>
                      </a:r>
                      <a:endParaRPr lang="ru-RU" sz="1400" dirty="0"/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102512</a:t>
                      </a:r>
                      <a:endParaRPr lang="ru-RU" sz="1400" dirty="0"/>
                    </a:p>
                  </a:txBody>
                  <a:tcPr marL="7868" marR="7868" marT="7868" marB="0" anchor="b"/>
                </a:tc>
              </a:tr>
              <a:tr h="450141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ООО «Вымпел»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кг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-</a:t>
                      </a:r>
                      <a:endParaRPr lang="ru-RU" sz="1400" dirty="0"/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28,1</a:t>
                      </a:r>
                      <a:endParaRPr lang="ru-RU" sz="1400" dirty="0"/>
                    </a:p>
                  </a:txBody>
                  <a:tcPr marL="7868" marR="7868" marT="7868" marB="0" anchor="b"/>
                </a:tc>
              </a:tr>
              <a:tr h="450141"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тыс.руб.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-</a:t>
                      </a:r>
                      <a:endParaRPr lang="ru-RU" sz="1400" dirty="0"/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70226</a:t>
                      </a:r>
                      <a:endParaRPr lang="ru-RU" sz="1400" dirty="0"/>
                    </a:p>
                  </a:txBody>
                  <a:tcPr marL="7868" marR="7868" marT="7868" marB="0" anchor="b"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77789" y="399286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+mj-lt"/>
              </a:rPr>
              <a:t>Добыча полезных ископаемых.</a:t>
            </a:r>
            <a:endParaRPr lang="ru-RU" sz="36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243641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000" dirty="0" smtClean="0"/>
              <a:t>Инженерная инфраструктура</a:t>
            </a:r>
            <a:endParaRPr lang="ru-RU" sz="30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29</a:t>
            </a:fld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89359" y="1371600"/>
            <a:ext cx="8501122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tabLst>
                <a:tab pos="685800" algn="l"/>
              </a:tabLst>
            </a:pPr>
            <a:r>
              <a:rPr lang="ru-RU" sz="16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Инженерная инфраструктура </a:t>
            </a:r>
            <a:r>
              <a:rPr lang="ru-RU" sz="1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муниципального района  «Сретенский район» </a:t>
            </a:r>
            <a:r>
              <a:rPr lang="ru-RU" sz="16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представлена: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pPr lvl="0" algn="just" eaLnBrk="0" hangingPunct="0">
              <a:tabLst>
                <a:tab pos="685800" algn="l"/>
              </a:tabLst>
            </a:pPr>
            <a:endParaRPr lang="ru-RU" sz="1600" b="1" dirty="0" smtClean="0">
              <a:solidFill>
                <a:srgbClr val="CC99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57200" algn="just" eaLnBrk="0" hangingPunct="0">
              <a:buFontTx/>
              <a:buChar char="•"/>
              <a:tabLst>
                <a:tab pos="685800" algn="l"/>
              </a:tabLst>
            </a:pPr>
            <a:r>
              <a:rPr lang="ru-RU" sz="1600" b="1" dirty="0" smtClean="0">
                <a:solidFill>
                  <a:srgbClr val="CC99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инфраструктурой теплоснабжения</a:t>
            </a:r>
            <a:r>
              <a:rPr lang="ru-RU" sz="1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муниципальном районе инфраструктуру теплоснабжения обслуживают пять основных </a:t>
            </a:r>
            <a:r>
              <a:rPr lang="ru-RU" sz="16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ресурсоснабжающих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организации  - ООО «Забайкальский тепловик», ООО «Авангард плюс», ООО «</a:t>
            </a:r>
            <a:r>
              <a:rPr lang="ru-RU" sz="16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Тепловодоканал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», ООО «Регион», ООО «</a:t>
            </a:r>
            <a:r>
              <a:rPr lang="ru-RU" sz="16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Благоустройство+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». Всего котельных на территории района 41 единица.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Ежегодная потребность муниципального района «Сретенский район»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тепловой энергии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составляет 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63,4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тыс. Гкал в год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indent="457200" algn="just" eaLnBrk="0" hangingPunct="0">
              <a:buFontTx/>
              <a:buChar char="•"/>
              <a:tabLst>
                <a:tab pos="685800" algn="l"/>
              </a:tabLst>
            </a:pPr>
            <a:endParaRPr lang="ru-RU" sz="800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45720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685800" algn="l"/>
              </a:tabLst>
            </a:pPr>
            <a:r>
              <a:rPr lang="ru-RU" sz="1600" b="1" dirty="0" smtClean="0">
                <a:solidFill>
                  <a:srgbClr val="CC99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инфраструктурой водоснабжения</a:t>
            </a:r>
            <a:r>
              <a:rPr lang="ru-RU" sz="1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Водоснабжение 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всех потребителей </a:t>
            </a:r>
            <a:r>
              <a:rPr lang="ru-RU" sz="16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питьевой водой 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территории городских поселений и сельского поселения «</a:t>
            </a:r>
            <a:r>
              <a:rPr lang="ru-RU" sz="16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Дунаевское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 осуществляется из </a:t>
            </a:r>
            <a:r>
              <a:rPr lang="ru-RU" sz="16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подрусловых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водозаборов (насосных станций). Водоснабжение сельских населенных пунктов осуществляется из скважин и открытых источников водоснабжения. </a:t>
            </a:r>
            <a:r>
              <a:rPr lang="ru-RU" sz="16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Производительность всех 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объектов водоснабжения составляет 1266,470 м3/</a:t>
            </a:r>
            <a:r>
              <a:rPr lang="ru-RU" sz="16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сут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..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89359" y="4911030"/>
            <a:ext cx="839748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7200" algn="just" eaLnBrk="0" hangingPunct="0">
              <a:buFontTx/>
              <a:buChar char="•"/>
              <a:tabLst>
                <a:tab pos="685800" algn="l"/>
              </a:tabLs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C99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энергетическим комплексом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 территории района обслуживание энергетического комплекса (линии электропередач, подстанции) осуществляют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структурное подразделения «МРСК Сибири» Сретенский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РЭС и филиал ОАО «РЖД»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</a:rPr>
              <a:t>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70250630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BCEAD1-ADD3-4444-BC35-BBCE9513DBB7}" type="slidenum">
              <a:rPr lang="ru-RU"/>
              <a:pPr>
                <a:defRPr/>
              </a:pPr>
              <a:t>3</a:t>
            </a:fld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4294967295"/>
          </p:nvPr>
        </p:nvSpPr>
        <p:spPr>
          <a:xfrm>
            <a:off x="251520" y="1268760"/>
            <a:ext cx="8720137" cy="6983413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 algn="just" eaLnBrk="1" fontAlgn="auto" hangingPunct="1">
              <a:spcAft>
                <a:spcPts val="0"/>
              </a:spcAft>
              <a:buNone/>
              <a:defRPr/>
            </a:pPr>
            <a:r>
              <a:rPr lang="ru-RU" sz="18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Привлечение инвестиций – одно из основных направлений деятельности Администрации муниципального района. Мы придаем огромное значение экономической стабильности, повышению уровня и качества жизни населения, обеспечению комфортных условий его проживания, ставим перед собой задачу по проведению активной деятельности, направленной на привлечение инвесторов, способных реализовать перспективные проекты.</a:t>
            </a:r>
            <a:endParaRPr lang="ru-RU" sz="1800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 eaLnBrk="1" fontAlgn="auto" hangingPunct="1">
              <a:spcAft>
                <a:spcPts val="0"/>
              </a:spcAft>
              <a:buNone/>
              <a:defRPr/>
            </a:pPr>
            <a:r>
              <a:rPr lang="ru-RU" sz="1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</a:rPr>
              <a:t>Природных  и трудовых  ресурсов в районе достаточно! Определены цели. Намечены пути их реализации.  Нужны инвестиции. Приглашаем к диалогу инвесторов и партнеров: я уверен, что с вашей помощью Сретенский  район продолжит свое развитие  и станет процветающей территорией Забайкальского края. Мы открыты для партнерства и приглашаем всех к сотрудничеству!</a:t>
            </a: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endParaRPr lang="ru-RU" sz="18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1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Добро </a:t>
            </a:r>
            <a:r>
              <a:rPr lang="ru-RU" sz="1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пожаловать в Сретенский район Забайкальского края! </a:t>
            </a:r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endParaRPr lang="ru-RU" sz="1800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С </a:t>
            </a:r>
            <a:r>
              <a:rPr lang="ru-RU" sz="1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уважением,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Глава района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Алексей  Сергеевич  Закурдаев.</a:t>
            </a:r>
            <a:endParaRPr lang="ru-RU" sz="18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sz="1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221510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Социальная сфера.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Образование.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30</a:t>
            </a:fld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13"/>
          </p:nvPr>
        </p:nvSpPr>
        <p:spPr>
          <a:xfrm>
            <a:off x="676654" y="1484784"/>
            <a:ext cx="4183377" cy="5040560"/>
          </a:xfrm>
        </p:spPr>
        <p:txBody>
          <a:bodyPr>
            <a:noAutofit/>
          </a:bodyPr>
          <a:lstStyle/>
          <a:p>
            <a:pPr marL="0" lvl="0" indent="0" algn="just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системе  образования МР «Сретенский район» осуществляют образовательную деятельность:</a:t>
            </a:r>
          </a:p>
          <a:p>
            <a:pPr marL="0" lvl="0" indent="0" algn="just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Муниципальные учреждения:</a:t>
            </a:r>
          </a:p>
          <a:p>
            <a:pPr algn="just" eaLnBrk="0" hangingPunct="0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 дошкольных образовательных организаций, в состав которых входит 4 структурных подразделения;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10 средних общеобразовательных организаций, в  состав которых входит 7 филиалов (6 школ и 1 детский сад)  и 5 структурных подразделений (1 начальная школа  и 4 детских сада). </a:t>
            </a:r>
          </a:p>
          <a:p>
            <a:pPr lvl="0" algn="just" eaLnBrk="0" hangingPunct="0"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9 основных общеобразовательных организаций, в состав которых входит 4 филиала (начальные школы) и 4 структурных подразделения (детские сады);</a:t>
            </a:r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3</a:t>
            </a:r>
            <a:r>
              <a:rPr lang="en-GB" sz="14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образательных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организации </a:t>
            </a:r>
            <a:r>
              <a:rPr lang="en-GB" sz="14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дополнительного</a:t>
            </a:r>
            <a:r>
              <a:rPr lang="en-GB" sz="14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GB" sz="14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образования</a:t>
            </a:r>
            <a:r>
              <a:rPr lang="en-GB" sz="14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GB" sz="14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детей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в состав которых входит 1 структурное подразделение.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Государственные учреждения: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1 средняя общеобразовательная организация закрытого типа;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2 учреждения среднего профессионального образования.</a:t>
            </a:r>
          </a:p>
          <a:p>
            <a:endParaRPr lang="ru-RU" sz="1200" dirty="0">
              <a:solidFill>
                <a:schemeClr val="tx1"/>
              </a:solidFill>
            </a:endParaRPr>
          </a:p>
        </p:txBody>
      </p:sp>
      <p:pic>
        <p:nvPicPr>
          <p:cNvPr id="7" name="Содержимое 6" descr="P1040976.jpg"/>
          <p:cNvPicPr>
            <a:picLocks noGrp="1" noChangeAspect="1"/>
          </p:cNvPicPr>
          <p:nvPr>
            <p:ph sz="quarter" idx="14"/>
          </p:nvPr>
        </p:nvPicPr>
        <p:blipFill>
          <a:blip r:embed="rId2" cstate="print"/>
          <a:stretch>
            <a:fillRect/>
          </a:stretch>
        </p:blipFill>
        <p:spPr>
          <a:xfrm>
            <a:off x="6444208" y="4077072"/>
            <a:ext cx="2520279" cy="2160240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1772816"/>
            <a:ext cx="2520280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2348880"/>
            <a:ext cx="1512168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086333875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13641" y="623524"/>
            <a:ext cx="8229600" cy="28236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Образование.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31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3"/>
          </p:nvPr>
        </p:nvSpPr>
        <p:spPr>
          <a:xfrm>
            <a:off x="323528" y="1196752"/>
            <a:ext cx="4175319" cy="4929728"/>
          </a:xfrm>
        </p:spPr>
        <p:txBody>
          <a:bodyPr>
            <a:norm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Дошкольным образованием охвачено 914 детей,  в школах обучается 2798 уч-ся,  учреждения дополнительного образования посещает 871 ребёнок.   Образовательный процесс в школах осуществляют 369 педагогов, из них 108 (29,3%) и </a:t>
            </a:r>
            <a:r>
              <a:rPr lang="ru-RU" sz="1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меют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высшую и первую категории.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Результаты </a:t>
            </a:r>
            <a:r>
              <a:rPr lang="ru-RU" sz="1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обученности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учащихся являются стабильными и составляют 99,3 % успеваемости, средний показатель качества образования составляет 40 %.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2019 году 4 учащихся школ района получили медали федерального уровня «За особые успехи в учении»  по результатам ЕГЭ. </a:t>
            </a: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763688" y="4725144"/>
            <a:ext cx="861060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700" b="0" i="0" u="none" strike="noStrike" cap="none" normalizeH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70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764704"/>
            <a:ext cx="8553843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Times New Roman" pitchFamily="18" charset="0"/>
                <a:cs typeface="Times New Roman" panose="02020603050405020304" pitchFamily="18" charset="0"/>
              </a:rPr>
              <a:t>         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dirty="0" smtClean="0">
              <a:latin typeface="Times New Roman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dirty="0" smtClean="0">
              <a:latin typeface="Times New Roman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dirty="0" smtClean="0">
              <a:latin typeface="Times New Roman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dirty="0" smtClean="0">
              <a:latin typeface="Times New Roman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dirty="0" smtClean="0">
              <a:latin typeface="Times New Roman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dirty="0" smtClean="0">
              <a:latin typeface="Times New Roman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dirty="0" smtClean="0">
              <a:latin typeface="Times New Roman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dirty="0" smtClean="0">
              <a:latin typeface="Times New Roman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dirty="0" smtClean="0">
              <a:latin typeface="Times New Roman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dirty="0" smtClean="0">
              <a:latin typeface="Times New Roman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dirty="0" smtClean="0">
              <a:latin typeface="Times New Roman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dirty="0" smtClean="0">
              <a:latin typeface="Times New Roman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049" name="Object 1"/>
          <p:cNvGraphicFramePr>
            <a:graphicFrameLocks/>
          </p:cNvGraphicFramePr>
          <p:nvPr/>
        </p:nvGraphicFramePr>
        <p:xfrm>
          <a:off x="4644008" y="1340768"/>
          <a:ext cx="4320480" cy="259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" name="Диаграмма" r:id="rId3" imgW="5800641" imgH="2047950" progId="Excel.Sheet.8">
                  <p:embed/>
                </p:oleObj>
              </mc:Choice>
              <mc:Fallback>
                <p:oleObj name="Диаграмма" r:id="rId3" imgW="5800641" imgH="2047950" progId="Excel.Shee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4008" y="1340768"/>
                        <a:ext cx="4320480" cy="25922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1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4005064"/>
            <a:ext cx="4248150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04583477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Овал 11"/>
          <p:cNvSpPr/>
          <p:nvPr/>
        </p:nvSpPr>
        <p:spPr>
          <a:xfrm>
            <a:off x="2892550" y="2685817"/>
            <a:ext cx="3240360" cy="20882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31840" y="3129768"/>
            <a:ext cx="28083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prstClr val="white"/>
                </a:solidFill>
                <a:latin typeface="Monotype Corsiva" pitchFamily="66" charset="0"/>
              </a:rPr>
              <a:t>Сеть учреждений культуры включает</a:t>
            </a:r>
          </a:p>
          <a:p>
            <a:pPr algn="ctr"/>
            <a:r>
              <a:rPr lang="ru-RU" sz="2400" b="1" dirty="0" smtClean="0">
                <a:solidFill>
                  <a:prstClr val="white"/>
                </a:solidFill>
                <a:latin typeface="Monotype Corsiva" pitchFamily="66" charset="0"/>
              </a:rPr>
              <a:t>63 единицы</a:t>
            </a:r>
            <a:endParaRPr lang="ru-RU" sz="2400" b="1" dirty="0">
              <a:solidFill>
                <a:prstClr val="white"/>
              </a:solidFill>
              <a:latin typeface="Monotype Corsiva" pitchFamily="66" charset="0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683568" y="1988840"/>
            <a:ext cx="1944216" cy="15841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99592" y="2134597"/>
            <a:ext cx="151216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prstClr val="white"/>
                </a:solidFill>
                <a:latin typeface="Monotype Corsiva" pitchFamily="66" charset="0"/>
              </a:rPr>
              <a:t>30 </a:t>
            </a:r>
          </a:p>
          <a:p>
            <a:pPr algn="ctr"/>
            <a:r>
              <a:rPr lang="ru-RU" b="1" dirty="0" smtClean="0">
                <a:solidFill>
                  <a:prstClr val="white"/>
                </a:solidFill>
                <a:latin typeface="Monotype Corsiva" pitchFamily="66" charset="0"/>
              </a:rPr>
              <a:t>культурно-досуговых учреждения</a:t>
            </a:r>
            <a:endParaRPr lang="ru-RU" b="1" dirty="0">
              <a:solidFill>
                <a:prstClr val="white"/>
              </a:solidFill>
              <a:latin typeface="Monotype Corsiva" pitchFamily="66" charset="0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6804248" y="2180763"/>
            <a:ext cx="1728192" cy="15491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948264" y="2334652"/>
            <a:ext cx="144016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prstClr val="white"/>
                </a:solidFill>
                <a:latin typeface="Monotype Corsiva" pitchFamily="66" charset="0"/>
              </a:rPr>
              <a:t>29 </a:t>
            </a:r>
            <a:r>
              <a:rPr lang="ru-RU" sz="1600" b="1" dirty="0" smtClean="0">
                <a:solidFill>
                  <a:prstClr val="white"/>
                </a:solidFill>
                <a:latin typeface="Monotype Corsiva" pitchFamily="66" charset="0"/>
              </a:rPr>
              <a:t>муниципальных библиотек</a:t>
            </a:r>
            <a:endParaRPr lang="ru-RU" sz="1600" b="1" dirty="0">
              <a:solidFill>
                <a:prstClr val="white"/>
              </a:solidFill>
              <a:latin typeface="Monotype Corsiva" pitchFamily="66" charset="0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1475656" y="5085184"/>
            <a:ext cx="1656184" cy="12961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42390" y="5214972"/>
            <a:ext cx="132271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prstClr val="white"/>
                </a:solidFill>
                <a:latin typeface="Monotype Corsiva" pitchFamily="66" charset="0"/>
              </a:rPr>
              <a:t>2</a:t>
            </a:r>
            <a:r>
              <a:rPr lang="ru-RU" sz="1600" b="1" dirty="0" smtClean="0">
                <a:solidFill>
                  <a:prstClr val="white"/>
                </a:solidFill>
                <a:latin typeface="Monotype Corsiva" pitchFamily="66" charset="0"/>
              </a:rPr>
              <a:t> краеведческих музея</a:t>
            </a:r>
            <a:endParaRPr lang="ru-RU" sz="1600" b="1" dirty="0">
              <a:solidFill>
                <a:prstClr val="white"/>
              </a:solidFill>
              <a:latin typeface="Monotype Corsiva" pitchFamily="66" charset="0"/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6660232" y="4941168"/>
            <a:ext cx="1512168" cy="14401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88224" y="5085184"/>
            <a:ext cx="158417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prstClr val="white"/>
                </a:solidFill>
                <a:latin typeface="Monotype Corsiva" pitchFamily="66" charset="0"/>
              </a:rPr>
              <a:t>2 </a:t>
            </a:r>
          </a:p>
          <a:p>
            <a:pPr algn="ctr"/>
            <a:r>
              <a:rPr lang="ru-RU" sz="1600" b="1" dirty="0" smtClean="0">
                <a:solidFill>
                  <a:prstClr val="white"/>
                </a:solidFill>
                <a:latin typeface="Monotype Corsiva" pitchFamily="66" charset="0"/>
              </a:rPr>
              <a:t>учреждения дополнительного образования</a:t>
            </a:r>
            <a:endParaRPr lang="ru-RU" sz="1600" b="1" dirty="0">
              <a:solidFill>
                <a:prstClr val="white"/>
              </a:solidFill>
              <a:latin typeface="Monotype Corsiva" pitchFamily="66" charset="0"/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 flipV="1">
            <a:off x="5940152" y="3129768"/>
            <a:ext cx="864096" cy="22722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5940152" y="4330097"/>
            <a:ext cx="864096" cy="8848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>
            <a:endCxn id="12" idx="3"/>
          </p:cNvCxnSpPr>
          <p:nvPr/>
        </p:nvCxnSpPr>
        <p:spPr>
          <a:xfrm flipV="1">
            <a:off x="2627784" y="4468235"/>
            <a:ext cx="739306" cy="74673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2627784" y="3129768"/>
            <a:ext cx="369653" cy="11361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Социальная сфера . Культура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6718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A4FBAA-7B61-4869-A2EC-1DF9878DFFB2}" type="slidenum">
              <a:rPr lang="ru-RU" smtClean="0"/>
              <a:pPr>
                <a:defRPr/>
              </a:pPr>
              <a:t>33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229743" y="860297"/>
            <a:ext cx="864096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Работа учреждений  культуры ведется по приоритетным направлениям: 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ЗОЖ, патриотическое направление, правовое, нравственно – эстетическое , краеведение и др. 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Ежегодно в учреждениях культуры провидится более 3000 мероприятий с количеством охваченного населения более 90000 человек. Количество клубных формирований составляет -  301  с охватом 1096 человек.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Муниципальными общедоступными библиотека обслужено 14816 человек, книговыдача за 2019 г. составила – 298814 экз., общий библиотечный фонд составляет – 264157 экз.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Краеведческими музеями  обслужено 7785 человек, общее число предметов основного фонда составило – 8809, число посещений музея – 2036 человек, проведено экскурсии – 1124, </a:t>
            </a:r>
            <a:r>
              <a:rPr lang="ru-RU" dirty="0">
                <a:latin typeface="Times New Roman" pitchFamily="18" charset="0"/>
                <a:ea typeface="Times New Roman"/>
                <a:cs typeface="Times New Roman" pitchFamily="18" charset="0"/>
              </a:rPr>
              <a:t>Экспонировалось предметов основного </a:t>
            </a:r>
            <a:r>
              <a:rPr lang="ru-RU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фонда - 2007 </a:t>
            </a:r>
            <a:r>
              <a:rPr lang="ru-RU" dirty="0">
                <a:latin typeface="Times New Roman" pitchFamily="18" charset="0"/>
                <a:ea typeface="Times New Roman"/>
                <a:cs typeface="Times New Roman" pitchFamily="18" charset="0"/>
              </a:rPr>
              <a:t>ед.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3074" name="Picture 2" descr="C:\Users\Economic\Desktop\regnum_picture_1567392221143128_norm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801162"/>
            <a:ext cx="3191000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Economic\Desktop\regnum_picture_1567392222171474_norma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653136"/>
            <a:ext cx="3432829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Economic\Desktop\maslenica-tradicii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437112"/>
            <a:ext cx="3278138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2"/>
          <p:cNvSpPr txBox="1">
            <a:spLocks/>
          </p:cNvSpPr>
          <p:nvPr/>
        </p:nvSpPr>
        <p:spPr>
          <a:xfrm>
            <a:off x="435423" y="73881"/>
            <a:ext cx="8229600" cy="78641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Социальная сфера . Культура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622103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34</a:t>
            </a:fld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51520" y="404664"/>
            <a:ext cx="8295457" cy="1242939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i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ДОПОЛНИТЕЛЬНОЕ ОБРАЗОВАНИЕ</a:t>
            </a:r>
            <a:endParaRPr lang="ru-RU" b="1" i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0999" y="1600200"/>
            <a:ext cx="4876801" cy="22252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 муниципальной системе образования действуют 2 учреждения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дополнительного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образования детей: </a:t>
            </a:r>
          </a:p>
          <a:p>
            <a:pPr algn="just">
              <a:lnSpc>
                <a:spcPct val="110000"/>
              </a:lnSpc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МОУ ДО «Детская школа искусств» г. Сретенск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ведет педагогическую деятельность по следующим направлениям: изобразительное искусство , музыкальное искусство;</a:t>
            </a:r>
          </a:p>
          <a:p>
            <a:pPr algn="just">
              <a:lnSpc>
                <a:spcPct val="110000"/>
              </a:lnSpc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МОУ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«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Детская школа искусств»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пгт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Кокуй- по направлениям деятельности: хореографическое искусство, музыкальное искусство, изобразительное искусство, народное творчество и т.д.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Group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2806175"/>
              </p:ext>
            </p:extLst>
          </p:nvPr>
        </p:nvGraphicFramePr>
        <p:xfrm>
          <a:off x="3851920" y="3717032"/>
          <a:ext cx="4941506" cy="2917973"/>
        </p:xfrm>
        <a:graphic>
          <a:graphicData uri="http://schemas.openxmlformats.org/drawingml/2006/table">
            <a:tbl>
              <a:tblPr/>
              <a:tblGrid>
                <a:gridCol w="1512506"/>
                <a:gridCol w="1032181"/>
                <a:gridCol w="1068842"/>
                <a:gridCol w="1327977"/>
              </a:tblGrid>
              <a:tr h="465584"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Наименование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Количество обучаемых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2629">
                <a:tc v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2016-2017 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уч.год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2017-2018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уч.год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2018-2019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уч.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742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МОУ ДО «Детская школа искусств» г. Сретенск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113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93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МОУ ДО «Детская школа искусств» 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пгт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 Кокуй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262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188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Economic\Desktop\image_image_24812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268760"/>
            <a:ext cx="3628960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Economic\Desktop\image_image_33912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437112"/>
            <a:ext cx="3508234" cy="218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65956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Economic\Desktop\Um6F49C48B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837" y="4298357"/>
            <a:ext cx="2416514" cy="1472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Социальная сфера. Физическая культура и спорт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35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04800" y="1196370"/>
            <a:ext cx="862560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5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территории городского округа находятся 25 спортивных сооружений, в том числе: 4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плоскостных сооружений;2 стадиона с трибунами на 1500 мест; 19 спортивных залов,  2  МУДО «Детско-Юношеская спортивная школа»,2 филиала ОСДЮШОР по биатлону.</a:t>
            </a: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10800000" flipV="1">
            <a:off x="188568" y="1960601"/>
            <a:ext cx="864396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Количество человек, занимающихся физической культурой и спортом </a:t>
            </a:r>
          </a:p>
          <a:p>
            <a:pPr algn="ctr"/>
            <a:r>
              <a:rPr lang="ru-RU" sz="1500" b="1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1500" b="1" smtClean="0">
                <a:latin typeface="Times New Roman" pitchFamily="18" charset="0"/>
                <a:cs typeface="Times New Roman" pitchFamily="18" charset="0"/>
              </a:rPr>
              <a:t>оставляет более 5,0 </a:t>
            </a: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тыс. чел.</a:t>
            </a:r>
            <a:endParaRPr lang="ru-RU" sz="1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52400" y="2508662"/>
            <a:ext cx="8712968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15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2016-2019г.г.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году введены в эксплуатацию </a:t>
            </a:r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5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плоскостных спортивных площадок с искусственным покрытием.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.(</a:t>
            </a:r>
            <a:r>
              <a:rPr lang="ru-RU" sz="15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.Алия,с.Фирсово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kumimoji="0" lang="ru-RU" sz="15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п.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Кокуй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г.Сретенск)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5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С 2019г. под </a:t>
            </a:r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территории </a:t>
            </a:r>
            <a:r>
              <a:rPr lang="ru-RU" sz="15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района </a:t>
            </a:r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активно </a:t>
            </a:r>
            <a:r>
              <a:rPr lang="ru-RU" sz="15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ведется подготовка ПСД на </a:t>
            </a:r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строительство, ремонт и реконструкция спортивных </a:t>
            </a:r>
            <a:r>
              <a:rPr lang="ru-RU" sz="15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сооружений,портивных</a:t>
            </a:r>
            <a:r>
              <a:rPr lang="ru-RU" sz="15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залов. В 2020-2001г.г  начнется строительство четырех универсальных спортивных площадок с искусственным покрытием:</a:t>
            </a:r>
            <a:endParaRPr lang="ru-RU" sz="15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1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5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.Верхняя</a:t>
            </a:r>
            <a:r>
              <a:rPr lang="ru-RU" sz="15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Куэнга</a:t>
            </a:r>
            <a:r>
              <a:rPr lang="ru-RU" sz="15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lvl="0" indent="-28575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1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5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.Усть-Наринзор</a:t>
            </a:r>
            <a:r>
              <a:rPr lang="ru-RU" sz="15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lvl="0" indent="-28575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1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5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.Верхние</a:t>
            </a:r>
            <a:r>
              <a:rPr lang="ru-RU" sz="15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Кударки</a:t>
            </a:r>
            <a:r>
              <a:rPr lang="ru-RU" sz="15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lvl="0" indent="-28575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15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с.Ломы-2021г.;</a:t>
            </a:r>
            <a:endParaRPr lang="ru-RU" sz="15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5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     установка уличных тренажерных комплексов г.Сретенск;</a:t>
            </a:r>
            <a:endParaRPr lang="ru-RU" sz="15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15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ренажерный комплекс  «ГТО» г.Сретенск,</a:t>
            </a:r>
            <a:endParaRPr lang="ru-RU" sz="15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15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5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воркаут</a:t>
            </a:r>
            <a:r>
              <a:rPr lang="ru-RU" sz="15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-площадка </a:t>
            </a:r>
            <a:r>
              <a:rPr lang="ru-RU" sz="15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пгт.Кокуй</a:t>
            </a:r>
            <a:r>
              <a:rPr lang="ru-RU" sz="15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5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Economic\Desktop\dcb6c7445c49f450bae43b600ab8126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881591"/>
            <a:ext cx="3131840" cy="1725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3228761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52728"/>
          </a:xfrm>
        </p:spPr>
        <p:txBody>
          <a:bodyPr>
            <a:normAutofit/>
          </a:bodyPr>
          <a:lstStyle/>
          <a:p>
            <a:pPr algn="ctr"/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Здравоохранение</a:t>
            </a:r>
            <a:endParaRPr lang="ru-RU" sz="40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36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96356" y="1196752"/>
            <a:ext cx="8793573" cy="19620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ГУЗ «Сретенская центральная районная больница»</a:t>
            </a:r>
            <a:r>
              <a:rPr lang="ru-RU" sz="13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лечебно-профилактическое учреждение   мощностью 102 круглосуточных и 38 коек дневного стационара, поликлиникой на  550 посещений в смену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 больнице функционирует </a:t>
            </a:r>
            <a:r>
              <a:rPr lang="ru-RU" sz="13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лечебно-диагностических подразделения - оказывающих медицинскую помощь в амбулаторных условиях 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13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28 ФАП,  в стационарных условиях – 8, скорую медицинскую помощь – 1, медицинскую помощь в условиях дневного стационара – 1, обособленные подразделения - 30.</a:t>
            </a:r>
          </a:p>
          <a:p>
            <a:pPr algn="just"/>
            <a:r>
              <a:rPr lang="ru-RU" sz="13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В больнице трудятся 360 работников, 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них врачей - </a:t>
            </a:r>
            <a:r>
              <a:rPr lang="ru-RU" sz="13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37, 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средних медицинских работников </a:t>
            </a:r>
            <a:r>
              <a:rPr lang="ru-RU" sz="13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157, 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младшего медицинского персонала </a:t>
            </a:r>
            <a:r>
              <a:rPr lang="ru-RU" sz="13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7, прочего персонала - 159.</a:t>
            </a:r>
            <a:endParaRPr lang="ru-RU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3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В 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текущем году в рамках реализации мероприятий  ЦЭР </a:t>
            </a:r>
            <a:r>
              <a:rPr lang="ru-RU" sz="13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закуплен 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3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автомобиль 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скорой помощи, обновлено медицинское </a:t>
            </a:r>
            <a:r>
              <a:rPr lang="ru-RU" sz="13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оборудование.</a:t>
            </a:r>
            <a:endParaRPr lang="ru-RU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Users\дом\Desktop\IMG_43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865" y="3429000"/>
            <a:ext cx="5350553" cy="2790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3986137"/>
      </p:ext>
    </p:extLst>
  </p:cSld>
  <p:clrMapOvr>
    <a:masterClrMapping/>
  </p:clrMapOvr>
  <p:transition spd="slow" advClick="0" advTm="1000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000" b="1" i="1" dirty="0" smtClean="0">
                <a:latin typeface="Times New Roman" pitchFamily="18" charset="0"/>
                <a:cs typeface="Times New Roman" pitchFamily="18" charset="0"/>
              </a:rPr>
              <a:t>Экономическая ситуация</a:t>
            </a:r>
            <a:endParaRPr lang="ru-RU" sz="3000" b="1" i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1626004"/>
              </p:ext>
            </p:extLst>
          </p:nvPr>
        </p:nvGraphicFramePr>
        <p:xfrm>
          <a:off x="249238" y="1556794"/>
          <a:ext cx="8680479" cy="494404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33186"/>
                <a:gridCol w="2477283"/>
                <a:gridCol w="1386801"/>
                <a:gridCol w="726885"/>
                <a:gridCol w="726885"/>
                <a:gridCol w="726885"/>
                <a:gridCol w="767518"/>
                <a:gridCol w="767518"/>
                <a:gridCol w="767518"/>
              </a:tblGrid>
              <a:tr h="314825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</a:rPr>
                        <a:t>№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</a:rPr>
                        <a:t>Наименование показателя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</a:rPr>
                        <a:t>Единица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</a:rPr>
                        <a:t>измерения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/>
                          <a:ea typeface="Times New Roman"/>
                        </a:rPr>
                        <a:t>Индикаторы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44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/>
                          <a:ea typeface="Times New Roman"/>
                        </a:rPr>
                        <a:t>2014г.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/>
                          <a:ea typeface="Times New Roman"/>
                        </a:rPr>
                        <a:t>2015г.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/>
                          <a:ea typeface="Times New Roman"/>
                        </a:rPr>
                        <a:t>2016г.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2017г.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2018г.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2019г.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96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</a:rPr>
                        <a:t>Численность населения  </a:t>
                      </a: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на конец</a:t>
                      </a:r>
                      <a:r>
                        <a:rPr lang="ru-RU" sz="1000" baseline="0" dirty="0" smtClean="0">
                          <a:effectLst/>
                          <a:latin typeface="Times New Roman"/>
                          <a:ea typeface="Times New Roman"/>
                        </a:rPr>
                        <a:t> года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-55" dirty="0">
                          <a:effectLst/>
                          <a:latin typeface="Times New Roman"/>
                          <a:ea typeface="Times New Roman"/>
                        </a:rPr>
                        <a:t>тыс. человек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-55" dirty="0" smtClean="0">
                          <a:effectLst/>
                          <a:latin typeface="Times New Roman"/>
                          <a:ea typeface="Times New Roman"/>
                        </a:rPr>
                        <a:t>22,5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22,3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22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21,8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21,6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21,4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25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</a:rPr>
                        <a:t>Индекс промышленного производства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-55" dirty="0">
                          <a:effectLst/>
                          <a:latin typeface="Times New Roman"/>
                          <a:ea typeface="Times New Roman"/>
                        </a:rPr>
                        <a:t>% к предыдущему году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101,3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102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102,2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111,9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135,7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110,5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15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</a:rPr>
                        <a:t>Доля собственных доходов бюджета 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-55" dirty="0">
                          <a:effectLst/>
                          <a:latin typeface="Times New Roman"/>
                          <a:ea typeface="Times New Roman"/>
                        </a:rPr>
                        <a:t>%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26,26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32,67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29,9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29,88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24,51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69,66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43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4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</a:rPr>
                        <a:t>Темп роста объема инвестиций в основной капитал за счет всех источников финансирования 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</a:rPr>
                        <a:t>в сопоставимых ценах в</a:t>
                      </a:r>
                      <a:r>
                        <a:rPr lang="ru-RU" sz="1000" spc="-55" dirty="0">
                          <a:effectLst/>
                          <a:latin typeface="Times New Roman"/>
                          <a:ea typeface="Times New Roman"/>
                        </a:rPr>
                        <a:t> % к предыдущему году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128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94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77,8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143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149,9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104,7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43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5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</a:rPr>
                        <a:t>Объем инвестиций в основной капитал за счет всех источников финансирования на душу населения 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-55" dirty="0">
                          <a:effectLst/>
                          <a:latin typeface="Times New Roman"/>
                          <a:ea typeface="Times New Roman"/>
                        </a:rPr>
                        <a:t>тыс. рублей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9,2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8,6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8,8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2,6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3,9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kern="1200" dirty="0" smtClean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4,1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91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</a:rPr>
                        <a:t>6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</a:rPr>
                        <a:t>Темп роста объема работ, выполненных по виду деятельности «строительство»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</a:rPr>
                        <a:t>в сопоставимых ценах в</a:t>
                      </a:r>
                      <a:r>
                        <a:rPr lang="ru-RU" sz="1000" spc="-55" dirty="0">
                          <a:effectLst/>
                          <a:latin typeface="Times New Roman"/>
                          <a:ea typeface="Times New Roman"/>
                        </a:rPr>
                        <a:t> % к предыдущему году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50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126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84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104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39,3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141,7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82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7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</a:rPr>
                        <a:t>Численность занятых в экономике (в среднем за год)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-55" dirty="0">
                          <a:effectLst/>
                          <a:latin typeface="Times New Roman"/>
                          <a:ea typeface="Times New Roman"/>
                        </a:rPr>
                        <a:t>тыс. человек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6,4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6,48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6,55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6,56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6,6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6,68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590800" y="1110734"/>
            <a:ext cx="5515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Индикаторы социально-экономического развития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990600"/>
            <a:ext cx="1840627" cy="228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8922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0319264"/>
              </p:ext>
            </p:extLst>
          </p:nvPr>
        </p:nvGraphicFramePr>
        <p:xfrm>
          <a:off x="274910" y="1772814"/>
          <a:ext cx="8609010" cy="345732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30443"/>
                <a:gridCol w="2456887"/>
                <a:gridCol w="1375383"/>
                <a:gridCol w="720900"/>
                <a:gridCol w="720900"/>
                <a:gridCol w="720900"/>
                <a:gridCol w="761199"/>
                <a:gridCol w="761199"/>
                <a:gridCol w="761199"/>
              </a:tblGrid>
              <a:tr h="4972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9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Общая площадь жилых помещений, приходящихся в среднем на одного жителя, всего   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кв. м</a:t>
                      </a: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18,57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18,71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18,96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19,19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19,47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19,67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9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9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в том числе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введенная в действие за год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</a:rPr>
                        <a:t>кв. м</a:t>
                      </a: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0,04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0,02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0,06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0,03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0,05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98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10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</a:rPr>
                        <a:t>Обеспеченность населения жильем 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кв. м на человека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20,3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20,2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20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19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19,4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18,2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71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11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</a:rPr>
                        <a:t>Количество созданных рабочих мест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</a:rPr>
                        <a:t>шт.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81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85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89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90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82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67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9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12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</a:rPr>
                        <a:t>Среднемесячная заработная плата одного работника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рублей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20312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20915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21798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23314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24921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27966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9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13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</a:rPr>
                        <a:t>Оборот розничной торговли на душу населения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рублей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75130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74880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80710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89150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97710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97680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9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14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</a:rPr>
                        <a:t>Объем платных услуг населению на душу населения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рублей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4903,9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4961,5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5201,5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5354,3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5782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5837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9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15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</a:rPr>
                        <a:t>Уровень официально зарегистрированной безработицы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%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</a:rPr>
                        <a:t>4,0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4,0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</a:rPr>
                        <a:t>3,9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3,6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2,2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1,6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753324"/>
              </p:ext>
            </p:extLst>
          </p:nvPr>
        </p:nvGraphicFramePr>
        <p:xfrm>
          <a:off x="272457" y="1268760"/>
          <a:ext cx="8609010" cy="4086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30443"/>
                <a:gridCol w="2456887"/>
                <a:gridCol w="1375383"/>
                <a:gridCol w="720900"/>
                <a:gridCol w="720900"/>
                <a:gridCol w="720900"/>
                <a:gridCol w="761199"/>
                <a:gridCol w="761199"/>
                <a:gridCol w="761199"/>
              </a:tblGrid>
              <a:tr h="19609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</a:rPr>
                        <a:t>№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</a:rPr>
                        <a:t>Наименование показателя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</a:rPr>
                        <a:t>Единица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</a:rPr>
                        <a:t>измерения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</a:rPr>
                        <a:t>Индикаторы социально-экономического развития </a:t>
                      </a:r>
                      <a:endParaRPr lang="ru-RU" sz="1000" b="1" dirty="0" smtClean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55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/>
                          <a:ea typeface="Times New Roman"/>
                        </a:rPr>
                        <a:t>2014г.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/>
                          <a:ea typeface="Times New Roman"/>
                        </a:rPr>
                        <a:t>2015г.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/>
                          <a:ea typeface="Times New Roman"/>
                        </a:rPr>
                        <a:t>2016г.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2017г.</a:t>
                      </a:r>
                      <a:endParaRPr lang="ru-RU" sz="1000" b="1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2018г.</a:t>
                      </a:r>
                      <a:endParaRPr lang="ru-RU" sz="1000" b="1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2019г.</a:t>
                      </a:r>
                      <a:endParaRPr lang="ru-RU" sz="1000" b="1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0" y="990600"/>
            <a:ext cx="1840627" cy="228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0685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00042"/>
            <a:ext cx="8229600" cy="500066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b="1" cap="none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Системообразующие предприятия района</a:t>
            </a:r>
            <a:endParaRPr lang="ru-RU" sz="2800" b="1" cap="none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E3A6D6-982B-4CD6-B8E5-0C077286D98C}" type="slidenum">
              <a:rPr lang="ru-RU"/>
              <a:pPr>
                <a:defRPr/>
              </a:pPr>
              <a:t>39</a:t>
            </a:fld>
            <a:endParaRPr lang="ru-RU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7867921"/>
              </p:ext>
            </p:extLst>
          </p:nvPr>
        </p:nvGraphicFramePr>
        <p:xfrm>
          <a:off x="323528" y="1052736"/>
          <a:ext cx="8572500" cy="490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1954"/>
                <a:gridCol w="4248472"/>
                <a:gridCol w="2702074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600" i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Наименование предприятия</a:t>
                      </a:r>
                      <a:endParaRPr lang="ru-RU" sz="160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i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Вид выпускаемой</a:t>
                      </a:r>
                      <a:r>
                        <a:rPr lang="ru-RU" sz="1600" i="0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продукции/оказываемые услуги</a:t>
                      </a:r>
                      <a:endParaRPr lang="ru-RU" sz="160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i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Контакты предприятия</a:t>
                      </a:r>
                      <a:endParaRPr lang="ru-RU" sz="160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ОАО «Прииск Усть-Кара»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kumimoji="0" lang="ru-RU" sz="1600" b="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Основной вид деятельности : добыча золота. Кроме</a:t>
                      </a:r>
                      <a:r>
                        <a:rPr kumimoji="0" lang="ru-RU" sz="1600" b="0" kern="1200" baseline="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золотодобычи выполняются строительно-монтажные работы, заготовка и переработка деловой древесины, производство и реализация хлебобулочных изделий, реализация продукции кислородной станции.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673562, Забайкальский край, Сретенский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р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айон, </a:t>
                      </a:r>
                      <a:r>
                        <a:rPr lang="ru-RU" sz="1600" b="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пгт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.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Усть-Карск 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,ул.Горняцкая,2 </a:t>
                      </a:r>
                      <a:br>
                        <a:rPr lang="ru-RU" sz="1600" b="0" dirty="0" smtClean="0">
                          <a:solidFill>
                            <a:schemeClr val="tx1"/>
                          </a:solidFill>
                          <a:latin typeface="+mj-lt"/>
                        </a:rPr>
                      </a:b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тел: 8 (30-246)27-1-39</a:t>
                      </a:r>
                      <a:endParaRPr lang="ru-RU" sz="1600" b="1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endParaRPr lang="ru-RU" sz="1600" b="1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ООО «Сретенский судостроительный завод»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3авод являлся основным поставщиком судов для Амурского речного пароходства (буксиры-толкачи, рефрижераторы, сухогрузы, танкеры, пассажирские суда), выполнял оборонные заказы (постройка вспомогательных судов для ВМФ, катеров для погранвойск, мобильных понтонных переправ), выпустил крупную серию рыболовных судов (сейнеры РС-300, малые траулеры, малые и ср. добывающие суда). 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+mj-lt"/>
                        </a:rPr>
                        <a:t>673530, Забайкальский край, Сретенский район, </a:t>
                      </a:r>
                      <a:r>
                        <a:rPr lang="ru-RU" sz="160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пгт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+mj-lt"/>
                        </a:rPr>
                        <a:t> .</a:t>
                      </a:r>
                      <a:r>
                        <a:rPr lang="ru-RU" sz="160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Кокуй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+mj-lt"/>
                        </a:rPr>
                        <a:t>, ул. Заводская, 9</a:t>
                      </a:r>
                    </a:p>
                    <a:p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Тел: 8 (30-246)31-4-88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</a:tbl>
          </a:graphicData>
        </a:graphic>
      </p:graphicFrame>
      <p:cxnSp>
        <p:nvCxnSpPr>
          <p:cNvPr id="7" name="Прямая соединительная линия 6"/>
          <p:cNvCxnSpPr/>
          <p:nvPr/>
        </p:nvCxnSpPr>
        <p:spPr>
          <a:xfrm>
            <a:off x="107504" y="284140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70973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3615130" y="6208095"/>
            <a:ext cx="1161826" cy="365125"/>
          </a:xfrm>
        </p:spPr>
        <p:txBody>
          <a:bodyPr/>
          <a:lstStyle/>
          <a:p>
            <a:pPr>
              <a:defRPr/>
            </a:pPr>
            <a:fld id="{97A4FBAA-7B61-4869-A2EC-1DF9878DFFB2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324373" y="314901"/>
            <a:ext cx="6096000" cy="563563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Содержание</a:t>
            </a:r>
            <a:endParaRPr lang="en-US" sz="30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utoShape 52"/>
          <p:cNvSpPr>
            <a:spLocks noChangeArrowheads="1"/>
          </p:cNvSpPr>
          <p:nvPr/>
        </p:nvSpPr>
        <p:spPr bwMode="gray">
          <a:xfrm>
            <a:off x="873477" y="842040"/>
            <a:ext cx="4763153" cy="342113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rgbClr val="B2B2B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История	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AutoShape 52"/>
          <p:cNvSpPr>
            <a:spLocks noChangeArrowheads="1"/>
          </p:cNvSpPr>
          <p:nvPr/>
        </p:nvSpPr>
        <p:spPr bwMode="gray">
          <a:xfrm>
            <a:off x="1022638" y="1238202"/>
            <a:ext cx="4763153" cy="343207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rgbClr val="B2B2B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endParaRPr lang="ru-RU" b="1" dirty="0" smtClean="0"/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ru-RU" b="1" dirty="0" smtClean="0"/>
              <a:t>Географическое </a:t>
            </a:r>
            <a:r>
              <a:rPr lang="ru-RU" b="1" dirty="0"/>
              <a:t>местоположение</a:t>
            </a:r>
            <a:endParaRPr lang="en-US" b="1" dirty="0"/>
          </a:p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	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Стрелка вправо с вырезом 5"/>
          <p:cNvSpPr/>
          <p:nvPr/>
        </p:nvSpPr>
        <p:spPr>
          <a:xfrm>
            <a:off x="120542" y="770781"/>
            <a:ext cx="715702" cy="413372"/>
          </a:xfrm>
          <a:prstGeom prst="notched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с вырезом 14"/>
          <p:cNvSpPr/>
          <p:nvPr/>
        </p:nvSpPr>
        <p:spPr>
          <a:xfrm>
            <a:off x="222420" y="1163795"/>
            <a:ext cx="715702" cy="413372"/>
          </a:xfrm>
          <a:prstGeom prst="notched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с вырезом 15"/>
          <p:cNvSpPr/>
          <p:nvPr/>
        </p:nvSpPr>
        <p:spPr>
          <a:xfrm>
            <a:off x="496240" y="1972405"/>
            <a:ext cx="715702" cy="413372"/>
          </a:xfrm>
          <a:prstGeom prst="notch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AutoShape 50"/>
          <p:cNvSpPr>
            <a:spLocks noChangeArrowheads="1"/>
          </p:cNvSpPr>
          <p:nvPr/>
        </p:nvSpPr>
        <p:spPr bwMode="gray">
          <a:xfrm>
            <a:off x="1280788" y="2038842"/>
            <a:ext cx="5236644" cy="346935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rgbClr val="B2B2B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Памятники природы.</a:t>
            </a:r>
            <a:r>
              <a:rPr kumimoji="0" lang="ru-RU" sz="1800" b="1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Природные ресурсы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8" name="Стрелка вправо с вырезом 17"/>
          <p:cNvSpPr/>
          <p:nvPr/>
        </p:nvSpPr>
        <p:spPr>
          <a:xfrm>
            <a:off x="773039" y="2757492"/>
            <a:ext cx="715702" cy="413372"/>
          </a:xfrm>
          <a:prstGeom prst="notch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AutoShape 48"/>
          <p:cNvSpPr>
            <a:spLocks noChangeArrowheads="1"/>
          </p:cNvSpPr>
          <p:nvPr/>
        </p:nvSpPr>
        <p:spPr bwMode="gray">
          <a:xfrm>
            <a:off x="1366191" y="2461610"/>
            <a:ext cx="4419600" cy="320135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rgbClr val="B2B2B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Демография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" name="Стрелка вправо с вырезом 19"/>
          <p:cNvSpPr/>
          <p:nvPr/>
        </p:nvSpPr>
        <p:spPr>
          <a:xfrm>
            <a:off x="621251" y="2352632"/>
            <a:ext cx="715702" cy="413372"/>
          </a:xfrm>
          <a:prstGeom prst="notched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AutoShape 48"/>
          <p:cNvSpPr>
            <a:spLocks noChangeArrowheads="1"/>
          </p:cNvSpPr>
          <p:nvPr/>
        </p:nvSpPr>
        <p:spPr bwMode="gray">
          <a:xfrm>
            <a:off x="1569793" y="2901299"/>
            <a:ext cx="4467215" cy="302396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rgbClr val="B2B2B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Трудовые ресурсы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2" name="Стрелка вправо с вырезом 21"/>
          <p:cNvSpPr/>
          <p:nvPr/>
        </p:nvSpPr>
        <p:spPr>
          <a:xfrm>
            <a:off x="979102" y="3167240"/>
            <a:ext cx="715702" cy="413372"/>
          </a:xfrm>
          <a:prstGeom prst="notched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AutoShape 48"/>
          <p:cNvSpPr>
            <a:spLocks noChangeArrowheads="1"/>
          </p:cNvSpPr>
          <p:nvPr/>
        </p:nvSpPr>
        <p:spPr bwMode="gray">
          <a:xfrm>
            <a:off x="1788904" y="3266523"/>
            <a:ext cx="4467215" cy="302396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rgbClr val="B2B2B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kern="0" dirty="0" smtClean="0">
                <a:solidFill>
                  <a:sysClr val="windowText" lastClr="000000"/>
                </a:solidFill>
              </a:rPr>
              <a:t>Промышленное производство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4" name="Стрелка вправо с вырезом 23"/>
          <p:cNvSpPr/>
          <p:nvPr/>
        </p:nvSpPr>
        <p:spPr>
          <a:xfrm>
            <a:off x="1211942" y="3570037"/>
            <a:ext cx="715702" cy="413372"/>
          </a:xfrm>
          <a:prstGeom prst="notched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AutoShape 48"/>
          <p:cNvSpPr>
            <a:spLocks noChangeArrowheads="1"/>
          </p:cNvSpPr>
          <p:nvPr/>
        </p:nvSpPr>
        <p:spPr bwMode="gray">
          <a:xfrm>
            <a:off x="2022870" y="3622692"/>
            <a:ext cx="4509624" cy="308062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rgbClr val="B2B2B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Инженерная инфраструктура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7" name="Стрелка вправо с вырезом 26"/>
          <p:cNvSpPr/>
          <p:nvPr/>
        </p:nvSpPr>
        <p:spPr>
          <a:xfrm>
            <a:off x="1366191" y="3957717"/>
            <a:ext cx="715702" cy="413372"/>
          </a:xfrm>
          <a:prstGeom prst="notchedRight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AutoShape 48"/>
          <p:cNvSpPr>
            <a:spLocks noChangeArrowheads="1"/>
          </p:cNvSpPr>
          <p:nvPr/>
        </p:nvSpPr>
        <p:spPr bwMode="gray">
          <a:xfrm>
            <a:off x="2764499" y="5589240"/>
            <a:ext cx="4896544" cy="320135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rgbClr val="B2B2B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Малое и среднее предпринимательство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0" name="Стрелка вправо с вырезом 29"/>
          <p:cNvSpPr/>
          <p:nvPr/>
        </p:nvSpPr>
        <p:spPr>
          <a:xfrm>
            <a:off x="1738165" y="4697042"/>
            <a:ext cx="715702" cy="413372"/>
          </a:xfrm>
          <a:prstGeom prst="notchedRight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AutoShape 48"/>
          <p:cNvSpPr>
            <a:spLocks noChangeArrowheads="1"/>
          </p:cNvSpPr>
          <p:nvPr/>
        </p:nvSpPr>
        <p:spPr bwMode="gray">
          <a:xfrm>
            <a:off x="2569045" y="5164390"/>
            <a:ext cx="6323435" cy="320135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rgbClr val="B2B2B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Муниципальная поддержка инвестиционной деятельности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2" name="Стрелка вправо с вырезом 31"/>
          <p:cNvSpPr/>
          <p:nvPr/>
        </p:nvSpPr>
        <p:spPr>
          <a:xfrm>
            <a:off x="1539709" y="4330382"/>
            <a:ext cx="715702" cy="413372"/>
          </a:xfrm>
          <a:prstGeom prst="notchedRigh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трелка вправо с вырезом 32"/>
          <p:cNvSpPr/>
          <p:nvPr/>
        </p:nvSpPr>
        <p:spPr>
          <a:xfrm>
            <a:off x="340135" y="1557346"/>
            <a:ext cx="715702" cy="413372"/>
          </a:xfrm>
          <a:prstGeom prst="notchedRight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AutoShape 50"/>
          <p:cNvSpPr>
            <a:spLocks noChangeArrowheads="1"/>
          </p:cNvSpPr>
          <p:nvPr/>
        </p:nvSpPr>
        <p:spPr bwMode="gray">
          <a:xfrm>
            <a:off x="1130890" y="1657055"/>
            <a:ext cx="4500768" cy="346935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rgbClr val="B2B2B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kern="0" dirty="0" smtClean="0">
                <a:solidFill>
                  <a:sysClr val="windowText" lastClr="000000"/>
                </a:solidFill>
              </a:rPr>
              <a:t>Климатические условия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6" name="AutoShape 49"/>
          <p:cNvSpPr>
            <a:spLocks noChangeArrowheads="1"/>
          </p:cNvSpPr>
          <p:nvPr/>
        </p:nvSpPr>
        <p:spPr bwMode="gray">
          <a:xfrm>
            <a:off x="2197910" y="4002735"/>
            <a:ext cx="6029722" cy="323336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rgbClr val="B2B2B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hlink">
                        <a:gamma/>
                        <a:tint val="0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Социальная сфера. Образование. Культура. Спорт.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7" name="AutoShape 48"/>
          <p:cNvSpPr>
            <a:spLocks noChangeArrowheads="1"/>
          </p:cNvSpPr>
          <p:nvPr/>
        </p:nvSpPr>
        <p:spPr bwMode="gray">
          <a:xfrm>
            <a:off x="2259992" y="4355889"/>
            <a:ext cx="4593770" cy="366896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r>
              <a:rPr lang="ru-RU" b="1" dirty="0" smtClean="0"/>
              <a:t>Здравоохранение</a:t>
            </a:r>
            <a:endParaRPr lang="en-US" b="1" dirty="0"/>
          </a:p>
        </p:txBody>
      </p:sp>
      <p:sp>
        <p:nvSpPr>
          <p:cNvPr id="38" name="AutoShape 48"/>
          <p:cNvSpPr>
            <a:spLocks noChangeArrowheads="1"/>
          </p:cNvSpPr>
          <p:nvPr/>
        </p:nvSpPr>
        <p:spPr bwMode="gray">
          <a:xfrm>
            <a:off x="2453867" y="4751018"/>
            <a:ext cx="4495800" cy="320135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r>
              <a:rPr lang="ru-RU" b="1" dirty="0" smtClean="0"/>
              <a:t>Экономическая ситуация</a:t>
            </a:r>
            <a:endParaRPr lang="en-US" b="1" dirty="0"/>
          </a:p>
        </p:txBody>
      </p:sp>
      <p:sp>
        <p:nvSpPr>
          <p:cNvPr id="39" name="Стрелка вправо с вырезом 38"/>
          <p:cNvSpPr/>
          <p:nvPr/>
        </p:nvSpPr>
        <p:spPr>
          <a:xfrm>
            <a:off x="1840059" y="5071153"/>
            <a:ext cx="715702" cy="413372"/>
          </a:xfrm>
          <a:prstGeom prst="notched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Стрелка вправо с вырезом 39"/>
          <p:cNvSpPr/>
          <p:nvPr/>
        </p:nvSpPr>
        <p:spPr>
          <a:xfrm>
            <a:off x="1992459" y="5484525"/>
            <a:ext cx="715702" cy="413372"/>
          </a:xfrm>
          <a:prstGeom prst="notch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936" y="5921359"/>
            <a:ext cx="75565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" name="AutoShape 48"/>
          <p:cNvSpPr>
            <a:spLocks noChangeArrowheads="1"/>
          </p:cNvSpPr>
          <p:nvPr/>
        </p:nvSpPr>
        <p:spPr bwMode="gray">
          <a:xfrm>
            <a:off x="3000773" y="5996241"/>
            <a:ext cx="4419600" cy="320135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r>
              <a:rPr lang="ru-RU" b="1" dirty="0" smtClean="0"/>
              <a:t>Инвестиционная деятельность</a:t>
            </a:r>
            <a:endParaRPr lang="en-US" b="1" dirty="0"/>
          </a:p>
        </p:txBody>
      </p:sp>
      <p:sp>
        <p:nvSpPr>
          <p:cNvPr id="44" name="Стрелка вправо с вырезом 43"/>
          <p:cNvSpPr/>
          <p:nvPr/>
        </p:nvSpPr>
        <p:spPr>
          <a:xfrm>
            <a:off x="2332558" y="6331581"/>
            <a:ext cx="715702" cy="413372"/>
          </a:xfrm>
          <a:prstGeom prst="notched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AutoShape 48"/>
          <p:cNvSpPr>
            <a:spLocks noChangeArrowheads="1"/>
          </p:cNvSpPr>
          <p:nvPr/>
        </p:nvSpPr>
        <p:spPr bwMode="gray">
          <a:xfrm>
            <a:off x="3241443" y="6378199"/>
            <a:ext cx="4419600" cy="320135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r>
              <a:rPr lang="ru-RU" b="1" dirty="0" smtClean="0"/>
              <a:t>Контактная информация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49594499"/>
      </p:ext>
    </p:extLst>
  </p:cSld>
  <p:clrMapOvr>
    <a:masterClrMapping/>
  </p:clrMapOvr>
  <p:transition spd="slow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95600" y="304800"/>
            <a:ext cx="5486400" cy="563563"/>
          </a:xfrm>
        </p:spPr>
        <p:txBody>
          <a:bodyPr/>
          <a:lstStyle/>
          <a:p>
            <a:pPr algn="ctr"/>
            <a:r>
              <a:rPr lang="ru-RU" sz="3000" dirty="0" smtClean="0"/>
              <a:t>Экономическая ситуация</a:t>
            </a:r>
            <a:endParaRPr lang="ru-RU" sz="3000" dirty="0"/>
          </a:p>
        </p:txBody>
      </p:sp>
      <p:sp>
        <p:nvSpPr>
          <p:cNvPr id="4" name="TextBox 3"/>
          <p:cNvSpPr txBox="1"/>
          <p:nvPr/>
        </p:nvSpPr>
        <p:spPr>
          <a:xfrm>
            <a:off x="533400" y="1143000"/>
            <a:ext cx="800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Промышленные предприятия городского округа «Поселок  Агинское»</a:t>
            </a:r>
            <a:endParaRPr lang="ru-RU" sz="20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9956521"/>
              </p:ext>
            </p:extLst>
          </p:nvPr>
        </p:nvGraphicFramePr>
        <p:xfrm>
          <a:off x="304800" y="1828800"/>
          <a:ext cx="8610600" cy="482975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468792"/>
                <a:gridCol w="4141808"/>
              </a:tblGrid>
              <a:tr h="50415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 предприятия</a:t>
                      </a:r>
                      <a:endParaRPr lang="ru-RU" sz="1400" b="1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Вид выпускаемой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продукции/оказываемые услуги</a:t>
                      </a:r>
                      <a:endParaRPr lang="ru-RU" sz="1400" b="1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96559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ООО «</a:t>
                      </a:r>
                      <a:r>
                        <a:rPr lang="ru-RU" sz="1400" b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Шадал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400" b="0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Мясные полуфабрикаты</a:t>
                      </a:r>
                    </a:p>
                  </a:txBody>
                  <a:tcPr/>
                </a:tc>
              </a:tr>
              <a:tr h="34950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ИП </a:t>
                      </a:r>
                      <a:r>
                        <a:rPr lang="ru-RU" sz="1400" b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Испирян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Елена Михайловна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Кондитерские изделия</a:t>
                      </a:r>
                    </a:p>
                  </a:txBody>
                  <a:tcPr/>
                </a:tc>
              </a:tr>
              <a:tr h="349506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ООО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«Пчелка-К»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Кондитерские изделия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49506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ООО «Руно»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Шерсть,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текстильные изделия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49506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ИП </a:t>
                      </a:r>
                      <a:r>
                        <a:rPr lang="ru-RU" sz="1400" b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Дугаров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пурбо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Доржиевич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Мясные полуфабрикаты</a:t>
                      </a:r>
                    </a:p>
                  </a:txBody>
                  <a:tcPr/>
                </a:tc>
              </a:tr>
              <a:tr h="296559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ИП </a:t>
                      </a:r>
                      <a:r>
                        <a:rPr lang="ru-RU" sz="1400" b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Сароян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Шираз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Карленович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Хлеб, хлебобулочные изделия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35526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ИП </a:t>
                      </a:r>
                      <a:r>
                        <a:rPr lang="ru-RU" sz="1400" b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Маргарян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Асатур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Ишханович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Хлеб, хлебобулочные изделия</a:t>
                      </a:r>
                    </a:p>
                  </a:txBody>
                  <a:tcPr/>
                </a:tc>
              </a:tr>
              <a:tr h="349506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ИП </a:t>
                      </a:r>
                      <a:r>
                        <a:rPr lang="ru-RU" sz="1400" b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Цыденов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Велигтон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Галсанович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Мясные полуфабрикаты</a:t>
                      </a:r>
                    </a:p>
                  </a:txBody>
                  <a:tcPr/>
                </a:tc>
              </a:tr>
              <a:tr h="296559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ИП </a:t>
                      </a:r>
                      <a:r>
                        <a:rPr lang="ru-RU" sz="1400" b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Ешиев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Болот </a:t>
                      </a:r>
                      <a:r>
                        <a:rPr lang="ru-RU" sz="1400" b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Ринчинович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Мясные полуфабрикаты</a:t>
                      </a:r>
                    </a:p>
                  </a:txBody>
                  <a:tcPr/>
                </a:tc>
              </a:tr>
              <a:tr h="419407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ИП </a:t>
                      </a:r>
                      <a:r>
                        <a:rPr lang="ru-RU" sz="1400" b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Балбаров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Долсорон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Ешинимаевич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Мясо, молоко, молочные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продукты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19407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ИП </a:t>
                      </a:r>
                      <a:r>
                        <a:rPr lang="ru-RU" sz="1400" b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Балбаров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Цыбик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Доржинимаевич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Растениеводство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75328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ПК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«Агинское </a:t>
                      </a:r>
                      <a:r>
                        <a:rPr lang="ru-RU" sz="140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РайПО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Мясные полуфабрикаты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0" y="990600"/>
            <a:ext cx="1840627" cy="228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7003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41</a:t>
            </a:fld>
            <a:endParaRPr lang="ru-RU"/>
          </a:p>
        </p:txBody>
      </p:sp>
      <p:pic>
        <p:nvPicPr>
          <p:cNvPr id="5122" name="Picture 2" descr="C:\Documents and Settings\ekonomika3\Мои документы\2010\2010\инвест паспорт на 2012\P10500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30" y="123737"/>
            <a:ext cx="8784976" cy="6436106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4938" y="161247"/>
            <a:ext cx="8712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Сельское хозяйство.</a:t>
            </a:r>
            <a:endParaRPr lang="ru-RU" sz="3600" b="1" i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2148" y="1052736"/>
            <a:ext cx="8712968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Район </a:t>
            </a: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входит в центральную </a:t>
            </a:r>
            <a:r>
              <a:rPr lang="ru-RU" sz="1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подзону</a:t>
            </a: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лесостепной зоны области, отличается в целом благоприятными для области агроклиматическими условиями для развития сельскохозяйственного производства. Основное производство сельскохозяйственной продукции  в районе приходится на 3 сельскохозяйственных предприятия, 1 сельскохозяйственный потребительский кооператив, 8 КФХ, 1 ЛПХ, занимающихся производством животноводческой продукции и возделыванием зерновых культур:</a:t>
            </a:r>
          </a:p>
          <a:p>
            <a:pPr algn="just"/>
            <a:r>
              <a:rPr lang="ru-RU" sz="1600" b="1" dirty="0">
                <a:solidFill>
                  <a:schemeClr val="bg1"/>
                </a:solidFill>
              </a:rPr>
              <a:t>•	ПСК «</a:t>
            </a:r>
            <a:r>
              <a:rPr lang="ru-RU" sz="1600" b="1" dirty="0" err="1">
                <a:solidFill>
                  <a:schemeClr val="bg1"/>
                </a:solidFill>
              </a:rPr>
              <a:t>Ломовской</a:t>
            </a:r>
            <a:r>
              <a:rPr lang="ru-RU" sz="1600" b="1" dirty="0">
                <a:solidFill>
                  <a:schemeClr val="bg1"/>
                </a:solidFill>
              </a:rPr>
              <a:t>»;</a:t>
            </a:r>
          </a:p>
          <a:p>
            <a:pPr algn="just"/>
            <a:r>
              <a:rPr lang="ru-RU" sz="1600" b="1" dirty="0">
                <a:solidFill>
                  <a:schemeClr val="bg1"/>
                </a:solidFill>
              </a:rPr>
              <a:t>•	ООО «Агрофирма Сретенская»;</a:t>
            </a:r>
          </a:p>
          <a:p>
            <a:pPr algn="just"/>
            <a:r>
              <a:rPr lang="ru-RU" sz="1600" b="1" dirty="0">
                <a:solidFill>
                  <a:schemeClr val="bg1"/>
                </a:solidFill>
              </a:rPr>
              <a:t>•	</a:t>
            </a:r>
            <a:r>
              <a:rPr lang="ru-RU" sz="1600" b="1" dirty="0" smtClean="0">
                <a:solidFill>
                  <a:schemeClr val="bg1"/>
                </a:solidFill>
              </a:rPr>
              <a:t>Артель </a:t>
            </a:r>
            <a:r>
              <a:rPr lang="ru-RU" sz="1600" b="1" dirty="0">
                <a:solidFill>
                  <a:schemeClr val="bg1"/>
                </a:solidFill>
              </a:rPr>
              <a:t>«</a:t>
            </a:r>
            <a:r>
              <a:rPr lang="ru-RU" sz="1600" b="1" dirty="0" err="1" smtClean="0">
                <a:solidFill>
                  <a:schemeClr val="bg1"/>
                </a:solidFill>
              </a:rPr>
              <a:t>Куларки</a:t>
            </a:r>
            <a:r>
              <a:rPr lang="ru-RU" sz="1600" b="1" dirty="0" smtClean="0">
                <a:solidFill>
                  <a:schemeClr val="bg1"/>
                </a:solidFill>
              </a:rPr>
              <a:t>»; </a:t>
            </a:r>
            <a:endParaRPr lang="ru-RU" sz="1600" b="1" dirty="0">
              <a:solidFill>
                <a:schemeClr val="bg1"/>
              </a:solidFill>
            </a:endParaRPr>
          </a:p>
          <a:p>
            <a:pPr algn="just"/>
            <a:r>
              <a:rPr lang="ru-RU" b="1" dirty="0">
                <a:solidFill>
                  <a:schemeClr val="bg1"/>
                </a:solidFill>
              </a:rPr>
              <a:t>              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</a:rPr>
              <a:t>СПК  </a:t>
            </a:r>
            <a:r>
              <a:rPr lang="ru-RU" sz="1600" b="1" dirty="0">
                <a:solidFill>
                  <a:schemeClr val="bg1"/>
                </a:solidFill>
              </a:rPr>
              <a:t>«Рассвет</a:t>
            </a:r>
            <a:r>
              <a:rPr lang="ru-RU" sz="1600" b="1" dirty="0" smtClean="0">
                <a:solidFill>
                  <a:schemeClr val="bg1"/>
                </a:solidFill>
              </a:rPr>
              <a:t>»;</a:t>
            </a:r>
            <a:endParaRPr lang="ru-RU" sz="1600" b="1" dirty="0">
              <a:solidFill>
                <a:schemeClr val="bg1"/>
              </a:solidFill>
            </a:endParaRPr>
          </a:p>
          <a:p>
            <a:pPr algn="just"/>
            <a:r>
              <a:rPr lang="ru-RU" sz="1600" b="1" dirty="0">
                <a:solidFill>
                  <a:schemeClr val="bg1"/>
                </a:solidFill>
              </a:rPr>
              <a:t>                8 крупных  </a:t>
            </a:r>
            <a:r>
              <a:rPr lang="ru-RU" sz="1600" b="1" dirty="0" smtClean="0">
                <a:solidFill>
                  <a:schemeClr val="bg1"/>
                </a:solidFill>
              </a:rPr>
              <a:t>КФХ;</a:t>
            </a:r>
            <a:endParaRPr lang="ru-RU" b="1" dirty="0">
              <a:solidFill>
                <a:schemeClr val="bg1"/>
              </a:solidFill>
            </a:endParaRPr>
          </a:p>
          <a:p>
            <a:pPr algn="just"/>
            <a:r>
              <a:rPr lang="ru-RU" b="1" dirty="0">
                <a:solidFill>
                  <a:schemeClr val="bg1"/>
                </a:solidFill>
              </a:rPr>
              <a:t>              </a:t>
            </a:r>
            <a:r>
              <a:rPr lang="ru-RU" sz="1600" b="1" dirty="0" smtClean="0">
                <a:solidFill>
                  <a:schemeClr val="bg1"/>
                </a:solidFill>
              </a:rPr>
              <a:t>1  </a:t>
            </a:r>
            <a:r>
              <a:rPr lang="ru-RU" sz="1600" b="1" dirty="0">
                <a:solidFill>
                  <a:schemeClr val="bg1"/>
                </a:solidFill>
              </a:rPr>
              <a:t>крупное ЛПХ</a:t>
            </a:r>
          </a:p>
          <a:p>
            <a:pPr algn="just"/>
            <a:endParaRPr lang="ru-RU" b="1" dirty="0" smtClean="0">
              <a:solidFill>
                <a:schemeClr val="bg1"/>
              </a:solidFill>
              <a:latin typeface="+mn-lt"/>
            </a:endParaRPr>
          </a:p>
          <a:p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8080504"/>
              </p:ext>
            </p:extLst>
          </p:nvPr>
        </p:nvGraphicFramePr>
        <p:xfrm>
          <a:off x="280860" y="4077072"/>
          <a:ext cx="8501124" cy="234140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210955"/>
                <a:gridCol w="608013"/>
                <a:gridCol w="927537"/>
                <a:gridCol w="1172871"/>
                <a:gridCol w="1193916"/>
                <a:gridCol w="1193916"/>
                <a:gridCol w="1193916"/>
              </a:tblGrid>
              <a:tr h="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2015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На 01.07. 2017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На 01.01.2018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На 01.01.2019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На 01.01.2020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19868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КРС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8941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8797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9004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7431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7388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7035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19868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Овцы 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2562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2339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2632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2031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2208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2437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19868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Свиньи 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2886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2860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2631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1843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1697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1526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19868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Лошади 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1913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2002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1952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2001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2012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4377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Птица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20064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18803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19152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15980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14142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15415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4465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:\Users\1\Documents\К докладу Главы 2012\скутилиной  фото\P113059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64088" y="2374683"/>
            <a:ext cx="3362716" cy="2633571"/>
          </a:xfrm>
          <a:scene3d>
            <a:camera prst="perspectiveHeroicExtremeLeftFacing"/>
            <a:lightRig rig="threePt" dir="t"/>
          </a:scene3d>
          <a:sp3d>
            <a:bevelT prst="angle"/>
          </a:sp3d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BA4114-C1B4-4716-A381-48ED1FC7A25A}" type="slidenum">
              <a:rPr lang="ru-RU"/>
              <a:pPr>
                <a:defRPr/>
              </a:pPr>
              <a:t>42</a:t>
            </a:fld>
            <a:endParaRPr lang="ru-RU" dirty="0"/>
          </a:p>
        </p:txBody>
      </p:sp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429652" cy="81915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sz="1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</a:t>
            </a:r>
            <a:r>
              <a:rPr lang="ru-RU" sz="1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изические показатели производства продукции растениеводства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0693424"/>
              </p:ext>
            </p:extLst>
          </p:nvPr>
        </p:nvGraphicFramePr>
        <p:xfrm>
          <a:off x="1403648" y="836712"/>
          <a:ext cx="6072232" cy="857256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951202"/>
                <a:gridCol w="627077"/>
                <a:gridCol w="717837"/>
                <a:gridCol w="694029"/>
                <a:gridCol w="694029"/>
                <a:gridCol w="694029"/>
                <a:gridCol w="694029"/>
              </a:tblGrid>
              <a:tr h="34290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Показатель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2014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2015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</a:p>
                  </a:txBody>
                  <a:tcPr marL="51435" marR="51435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</a:p>
                  </a:txBody>
                  <a:tcPr marL="51435" marR="51435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marL="51435" marR="51435" marT="0" marB="0" anchor="ctr" horzOverflow="overflow"/>
                </a:tc>
              </a:tr>
              <a:tr h="5143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Валовый сбор зерна (тонн)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2860        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1914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3152</a:t>
                      </a:r>
                    </a:p>
                  </a:txBody>
                  <a:tcPr marL="51435" marR="51435" marT="0" marB="0" anchor="b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2336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anchor="b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3231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anchor="b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2370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anchor="b" horzOverflow="overflow"/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5821827"/>
              </p:ext>
            </p:extLst>
          </p:nvPr>
        </p:nvGraphicFramePr>
        <p:xfrm>
          <a:off x="827584" y="5517232"/>
          <a:ext cx="7803509" cy="108012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2155007"/>
                <a:gridCol w="769979"/>
                <a:gridCol w="787882"/>
                <a:gridCol w="834211"/>
                <a:gridCol w="894512"/>
                <a:gridCol w="787306"/>
                <a:gridCol w="787306"/>
                <a:gridCol w="787306"/>
              </a:tblGrid>
              <a:tr h="3950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Показатель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2013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2014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2015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</a:p>
                  </a:txBody>
                  <a:tcPr marL="51435" marR="51435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marL="51435" marR="51435" marT="0" marB="0" horzOverflow="overflow"/>
                </a:tc>
              </a:tr>
              <a:tr h="653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Урожайность зерновых культур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10,2 ц\га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15,8 ц\га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15,8ц\га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13,6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ц\га</a:t>
                      </a:r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13,4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ц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/га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13,4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ц/га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9,7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ц/га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/>
                </a:tc>
              </a:tr>
            </a:tbl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404999297"/>
              </p:ext>
            </p:extLst>
          </p:nvPr>
        </p:nvGraphicFramePr>
        <p:xfrm>
          <a:off x="1187624" y="2204864"/>
          <a:ext cx="3464626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132856"/>
            <a:ext cx="4680520" cy="311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5955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BC5C6F-71F2-4A19-BCE7-4C7CC717A5B6}" type="slidenum">
              <a:rPr lang="ru-RU"/>
              <a:pPr>
                <a:defRPr/>
              </a:pPr>
              <a:t>43</a:t>
            </a:fld>
            <a:endParaRPr lang="ru-RU" dirty="0"/>
          </a:p>
        </p:txBody>
      </p:sp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214283" y="908720"/>
            <a:ext cx="8686800" cy="500042"/>
          </a:xfrm>
        </p:spPr>
        <p:txBody>
          <a:bodyPr>
            <a:noAutofit/>
          </a:bodyPr>
          <a:lstStyle/>
          <a:p>
            <a:pPr algn="ctr"/>
            <a:r>
              <a:rPr lang="ru-RU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Объемы финансовой поддержки в агропромышленном секторе</a:t>
            </a:r>
            <a:endParaRPr lang="ru-RU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5384935"/>
              </p:ext>
            </p:extLst>
          </p:nvPr>
        </p:nvGraphicFramePr>
        <p:xfrm>
          <a:off x="566336" y="1916832"/>
          <a:ext cx="7992887" cy="259228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946675"/>
                <a:gridCol w="1042861"/>
                <a:gridCol w="903814"/>
                <a:gridCol w="903814"/>
                <a:gridCol w="1065241"/>
                <a:gridCol w="1065241"/>
                <a:gridCol w="1065241"/>
              </a:tblGrid>
              <a:tr h="432489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Получатели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2014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2015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</a:tr>
              <a:tr h="712107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Сельскохозяйственные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организации</a:t>
                      </a:r>
                      <a:endParaRPr lang="ru-RU"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8182,00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9622,00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22130,0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8905,01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7231,00</a:t>
                      </a:r>
                    </a:p>
                    <a:p>
                      <a:pPr algn="ctr"/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5519,00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</a:tr>
              <a:tr h="432489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КФХ</a:t>
                      </a:r>
                      <a:endParaRPr lang="ru-RU"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598,00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923,34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1140,5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2473,15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1811,00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1902,00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</a:tr>
              <a:tr h="432489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ЛПХ</a:t>
                      </a:r>
                      <a:endParaRPr lang="ru-RU"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2599,00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458,50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217607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48,3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757,00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27,00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</a:tr>
              <a:tr h="582713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Всего:</a:t>
                      </a:r>
                      <a:endParaRPr lang="ru-RU"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11379,00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14894,00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25447,97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11426,46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9799,00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7448,00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</a:tr>
            </a:tbl>
          </a:graphicData>
        </a:graphic>
      </p:graphicFrame>
      <p:pic>
        <p:nvPicPr>
          <p:cNvPr id="6146" name="Picture 2" descr="C:\Users\дом\Desktop\инвестиционная деятельность в апк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49" y="4799102"/>
            <a:ext cx="2937831" cy="1870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дом\Desktop\экономика-сх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869160"/>
            <a:ext cx="4569022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28507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3BC7CF-D276-4B18-9405-928360C5B3F3}" type="slidenum">
              <a:rPr lang="ru-RU" smtClean="0"/>
              <a:pPr>
                <a:defRPr/>
              </a:pPr>
              <a:t>44</a:t>
            </a:fld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5536" y="764704"/>
            <a:ext cx="8229600" cy="1252728"/>
          </a:xfrm>
        </p:spPr>
        <p:txBody>
          <a:bodyPr>
            <a:noAutofit/>
          </a:bodyPr>
          <a:lstStyle/>
          <a:p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Точки роста</a:t>
            </a:r>
            <a:br>
              <a:rPr lang="ru-RU" b="1" i="1" dirty="0">
                <a:latin typeface="Times New Roman" pitchFamily="18" charset="0"/>
                <a:cs typeface="Times New Roman" pitchFamily="18" charset="0"/>
              </a:rPr>
            </a:b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07504" y="1700808"/>
            <a:ext cx="8712968" cy="54353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Реализация </a:t>
            </a:r>
            <a:r>
              <a:rPr 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ЦП « Поддержка и развитие </a:t>
            </a: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АПК» с </a:t>
            </a:r>
            <a:r>
              <a:rPr 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2011 по </a:t>
            </a: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2017 </a:t>
            </a:r>
            <a:r>
              <a:rPr 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год </a:t>
            </a: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составила 94602,00 </a:t>
            </a:r>
            <a:r>
              <a:rPr 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млн рублей.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Развивается племенная база </a:t>
            </a: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животноводства, обновляется породный состав КРС, обновляется </a:t>
            </a:r>
            <a:r>
              <a:rPr 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породный состав свиноводства, завезены </a:t>
            </a: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куры - несушки </a:t>
            </a:r>
            <a:r>
              <a:rPr 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СПК </a:t>
            </a: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«Рассвет».</a:t>
            </a:r>
            <a:endParaRPr lang="ru-RU" sz="16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За этот период по </a:t>
            </a:r>
            <a:r>
              <a:rPr 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растениеводству – для успешной работы закуплены 3 зерноуборочных комбайна, </a:t>
            </a: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пресс- подборщика, МТЗ </a:t>
            </a: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2112 - мощный,  планируется приобретение нового зерноуборочного комбайна «Нива» в СХА «</a:t>
            </a:r>
            <a:r>
              <a:rPr lang="ru-RU" sz="1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Куларки</a:t>
            </a: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». Реализует свою работу СПК «Рассвет». Планируется приобретение 2 пресс-подборщиков, навесного оборудования. В 2018 году планируется образование одного сельскохозяйственного производственного кооператива. Также планируется производство картофеля на площади 50 га в сельском поселении «</a:t>
            </a:r>
            <a:r>
              <a:rPr lang="ru-RU" sz="1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Молодовское</a:t>
            </a: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»,  расширение площадей посева и паров ОАО ГПЗ «Комсомолец».</a:t>
            </a:r>
            <a:endParaRPr lang="ru-RU" sz="16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9409283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3786">
            <a:off x="138422" y="265789"/>
            <a:ext cx="2060647" cy="1224136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1752" y="1124744"/>
            <a:ext cx="8686800" cy="5349208"/>
          </a:xfrm>
        </p:spPr>
        <p:txBody>
          <a:bodyPr>
            <a:normAutofit fontScale="92500" lnSpcReduction="10000"/>
          </a:bodyPr>
          <a:lstStyle/>
          <a:p>
            <a:pPr lvl="0" indent="449263" algn="ctr" eaLnBrk="0" fontAlgn="base" hangingPunct="0">
              <a:spcAft>
                <a:spcPct val="0"/>
              </a:spcAft>
              <a:buClrTx/>
              <a:buSzTx/>
              <a:buNone/>
              <a:defRPr/>
            </a:pPr>
            <a:r>
              <a:rPr lang="ru-RU" sz="1600" b="1" dirty="0">
                <a:solidFill>
                  <a:prstClr val="black"/>
                </a:solidFill>
              </a:rPr>
              <a:t>Порядок предоставления разрешения на строительство</a:t>
            </a:r>
          </a:p>
          <a:p>
            <a:pPr lvl="0" indent="449263" algn="just" eaLnBrk="0" fontAlgn="base" hangingPunct="0">
              <a:spcAft>
                <a:spcPct val="0"/>
              </a:spcAft>
              <a:buClrTx/>
              <a:buSzTx/>
              <a:buNone/>
              <a:defRPr/>
            </a:pPr>
            <a:r>
              <a:rPr lang="ru-RU" sz="1400" dirty="0">
                <a:solidFill>
                  <a:prstClr val="black"/>
                </a:solidFill>
              </a:rPr>
              <a:t>В целях определения порядка, сроков и последовательности действий (административных процедур) при предоставлении муниципальной услуги, в муниципальном районе «Сретенский район» разработан и утверждён постановлением администрации муниципального района «Сретенский район» от 15.12.2015 г. № 463 </a:t>
            </a:r>
            <a:r>
              <a:rPr lang="ru-RU" sz="1400" b="1" dirty="0">
                <a:solidFill>
                  <a:prstClr val="black"/>
                </a:solidFill>
              </a:rPr>
              <a:t>административный регламент по предоставлению муниципальной услуги «Предоставление разрешения на строительство».</a:t>
            </a:r>
            <a:r>
              <a:rPr lang="ru-RU" sz="1400" dirty="0">
                <a:solidFill>
                  <a:prstClr val="black"/>
                </a:solidFill>
              </a:rPr>
              <a:t> Административный регламент размещён на официальном сайте администрации муниципального района «Сретенский район» (</a:t>
            </a:r>
            <a:r>
              <a:rPr lang="en-US" sz="1400" b="1" u="sng" dirty="0">
                <a:solidFill>
                  <a:prstClr val="black"/>
                </a:solidFill>
                <a:latin typeface="Calibri"/>
                <a:cs typeface="Times New Roman" pitchFamily="18" charset="0"/>
                <a:hlinkClick r:id="rId3"/>
              </a:rPr>
              <a:t>http</a:t>
            </a:r>
            <a:r>
              <a:rPr lang="ru-RU" sz="1400" b="1" u="sng" dirty="0">
                <a:solidFill>
                  <a:prstClr val="black"/>
                </a:solidFill>
                <a:cs typeface="Times New Roman" pitchFamily="18" charset="0"/>
                <a:hlinkClick r:id="rId3"/>
              </a:rPr>
              <a:t>://</a:t>
            </a:r>
            <a:r>
              <a:rPr lang="ru-RU" sz="1400" b="1" u="sng" dirty="0" err="1">
                <a:solidFill>
                  <a:prstClr val="black"/>
                </a:solidFill>
                <a:cs typeface="Times New Roman" pitchFamily="18" charset="0"/>
                <a:hlinkClick r:id="rId3"/>
              </a:rPr>
              <a:t>сретенск.забайкальский</a:t>
            </a:r>
            <a:r>
              <a:rPr lang="ru-RU" sz="1400" b="1" u="sng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ru-RU" sz="1400" b="1" u="sng" dirty="0" err="1">
                <a:solidFill>
                  <a:prstClr val="black"/>
                </a:solidFill>
                <a:cs typeface="Times New Roman" pitchFamily="18" charset="0"/>
              </a:rPr>
              <a:t>край.рф</a:t>
            </a:r>
            <a:r>
              <a:rPr lang="ru-RU" sz="1400" b="1" u="sng" dirty="0">
                <a:solidFill>
                  <a:prstClr val="black"/>
                </a:solidFill>
                <a:cs typeface="Times New Roman" pitchFamily="18" charset="0"/>
              </a:rPr>
              <a:t>/</a:t>
            </a:r>
            <a:r>
              <a:rPr lang="ru-RU" sz="1400" dirty="0">
                <a:solidFill>
                  <a:prstClr val="black"/>
                </a:solidFill>
              </a:rPr>
              <a:t>) в разделе «Муниципальные услуги».</a:t>
            </a:r>
          </a:p>
          <a:p>
            <a:pPr lvl="0" indent="449263" algn="just" eaLnBrk="0" fontAlgn="base" hangingPunct="0">
              <a:spcAft>
                <a:spcPct val="0"/>
              </a:spcAft>
              <a:buClrTx/>
              <a:buSzTx/>
              <a:buNone/>
              <a:defRPr/>
            </a:pPr>
            <a:r>
              <a:rPr lang="ru-RU" sz="1400" b="1" dirty="0">
                <a:solidFill>
                  <a:prstClr val="black"/>
                </a:solidFill>
              </a:rPr>
              <a:t>Перечень необходимых документов: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1400" dirty="0">
                <a:solidFill>
                  <a:prstClr val="black"/>
                </a:solidFill>
              </a:rPr>
              <a:t>1. Заявление.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1400" dirty="0">
                <a:solidFill>
                  <a:prstClr val="black"/>
                </a:solidFill>
              </a:rPr>
              <a:t>2. Материалы, содержащиеся в проектной документации: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1400" dirty="0">
                <a:solidFill>
                  <a:prstClr val="black"/>
                </a:solidFill>
              </a:rPr>
              <a:t>- пояснительная записка;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1400" dirty="0">
                <a:solidFill>
                  <a:prstClr val="black"/>
                </a:solidFill>
              </a:rPr>
              <a:t>- схема планировочной организации земельного участка, выполненная в соответствии с градостроительным планом земельного участка, с обозначением места размещения объекта капитального строительства, подъездов и проходов к нему, границ зон действия публичных сервитутов, объектов археологического наследия;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1400" dirty="0">
                <a:solidFill>
                  <a:prstClr val="black"/>
                </a:solidFill>
              </a:rPr>
              <a:t>- схема планировочной организации земельного участка, подтверждающая расположение линейного объекта в пределах красных линий, утвержденных в составе документации по планировке территории применительно к линейным объектам;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1400" dirty="0">
                <a:solidFill>
                  <a:prstClr val="black"/>
                </a:solidFill>
              </a:rPr>
              <a:t>- схемы, отображающие архитектурные решения;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1400" dirty="0">
                <a:solidFill>
                  <a:prstClr val="black"/>
                </a:solidFill>
              </a:rPr>
              <a:t>- сведения об инженерном оборудовании, сводный план сетей инженерно-технического обеспечения с обозначением мест подключения (технологического подключения) проектируемого объекта капитального строительства к сетям инженерно-технического обеспечения;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1400" dirty="0">
                <a:solidFill>
                  <a:prstClr val="black"/>
                </a:solidFill>
              </a:rPr>
              <a:t>- проект организации строительства объекта капитального строительства;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1400" dirty="0">
                <a:solidFill>
                  <a:prstClr val="black"/>
                </a:solidFill>
              </a:rPr>
              <a:t>- проект организации работ по сносу или демонтажу объектов капитального строительства, их частей;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1400" dirty="0">
                <a:solidFill>
                  <a:prstClr val="black"/>
                </a:solidFill>
              </a:rPr>
              <a:t>- перечень мероприятий по обеспечению доступа инвалидов к объектам здравоохранения, образования, культуры, отдыха, спорта, и иными объектами социально-культурного и </a:t>
            </a:r>
            <a:r>
              <a:rPr lang="ru-RU" sz="1400" dirty="0" err="1">
                <a:solidFill>
                  <a:prstClr val="black"/>
                </a:solidFill>
              </a:rPr>
              <a:t>коммунально</a:t>
            </a:r>
            <a:r>
              <a:rPr lang="ru-RU" sz="1400" dirty="0">
                <a:solidFill>
                  <a:prstClr val="black"/>
                </a:solidFill>
              </a:rPr>
              <a:t>–бытового назначения.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3BC7CF-D276-4B18-9405-928360C5B3F3}" type="slidenum">
              <a:rPr lang="ru-RU" smtClean="0"/>
              <a:pPr>
                <a:defRPr/>
              </a:pPr>
              <a:t>45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686800" cy="838200"/>
          </a:xfrm>
        </p:spPr>
        <p:txBody>
          <a:bodyPr/>
          <a:lstStyle/>
          <a:p>
            <a:r>
              <a:rPr lang="ru-RU" sz="2000" b="1" cap="none" dirty="0">
                <a:solidFill>
                  <a:srgbClr val="4F81BD">
                    <a:lumMod val="50000"/>
                  </a:srgbClr>
                </a:solidFill>
                <a:effectLst/>
                <a:latin typeface="Arial" pitchFamily="34" charset="0"/>
                <a:cs typeface="Arial" pitchFamily="34" charset="0"/>
              </a:rPr>
              <a:t>ФОРМЫ МУНИЦИПАЛЬНОЙ ПОДДЕРЖКИ</a:t>
            </a:r>
            <a:br>
              <a:rPr lang="ru-RU" sz="2000" b="1" cap="none" dirty="0">
                <a:solidFill>
                  <a:srgbClr val="4F81BD">
                    <a:lumMod val="50000"/>
                  </a:srgbClr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000" b="1" cap="none" dirty="0">
                <a:solidFill>
                  <a:srgbClr val="4F81BD">
                    <a:lumMod val="50000"/>
                  </a:srgbClr>
                </a:solidFill>
                <a:effectLst/>
                <a:latin typeface="Arial" pitchFamily="34" charset="0"/>
                <a:cs typeface="Arial" pitchFamily="34" charset="0"/>
              </a:rPr>
              <a:t> ИНВЕСТИЦИОННОЙ ДЕЯТЕЛЬНОСТИ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0735991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332657"/>
            <a:ext cx="8686800" cy="2016223"/>
          </a:xfrm>
        </p:spPr>
        <p:txBody>
          <a:bodyPr>
            <a:normAutofit fontScale="92500" lnSpcReduction="10000"/>
          </a:bodyPr>
          <a:lstStyle/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1400" dirty="0">
                <a:solidFill>
                  <a:prstClr val="black"/>
                </a:solidFill>
                <a:latin typeface="Calibri"/>
              </a:rPr>
              <a:t>3. Положительное заключение экспертизы проектной документации объекта капитального строительства (применительно к отдельным этапам строительства), положительное заключение государственной экспертизы проектной документации, положительное заключение государственной экологической экспертизы проектной документации.</a:t>
            </a:r>
          </a:p>
          <a:p>
            <a:pPr marL="0" lvl="0" indent="0" eaLnBrk="0" fontAlgn="base" hangingPunct="0">
              <a:spcAft>
                <a:spcPct val="0"/>
              </a:spcAft>
              <a:buClrTx/>
              <a:buSzTx/>
              <a:buFont typeface="Arial" panose="020B0604020202020204" pitchFamily="34" charset="0"/>
              <a:buAutoNum type="arabicPeriod" startAt="4"/>
              <a:defRPr/>
            </a:pPr>
            <a:r>
              <a:rPr lang="ru-RU" sz="1400" dirty="0">
                <a:solidFill>
                  <a:prstClr val="black"/>
                </a:solidFill>
                <a:latin typeface="Calibri"/>
              </a:rPr>
              <a:t> Согласие всех правообладателей объекта капитального строительства в случае реконструкции такого объекта.</a:t>
            </a:r>
          </a:p>
          <a:p>
            <a:pPr marL="0" lvl="0" indent="0" eaLnBrk="0" fontAlgn="base" hangingPunct="0">
              <a:spcAft>
                <a:spcPct val="0"/>
              </a:spcAft>
              <a:buClrTx/>
              <a:buSzTx/>
              <a:buFont typeface="Arial" panose="020B0604020202020204" pitchFamily="34" charset="0"/>
              <a:buAutoNum type="arabicPeriod" startAt="4"/>
              <a:defRPr/>
            </a:pPr>
            <a:r>
              <a:rPr lang="ru-RU" sz="1400" dirty="0">
                <a:solidFill>
                  <a:prstClr val="black"/>
                </a:solidFill>
                <a:latin typeface="Calibri"/>
              </a:rPr>
              <a:t> Копия свидетельства об аккредитации юридического лица, выдавшего положительное заключение негосударственной экспертизы проектной документации, в случае, если представлено заключение негосударственной  экспертизы проектной документации. </a:t>
            </a:r>
          </a:p>
          <a:p>
            <a:pPr marL="0" lvl="0"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endParaRPr lang="ru-RU" sz="1400" b="1" dirty="0">
              <a:solidFill>
                <a:prstClr val="black"/>
              </a:solidFill>
              <a:latin typeface="Calibri"/>
              <a:cs typeface="Times New Roman" pitchFamily="18" charset="0"/>
            </a:endParaRPr>
          </a:p>
          <a:p>
            <a:pPr marL="0" lvl="0"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endParaRPr lang="ru-RU" sz="1400" b="1" dirty="0">
              <a:solidFill>
                <a:prstClr val="black"/>
              </a:solidFill>
              <a:latin typeface="Calibri"/>
              <a:cs typeface="Times New Roman" pitchFamily="18" charset="0"/>
            </a:endParaRPr>
          </a:p>
          <a:p>
            <a:pPr marL="0" lvl="0" indent="0"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endParaRPr lang="ru-RU" sz="1400" i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endParaRPr lang="ru-RU" sz="140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endParaRPr lang="ru-RU" sz="1400" b="1" dirty="0">
              <a:solidFill>
                <a:prstClr val="black"/>
              </a:solidFill>
              <a:latin typeface="Calibri"/>
              <a:cs typeface="Times New Roman" pitchFamily="18" charset="0"/>
            </a:endParaRPr>
          </a:p>
          <a:p>
            <a:pPr marL="0" lvl="0" indent="0" eaLnBrk="0" fontAlgn="base" hangingPunct="0">
              <a:spcAft>
                <a:spcPct val="0"/>
              </a:spcAft>
              <a:buClrTx/>
              <a:buSzTx/>
              <a:buFont typeface="Arial" panose="020B0604020202020204" pitchFamily="34" charset="0"/>
              <a:buAutoNum type="arabicPeriod" startAt="4"/>
              <a:defRPr/>
            </a:pPr>
            <a:endParaRPr lang="ru-RU" sz="1400" dirty="0">
              <a:solidFill>
                <a:prstClr val="black"/>
              </a:solidFill>
              <a:latin typeface="Calibri"/>
            </a:endParaRPr>
          </a:p>
          <a:p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3BC7CF-D276-4B18-9405-928360C5B3F3}" type="slidenum">
              <a:rPr lang="ru-RU" smtClean="0"/>
              <a:pPr>
                <a:defRPr/>
              </a:pPr>
              <a:t>46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014464" y="2753983"/>
            <a:ext cx="5889773" cy="4290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16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Прием и регистрация пакета документов на предоставление </a:t>
            </a:r>
          </a:p>
          <a:p>
            <a:pPr lvl="0" algn="ctr">
              <a:defRPr/>
            </a:pPr>
            <a:r>
              <a:rPr lang="ru-RU" sz="16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муниципальной услуги  (1 день)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308920" y="1976061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indent="-342900" algn="ctr" eaLnBrk="0" hangingPunct="0">
              <a:defRPr/>
            </a:pPr>
            <a:r>
              <a:rPr lang="ru-RU" sz="1400" b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Схема</a:t>
            </a:r>
          </a:p>
          <a:p>
            <a:pPr lvl="0" indent="-342900" algn="ctr" eaLnBrk="0" hangingPunct="0">
              <a:defRPr/>
            </a:pPr>
            <a:r>
              <a:rPr lang="ru-RU" sz="1400" b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по предоставлению муниципальной услуги </a:t>
            </a:r>
          </a:p>
          <a:p>
            <a:pPr lvl="0" indent="-342900" algn="ctr" eaLnBrk="0" hangingPunct="0">
              <a:defRPr/>
            </a:pPr>
            <a:r>
              <a:rPr lang="ru-RU" sz="1400" b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Выдача разрешения на строительство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989117" y="3419730"/>
            <a:ext cx="5904656" cy="5326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Рассмотрение заявления и проверка документов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(5 дней)</a:t>
            </a:r>
          </a:p>
          <a:p>
            <a:pPr lvl="0" algn="ctr">
              <a:defRPr/>
            </a:pPr>
            <a:endParaRPr lang="ru-RU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007022" y="4182035"/>
            <a:ext cx="5904656" cy="3499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Принятие решения   (3 дня)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67544" y="4889179"/>
            <a:ext cx="3143250" cy="642937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Подготовка разрешения на строительство и подписание его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954" y="5597241"/>
            <a:ext cx="158510" cy="29263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6" y="3204672"/>
            <a:ext cx="158510" cy="29263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0105" y="3961226"/>
            <a:ext cx="158510" cy="29263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808" y="4641541"/>
            <a:ext cx="158510" cy="29263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441" y="5779754"/>
            <a:ext cx="3243353" cy="67671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8104" y="4889179"/>
            <a:ext cx="3164098" cy="74377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8844" y="4606472"/>
            <a:ext cx="158510" cy="29263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5305" y="5915662"/>
            <a:ext cx="3164098" cy="52430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898" y="5633437"/>
            <a:ext cx="158510" cy="29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199682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7376">
            <a:off x="165598" y="236207"/>
            <a:ext cx="2808312" cy="18111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8546" y="319014"/>
            <a:ext cx="5535648" cy="841321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180000" lvl="0" indent="449263" algn="ctr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1600" b="1" dirty="0" smtClean="0">
                <a:solidFill>
                  <a:prstClr val="black"/>
                </a:solidFill>
                <a:cs typeface="Times New Roman" pitchFamily="18" charset="0"/>
              </a:rPr>
              <a:t>Порядок предоставления </a:t>
            </a:r>
            <a:r>
              <a:rPr lang="ru-RU" sz="1600" b="1" dirty="0">
                <a:solidFill>
                  <a:prstClr val="black"/>
                </a:solidFill>
                <a:cs typeface="Times New Roman" pitchFamily="18" charset="0"/>
              </a:rPr>
              <a:t>градостроительного плана земельного участка</a:t>
            </a:r>
          </a:p>
          <a:p>
            <a:pPr marL="0" lvl="0" indent="449263" algn="just" eaLnBrk="0" fontAlgn="base" hangingPunct="0">
              <a:spcBef>
                <a:spcPts val="300"/>
              </a:spcBef>
              <a:spcAft>
                <a:spcPts val="300"/>
              </a:spcAft>
              <a:buClrTx/>
              <a:buSzTx/>
              <a:buNone/>
              <a:defRPr/>
            </a:pPr>
            <a:r>
              <a:rPr lang="ru-RU" sz="1400" dirty="0">
                <a:solidFill>
                  <a:prstClr val="black"/>
                </a:solidFill>
                <a:cs typeface="Times New Roman" pitchFamily="18" charset="0"/>
              </a:rPr>
              <a:t>В целях определения порядка, сроков и последовательности действий (административных процедур) при предоставлении муниципальной услуги, в муниципальном районе «Сретенский район» разработан и утверждён постановлением администрации муниципального района «Сретенский район» от 15.12.2015 г. № 464 </a:t>
            </a:r>
            <a:r>
              <a:rPr lang="ru-RU" sz="1400" b="1" dirty="0">
                <a:solidFill>
                  <a:prstClr val="black"/>
                </a:solidFill>
                <a:cs typeface="Times New Roman" pitchFamily="18" charset="0"/>
              </a:rPr>
              <a:t>административный регламент по предоставлению муниципальной услуги «Предоставление градостроительного плана земельного участка».</a:t>
            </a:r>
            <a:r>
              <a:rPr lang="ru-RU" sz="1400" dirty="0">
                <a:solidFill>
                  <a:prstClr val="black"/>
                </a:solidFill>
                <a:cs typeface="Times New Roman" pitchFamily="18" charset="0"/>
              </a:rPr>
              <a:t> Административный регламент размещён на официальном сайте администрации муниципального района «Сретенский район» (</a:t>
            </a:r>
            <a:r>
              <a:rPr lang="en-US" sz="1400" b="1" u="sng" dirty="0">
                <a:solidFill>
                  <a:prstClr val="black"/>
                </a:solidFill>
                <a:latin typeface="Calibri"/>
                <a:cs typeface="Times New Roman" pitchFamily="18" charset="0"/>
                <a:hlinkClick r:id="rId4"/>
              </a:rPr>
              <a:t>http</a:t>
            </a:r>
            <a:r>
              <a:rPr lang="ru-RU" sz="1400" b="1" u="sng" dirty="0">
                <a:solidFill>
                  <a:prstClr val="black"/>
                </a:solidFill>
                <a:cs typeface="Times New Roman" pitchFamily="18" charset="0"/>
                <a:hlinkClick r:id="rId4"/>
              </a:rPr>
              <a:t>://</a:t>
            </a:r>
            <a:r>
              <a:rPr lang="ru-RU" sz="1400" b="1" u="sng" dirty="0" err="1">
                <a:solidFill>
                  <a:prstClr val="black"/>
                </a:solidFill>
                <a:cs typeface="Times New Roman" pitchFamily="18" charset="0"/>
                <a:hlinkClick r:id="rId4"/>
              </a:rPr>
              <a:t>сретенск.забайкальский</a:t>
            </a:r>
            <a:r>
              <a:rPr lang="ru-RU" sz="1400" b="1" u="sng" dirty="0" err="1">
                <a:solidFill>
                  <a:prstClr val="black"/>
                </a:solidFill>
                <a:cs typeface="Times New Roman" pitchFamily="18" charset="0"/>
              </a:rPr>
              <a:t>край.рф</a:t>
            </a:r>
            <a:r>
              <a:rPr lang="ru-RU" sz="1400" b="1" u="sng" dirty="0">
                <a:solidFill>
                  <a:prstClr val="black"/>
                </a:solidFill>
                <a:cs typeface="Times New Roman" pitchFamily="18" charset="0"/>
              </a:rPr>
              <a:t>/</a:t>
            </a:r>
            <a:r>
              <a:rPr lang="ru-RU" sz="1400" dirty="0">
                <a:solidFill>
                  <a:prstClr val="black"/>
                </a:solidFill>
                <a:cs typeface="Times New Roman" pitchFamily="18" charset="0"/>
              </a:rPr>
              <a:t>) в разделе «Муниципальные услуги».</a:t>
            </a:r>
          </a:p>
          <a:p>
            <a:pPr marL="0" lvl="0" indent="449263" algn="just" eaLnBrk="0" fontAlgn="base" hangingPunct="0">
              <a:spcBef>
                <a:spcPts val="300"/>
              </a:spcBef>
              <a:spcAft>
                <a:spcPts val="300"/>
              </a:spcAft>
              <a:buClrTx/>
              <a:buSzTx/>
              <a:buNone/>
              <a:defRPr/>
            </a:pPr>
            <a:r>
              <a:rPr lang="ru-RU" sz="1400" b="1" dirty="0">
                <a:solidFill>
                  <a:prstClr val="black"/>
                </a:solidFill>
                <a:cs typeface="Times New Roman" pitchFamily="18" charset="0"/>
              </a:rPr>
              <a:t>Срок предоставления муниципальной услуги – не более 20 дней.</a:t>
            </a:r>
          </a:p>
          <a:p>
            <a:pPr marL="0" lvl="0" indent="449263" algn="just" eaLnBrk="0" fontAlgn="base" hangingPunct="0">
              <a:spcBef>
                <a:spcPts val="300"/>
              </a:spcBef>
              <a:spcAft>
                <a:spcPts val="300"/>
              </a:spcAft>
              <a:buClrTx/>
              <a:buSzTx/>
              <a:buNone/>
              <a:defRPr/>
            </a:pPr>
            <a:r>
              <a:rPr lang="ru-RU" sz="1400" b="1" dirty="0">
                <a:solidFill>
                  <a:prstClr val="black"/>
                </a:solidFill>
                <a:cs typeface="Times New Roman" pitchFamily="18" charset="0"/>
              </a:rPr>
              <a:t>Перечень необходимых документов:</a:t>
            </a:r>
          </a:p>
          <a:p>
            <a:pPr marL="0" lvl="0" indent="17463" algn="just" eaLnBrk="0" fontAlgn="base" hangingPunct="0">
              <a:spcBef>
                <a:spcPts val="300"/>
              </a:spcBef>
              <a:spcAft>
                <a:spcPts val="300"/>
              </a:spcAft>
              <a:buClrTx/>
              <a:buSzTx/>
              <a:buNone/>
              <a:defRPr/>
            </a:pPr>
            <a:r>
              <a:rPr lang="ru-RU" sz="1400" dirty="0">
                <a:solidFill>
                  <a:prstClr val="black"/>
                </a:solidFill>
                <a:cs typeface="Times New Roman" pitchFamily="18" charset="0"/>
              </a:rPr>
              <a:t>1. Заявление.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1400" dirty="0">
                <a:solidFill>
                  <a:prstClr val="black"/>
                </a:solidFill>
                <a:cs typeface="Times New Roman" pitchFamily="18" charset="0"/>
              </a:rPr>
              <a:t>2. Документ, удостоверяющий личность заявителя(для физического лица);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1400" dirty="0">
                <a:solidFill>
                  <a:prstClr val="black"/>
                </a:solidFill>
                <a:cs typeface="Times New Roman" pitchFamily="18" charset="0"/>
              </a:rPr>
              <a:t>3. Документ, подтверждающий личность и полномочия представителя (если с заявлением обращается представитель);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1400" dirty="0">
                <a:solidFill>
                  <a:prstClr val="black"/>
                </a:solidFill>
                <a:cs typeface="Times New Roman" pitchFamily="18" charset="0"/>
              </a:rPr>
              <a:t>Заявитель вправе представить: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-"/>
              <a:defRPr/>
            </a:pPr>
            <a:r>
              <a:rPr lang="ru-RU" sz="1400" dirty="0">
                <a:solidFill>
                  <a:prstClr val="black"/>
                </a:solidFill>
                <a:cs typeface="Times New Roman" pitchFamily="18" charset="0"/>
              </a:rPr>
              <a:t>цветную копию </a:t>
            </a:r>
            <a:r>
              <a:rPr lang="ru-RU" sz="1400" dirty="0" err="1">
                <a:solidFill>
                  <a:prstClr val="black"/>
                </a:solidFill>
                <a:cs typeface="Times New Roman" pitchFamily="18" charset="0"/>
              </a:rPr>
              <a:t>топоосновы</a:t>
            </a:r>
            <a:r>
              <a:rPr lang="ru-RU" sz="1400" dirty="0">
                <a:solidFill>
                  <a:prstClr val="black"/>
                </a:solidFill>
                <a:cs typeface="Times New Roman" pitchFamily="18" charset="0"/>
              </a:rPr>
              <a:t> для проектирования, подготовленную на основании топографо-геодезической изученности участка (объекта), инженерных изысканий </a:t>
            </a:r>
            <a:r>
              <a:rPr lang="ru-RU" sz="1400" dirty="0" err="1">
                <a:solidFill>
                  <a:prstClr val="black"/>
                </a:solidFill>
                <a:cs typeface="Times New Roman" pitchFamily="18" charset="0"/>
              </a:rPr>
              <a:t>земельнного</a:t>
            </a:r>
            <a:r>
              <a:rPr lang="ru-RU" sz="1400" dirty="0">
                <a:solidFill>
                  <a:prstClr val="black"/>
                </a:solidFill>
                <a:cs typeface="Times New Roman" pitchFamily="18" charset="0"/>
              </a:rPr>
              <a:t> участка с прилегающей территорией в размере, необходимым для определения охранной зоны до существующих инженерных коммуникаций, равной 30 м и равной размеру санитарно-защитной зоны;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-"/>
              <a:defRPr/>
            </a:pPr>
            <a:r>
              <a:rPr lang="ru-RU" sz="1400" dirty="0">
                <a:solidFill>
                  <a:prstClr val="black"/>
                </a:solidFill>
                <a:cs typeface="Times New Roman" pitchFamily="18" charset="0"/>
              </a:rPr>
              <a:t> технические паспорта объектов капитального строительства, расположенных на земельном участке.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1400" dirty="0">
                <a:solidFill>
                  <a:prstClr val="black"/>
                </a:solidFill>
                <a:cs typeface="Times New Roman" pitchFamily="18" charset="0"/>
              </a:rPr>
              <a:t>4. В рамках межведомственного информационного взаимодействия запрашиваются: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-"/>
              <a:defRPr/>
            </a:pPr>
            <a:r>
              <a:rPr lang="ru-RU" sz="1400" dirty="0">
                <a:solidFill>
                  <a:prstClr val="black"/>
                </a:solidFill>
                <a:cs typeface="Times New Roman" pitchFamily="18" charset="0"/>
              </a:rPr>
              <a:t>выписка из Единого государственного реестра юридических лиц;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-"/>
              <a:defRPr/>
            </a:pPr>
            <a:r>
              <a:rPr lang="ru-RU" sz="1400" dirty="0">
                <a:solidFill>
                  <a:prstClr val="black"/>
                </a:solidFill>
                <a:cs typeface="Times New Roman" pitchFamily="18" charset="0"/>
              </a:rPr>
              <a:t> выписка из Единого государственного реестра прав на недвижимое имущество и  сделок с ни;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-"/>
              <a:defRPr/>
            </a:pPr>
            <a:r>
              <a:rPr lang="ru-RU" sz="1400" dirty="0">
                <a:solidFill>
                  <a:prstClr val="black"/>
                </a:solidFill>
                <a:cs typeface="Times New Roman" pitchFamily="18" charset="0"/>
              </a:rPr>
              <a:t> кадастровая выписка о земельном участке;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-"/>
              <a:defRPr/>
            </a:pPr>
            <a:r>
              <a:rPr lang="ru-RU" sz="1400" dirty="0">
                <a:solidFill>
                  <a:prstClr val="black"/>
                </a:solidFill>
                <a:cs typeface="Times New Roman" pitchFamily="18" charset="0"/>
              </a:rPr>
              <a:t> кадастровый план территории.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1400" b="1" dirty="0">
                <a:solidFill>
                  <a:prstClr val="black"/>
                </a:solidFill>
                <a:cs typeface="Times New Roman" pitchFamily="18" charset="0"/>
              </a:rPr>
              <a:t> Заявитель вправе представить документы, указанные в пункте 4, по собственной инициативе.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3BC7CF-D276-4B18-9405-928360C5B3F3}" type="slidenum">
              <a:rPr lang="ru-RU" smtClean="0"/>
              <a:pPr>
                <a:defRPr/>
              </a:pPr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766480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3BC7CF-D276-4B18-9405-928360C5B3F3}" type="slidenum">
              <a:rPr lang="ru-RU" smtClean="0"/>
              <a:pPr>
                <a:defRPr/>
              </a:pPr>
              <a:t>48</a:t>
            </a:fld>
            <a:endParaRPr lang="ru-RU"/>
          </a:p>
        </p:txBody>
      </p:sp>
      <p:sp>
        <p:nvSpPr>
          <p:cNvPr id="5" name="Содержимое 2"/>
          <p:cNvSpPr txBox="1">
            <a:spLocks/>
          </p:cNvSpPr>
          <p:nvPr/>
        </p:nvSpPr>
        <p:spPr bwMode="auto">
          <a:xfrm>
            <a:off x="357188" y="1"/>
            <a:ext cx="8572500" cy="764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600" b="1" smtClean="0">
                <a:cs typeface="Times New Roman" panose="02020603050405020304" pitchFamily="18" charset="0"/>
              </a:rPr>
              <a:t>Схема</a:t>
            </a:r>
          </a:p>
          <a:p>
            <a:pPr marL="0"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600" b="1" smtClean="0">
                <a:cs typeface="Times New Roman" panose="02020603050405020304" pitchFamily="18" charset="0"/>
              </a:rPr>
              <a:t>по предоставлению муниципальной услуги </a:t>
            </a:r>
          </a:p>
          <a:p>
            <a:pPr marL="0"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600" b="1" smtClean="0">
                <a:cs typeface="Times New Roman" panose="02020603050405020304" pitchFamily="18" charset="0"/>
              </a:rPr>
              <a:t>Выдача градостроительных планов земельных участков</a:t>
            </a:r>
            <a:endParaRPr lang="ru-RU" altLang="ru-RU" sz="1600" b="1" dirty="0" smtClean="0"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07704" y="1124744"/>
            <a:ext cx="5286375" cy="642938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Прием и регистрация пакета документов на предоставление муниципальной услуги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907703" y="1844824"/>
            <a:ext cx="5286375" cy="642938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Прием и регистрация пакета документов на предоставление муниципальной услуги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85750" y="2938470"/>
            <a:ext cx="4572000" cy="642937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Соответствует требованиям административного регламента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85750" y="3786188"/>
            <a:ext cx="4572000" cy="928687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Подготовка градостроительного плана земельного участка и проекта распоряжения об утверждении градостроительного плана земельного участка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85750" y="4929188"/>
            <a:ext cx="4572000" cy="714375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Согласование проекта распоряжения об  утверждении градостроительного плана земельного участка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85750" y="5883021"/>
            <a:ext cx="4572000" cy="714375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Согласование проекта распоряжения об  утверждении градостроительного плана земельного участка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286500" y="3571875"/>
            <a:ext cx="2714625" cy="1071563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Не соответствует требованиям административного регламента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286500" y="5357813"/>
            <a:ext cx="2714625" cy="1143000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Отказ в предоставлении муниципальной услуги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4857750" y="2525763"/>
            <a:ext cx="3170634" cy="1042118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tailEnd type="arrow"/>
          </a:ln>
          <a:effectLst/>
        </p:spPr>
      </p:cxnSp>
      <p:cxnSp>
        <p:nvCxnSpPr>
          <p:cNvPr id="20" name="Прямая со стрелкой 19"/>
          <p:cNvCxnSpPr/>
          <p:nvPr/>
        </p:nvCxnSpPr>
        <p:spPr>
          <a:xfrm rot="16200000" flipH="1">
            <a:off x="7286625" y="5000626"/>
            <a:ext cx="714375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tailEnd type="arrow"/>
          </a:ln>
          <a:effectLst/>
        </p:spPr>
      </p:cxnSp>
      <p:cxnSp>
        <p:nvCxnSpPr>
          <p:cNvPr id="21" name="Прямая со стрелкой 20"/>
          <p:cNvCxnSpPr/>
          <p:nvPr/>
        </p:nvCxnSpPr>
        <p:spPr>
          <a:xfrm flipH="1">
            <a:off x="3885009" y="2535295"/>
            <a:ext cx="17884" cy="397474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tailEnd type="arrow"/>
          </a:ln>
          <a:effectLst/>
        </p:spPr>
      </p:cxnSp>
      <p:pic>
        <p:nvPicPr>
          <p:cNvPr id="25" name="Рисунок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824" y="3590932"/>
            <a:ext cx="158510" cy="29873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792" y="4731144"/>
            <a:ext cx="158510" cy="298730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0537" y="5630583"/>
            <a:ext cx="158510" cy="29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522499"/>
      </p:ext>
    </p:extLst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48680"/>
            <a:ext cx="8229600" cy="1252728"/>
          </a:xfrm>
        </p:spPr>
        <p:txBody>
          <a:bodyPr>
            <a:noAutofit/>
          </a:bodyPr>
          <a:lstStyle/>
          <a:p>
            <a:r>
              <a:rPr lang="ru-RU" sz="4000" b="1" i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Малый и средний бизнес.</a:t>
            </a:r>
            <a:br>
              <a:rPr lang="ru-RU" sz="4000" b="1" i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40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49</a:t>
            </a:fld>
            <a:endParaRPr lang="ru-RU"/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183669428"/>
              </p:ext>
            </p:extLst>
          </p:nvPr>
        </p:nvGraphicFramePr>
        <p:xfrm>
          <a:off x="395536" y="2348880"/>
          <a:ext cx="8424936" cy="42018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371893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32" y="1196752"/>
            <a:ext cx="3920498" cy="2450613"/>
          </a:xfrm>
          <a:prstGeom prst="rect">
            <a:avLst/>
          </a:prstGeom>
        </p:spPr>
      </p:pic>
      <p:pic>
        <p:nvPicPr>
          <p:cNvPr id="77826" name="Picture 2" descr="C:\Documents and Settings\ekonomika3\Мои документы\2010\2010\инвест паспорт на 2012\карта с точным положением сретенского район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686636"/>
            <a:ext cx="2120080" cy="2028127"/>
          </a:xfrm>
          <a:prstGeom prst="rect">
            <a:avLst/>
          </a:prstGeom>
          <a:noFill/>
          <a:ln w="57150" cmpd="sng">
            <a:solidFill>
              <a:schemeClr val="tx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55976" y="2861266"/>
            <a:ext cx="4248472" cy="5678865"/>
          </a:xfrm>
        </p:spPr>
        <p:txBody>
          <a:bodyPr/>
          <a:lstStyle/>
          <a:p>
            <a:pPr algn="just"/>
            <a:r>
              <a:rPr lang="ru-RU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     </a:t>
            </a:r>
            <a:r>
              <a:rPr lang="ru-RU" sz="2400" b="1" i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Сретенский район образован в соответствии с Постановлением ВЦИК СССР от 04 января 1926 года. В 2019 году МР «Сретенский район» исполнится 93 года.</a:t>
            </a:r>
            <a:endParaRPr lang="ru-RU" sz="2400" b="1" i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3BC7CF-D276-4B18-9405-928360C5B3F3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830816" cy="936104"/>
          </a:xfrm>
        </p:spPr>
        <p:txBody>
          <a:bodyPr>
            <a:noAutofit/>
          </a:bodyPr>
          <a:lstStyle/>
          <a:p>
            <a:pPr algn="ctr"/>
            <a:r>
              <a:rPr lang="ru-RU" sz="3200" b="1" i="1" cap="none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История  образования  МР  «Сретенский район»</a:t>
            </a:r>
            <a:endParaRPr lang="ru-RU" sz="3200" b="1" i="1" cap="none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1600" y="3839870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Забайкальский край</a:t>
            </a:r>
            <a:endParaRPr lang="ru-RU" sz="12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83586" y="3888359"/>
            <a:ext cx="432048" cy="1800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3528" y="4179567"/>
            <a:ext cx="432048" cy="216024"/>
          </a:xfrm>
          <a:prstGeom prst="rect">
            <a:avLst/>
          </a:prstGeom>
          <a:solidFill>
            <a:srgbClr val="64F62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971600" y="4149080"/>
            <a:ext cx="1584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Сретенский район</a:t>
            </a:r>
            <a:endParaRPr lang="ru-RU" sz="1200" b="1" dirty="0"/>
          </a:p>
        </p:txBody>
      </p:sp>
    </p:spTree>
    <p:extLst>
      <p:ext uri="{BB962C8B-B14F-4D97-AF65-F5344CB8AC3E}">
        <p14:creationId xmlns:p14="http://schemas.microsoft.com/office/powerpoint/2010/main" val="37475110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50</a:t>
            </a:fld>
            <a:endParaRPr lang="ru-RU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32" y="253822"/>
            <a:ext cx="8784976" cy="6415538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3244" y="306408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Поддержка малого </a:t>
            </a:r>
            <a:r>
              <a:rPr lang="ru-RU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предпринимательства</a:t>
            </a:r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j-lt"/>
              </a:rPr>
              <a:t>.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+mj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65272" y="956778"/>
            <a:ext cx="806489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На территории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МР «Сретенский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район» действует  районная целевая программа «Развитие субъектов малого и среднего предпринимательства в Сретенском районе на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2019-2021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годы».</a:t>
            </a:r>
          </a:p>
          <a:p>
            <a:pPr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Направление предусматривает реализацию следующих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мероприятий: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- предоставление субсидий в виде грантов начинающим субъектам малого предпринимательства на создание собственного бизнеса;</a:t>
            </a:r>
          </a:p>
          <a:p>
            <a:pPr marL="285750" indent="-285750" algn="just">
              <a:buFontTx/>
              <a:buChar char="-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проведение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конкуров, выставок  и иных мероприятий с субъектами малого и среднего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предпринимательства.</a:t>
            </a:r>
          </a:p>
          <a:p>
            <a:pPr marL="285750" indent="-285750" algn="just">
              <a:buFontTx/>
              <a:buChar char="-"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В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целях поддержки малого предпринимательства утверждены муниципальные нормативно - правовые акты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1. Положение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о муниципальной поддержке инвестиционной деятельности на территории муниципального района «Сретенский район» (решение Совета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МР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«Сретенский район» от 28.06.2011 г. № 42 – РНП).</a:t>
            </a: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2. Положение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о порядке предоставление земельных участков на территории МР «Сретенский район» (решение Совета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МР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«Сретенский район»  от 17.12.2009 г. № 22 – РНП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3.Положение о залоговом фонде (Постановление администрации МР «Сретенский район» от 14 сентября 2007 № 1214)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10092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cap="none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/>
            </a:r>
            <a:br>
              <a:rPr lang="ru-RU" b="1" cap="none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</a:br>
            <a:r>
              <a:rPr lang="ru-RU" sz="2700" b="1" cap="none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Инвестиционный проект </a:t>
            </a:r>
            <a:br>
              <a:rPr lang="ru-RU" sz="2700" b="1" cap="none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700" b="1" cap="none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700" b="1" cap="none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Строительство рудника </a:t>
            </a:r>
            <a:r>
              <a:rPr lang="ru-RU" sz="2700" b="1" cap="none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700" b="1" cap="none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участке Карийского рудного поля «Дмитриевский</a:t>
            </a:r>
            <a:r>
              <a:rPr lang="ru-RU" sz="2700" b="1" cap="none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».</a:t>
            </a:r>
            <a:r>
              <a:rPr lang="ru-RU" sz="2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7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51</a:t>
            </a:fld>
            <a:endParaRPr lang="ru-RU"/>
          </a:p>
        </p:txBody>
      </p:sp>
      <p:pic>
        <p:nvPicPr>
          <p:cNvPr id="5122" name="Picture 2" descr="C:\Documents and Settings\ekonomika3\Мои документы\2010\2010\инвест паспорт на 2012\вп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72816"/>
            <a:ext cx="3384376" cy="2684971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427984" y="1772816"/>
            <a:ext cx="403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Инициатор проекта:</a:t>
            </a:r>
          </a:p>
          <a:p>
            <a:r>
              <a:rPr lang="ru-RU" dirty="0" smtClean="0"/>
              <a:t>ОАО «Прииск Усть-Кара»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82325" y="4941168"/>
            <a:ext cx="3376414" cy="92333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Генеральный директор</a:t>
            </a:r>
          </a:p>
          <a:p>
            <a:r>
              <a:rPr lang="ru-RU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ОАО «Прииск Усть-Кара» Котельников В.П.</a:t>
            </a:r>
            <a:endParaRPr lang="ru-RU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78138" y="2492896"/>
            <a:ext cx="4392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Объем инвестиций: </a:t>
            </a:r>
            <a:r>
              <a:rPr lang="ru-RU" dirty="0" smtClean="0"/>
              <a:t>2976,85 млн.руб., из них: собственные средства - 716,6 </a:t>
            </a:r>
            <a:r>
              <a:rPr lang="ru-RU" dirty="0"/>
              <a:t>млн. </a:t>
            </a:r>
            <a:r>
              <a:rPr lang="ru-RU" dirty="0" smtClean="0"/>
              <a:t>рублей, заемные средства – 2260,25 млн.руб. 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4381536" y="3836888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Срок окупаемости проекта:</a:t>
            </a:r>
            <a:r>
              <a:rPr lang="ru-RU" dirty="0" smtClean="0"/>
              <a:t>  2 года</a:t>
            </a:r>
            <a:endParaRPr lang="ru-RU" dirty="0"/>
          </a:p>
        </p:txBody>
      </p:sp>
      <p:pic>
        <p:nvPicPr>
          <p:cNvPr id="2050" name="Picture 2" descr="C:\Documents and Settings\ekonomika3\Мои документы\2010\2010\инвест паспорт на 2012\самородок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734" y="4457787"/>
            <a:ext cx="2902482" cy="1656183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448432" y="6234980"/>
            <a:ext cx="3313086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Усть-Карский самородок</a:t>
            </a:r>
            <a:endParaRPr lang="ru-RU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48194005"/>
      </p:ext>
    </p:extLst>
  </p:cSld>
  <p:clrMapOvr>
    <a:masterClrMapping/>
  </p:clrMapOvr>
  <p:transition spd="slow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52</a:t>
            </a:fld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9764660"/>
              </p:ext>
            </p:extLst>
          </p:nvPr>
        </p:nvGraphicFramePr>
        <p:xfrm>
          <a:off x="251520" y="188640"/>
          <a:ext cx="8712968" cy="6192688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2880320"/>
                <a:gridCol w="5832648"/>
              </a:tblGrid>
              <a:tr h="499591">
                <a:tc gridSpan="2">
                  <a:txBody>
                    <a:bodyPr/>
                    <a:lstStyle/>
                    <a:p>
                      <a:pPr marL="228600"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«Строительство рудника на участке Карийского рудного поля «Дмитриевский».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142" marR="5314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9637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Отрасль, вид экономической деятельности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3142" marR="53142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Добыча и переработка сырья.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3142" marR="53142" marT="0" marB="0"/>
                </a:tc>
              </a:tr>
              <a:tr h="52842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 реализации проекта / адрес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3142" marR="53142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Забайкальский край, Сретенский район,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пг.т</a:t>
                      </a: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Усть - </a:t>
                      </a:r>
                      <a:r>
                        <a:rPr lang="ru-RU" sz="1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Карск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3142" marR="53142" marT="0" marB="0"/>
                </a:tc>
              </a:tr>
              <a:tr h="26421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Организатор / инициатор проекта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3142" marR="53142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ОАО «Прииск Усть-Кара»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3142" marR="53142" marT="0" marB="0"/>
                </a:tc>
              </a:tr>
              <a:tr h="68322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Почтовый адрес, телефон, факс, e-</a:t>
                      </a:r>
                      <a:r>
                        <a:rPr lang="ru-RU" sz="1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mail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3142" marR="53142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Забайкальский край, Сретенский район,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пгт</a:t>
                      </a: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Усть-Карск, ул. Горняцкого, 2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3142" marR="53142" marT="0" marB="0"/>
                </a:tc>
              </a:tr>
              <a:tr h="53122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Цель проекта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3142" marR="531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Строительство рудника, основными объектами которого будут карьер и обогатительная фабрика. 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3142" marR="53142" marT="0" marB="0"/>
                </a:tc>
              </a:tr>
              <a:tr h="308964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Описание проекта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3142" marR="531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данным Управления по недропользованию по Забайкальскому краю, по Карийскому месторождению для подземной добычи государственным балансом учтены запасы рудного золота в количестве категории С</a:t>
                      </a:r>
                      <a:r>
                        <a:rPr lang="ru-RU" sz="1400" b="1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руды 464 тыс. т и золота 2324 кг, С</a:t>
                      </a:r>
                      <a:r>
                        <a:rPr lang="ru-RU" sz="1400" b="1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2 </a:t>
                      </a: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181 тыс. т и золота 2068 кг, и </a:t>
                      </a:r>
                      <a:r>
                        <a:rPr lang="ru-RU" sz="1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забалансовые</a:t>
                      </a: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запасы руды 4 тыс. т и золота 15 кг. Исходная база для реализации проекта отличается наличием ряда существенных преимуществ для строительства рудника на участках Карийского рудного поля: наличие транспортной составляющей – технологическая дорога Усть-Карск– </a:t>
                      </a:r>
                      <a:r>
                        <a:rPr lang="ru-RU" sz="1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Урюм</a:t>
                      </a: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наличие высоковольтных линий электропередач, что уменьшает и срок реализации проекта и стоимость проекта, а также уменьшает период окупаемости. После выхода на проектную мощность будут созданы  </a:t>
                      </a:r>
                      <a:r>
                        <a:rPr lang="ru-RU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дополнительные </a:t>
                      </a: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рабочие места</a:t>
                      </a:r>
                      <a:r>
                        <a:rPr lang="ru-RU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3142" marR="53142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6778881"/>
      </p:ext>
    </p:extLst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53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8277631"/>
              </p:ext>
            </p:extLst>
          </p:nvPr>
        </p:nvGraphicFramePr>
        <p:xfrm>
          <a:off x="251520" y="260648"/>
          <a:ext cx="8686799" cy="456259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{35758FB7-9AC5-4552-8A53-C91805E547FA}</a:tableStyleId>
              </a:tblPr>
              <a:tblGrid>
                <a:gridCol w="3044019"/>
                <a:gridCol w="5642780"/>
              </a:tblGrid>
              <a:tr h="3240358">
                <a:tc>
                  <a:txBody>
                    <a:bodyPr/>
                    <a:lstStyle/>
                    <a:p>
                      <a:pPr algn="l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Объем инвестиций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415" marR="61415" marT="0" marB="0"/>
                </a:tc>
                <a:tc>
                  <a:txBody>
                    <a:bodyPr/>
                    <a:lstStyle/>
                    <a:p>
                      <a:pPr indent="450215" algn="just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  Необходимый объем финансирования проекта оценивается в сумме 2976,85 млн. рублей.. Финансирование за счет собственных средств предприятия составит 716,6 млн. рублей (или 23,8 % от общего объема).   </a:t>
                      </a:r>
                    </a:p>
                    <a:p>
                      <a:pPr algn="just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При этом в рамках государственно-частного партнерства из средств Инвестиционного фонда Российской Федерации необходимо софинансирование разработки проектной документации – 2260,21 млн. рублей, из них на проведение геолого-разведочных работ – 200,0 млн. рублей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415" marR="61415" marT="0" marB="0"/>
                </a:tc>
              </a:tr>
              <a:tr h="330559">
                <a:tc>
                  <a:txBody>
                    <a:bodyPr/>
                    <a:lstStyle/>
                    <a:p>
                      <a:pPr algn="l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Способ привлечения инвестиций</a:t>
                      </a:r>
                      <a:endParaRPr lang="ru-RU" sz="14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415" marR="61415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Собственные, заемные средства </a:t>
                      </a:r>
                      <a:endParaRPr lang="ru-RU" sz="1400" b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415" marR="61415" marT="0" marB="0"/>
                </a:tc>
              </a:tr>
              <a:tr h="330559">
                <a:tc>
                  <a:txBody>
                    <a:bodyPr/>
                    <a:lstStyle/>
                    <a:p>
                      <a:pPr algn="l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Срок окупаемости проекта</a:t>
                      </a:r>
                      <a:endParaRPr lang="ru-RU" sz="14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415" marR="61415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 года</a:t>
                      </a:r>
                      <a:endParaRPr lang="ru-RU" sz="14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415" marR="61415" marT="0" marB="0"/>
                </a:tc>
              </a:tr>
              <a:tr h="330559">
                <a:tc>
                  <a:txBody>
                    <a:bodyPr/>
                    <a:lstStyle/>
                    <a:p>
                      <a:pPr algn="l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Число создаваемых рабочих мест</a:t>
                      </a:r>
                      <a:endParaRPr lang="ru-RU" sz="14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415" marR="61415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160 мест</a:t>
                      </a:r>
                      <a:endParaRPr lang="ru-RU" sz="14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415" marR="61415" marT="0" marB="0"/>
                </a:tc>
              </a:tr>
              <a:tr h="330559">
                <a:tc>
                  <a:txBody>
                    <a:bodyPr/>
                    <a:lstStyle/>
                    <a:p>
                      <a:pPr algn="l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Срок реализации проекта</a:t>
                      </a:r>
                      <a:endParaRPr lang="ru-RU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415" marR="61415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 7 лет </a:t>
                      </a:r>
                      <a:endParaRPr lang="ru-RU" sz="13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415" marR="61415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5541733"/>
      </p:ext>
    </p:extLst>
  </p:cSld>
  <p:clrMapOvr>
    <a:masterClrMapping/>
  </p:clrMapOvr>
  <p:transition spd="slow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7023" y="211488"/>
            <a:ext cx="8686800" cy="841248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«Технологическая линия производства ориентированно стружечных плит ОСП (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OSP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производительность 15,30,45,60 тыс. м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куб/год</a:t>
            </a:r>
            <a:r>
              <a:rPr lang="ru-RU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54</a:t>
            </a:fld>
            <a:endParaRPr lang="ru-RU"/>
          </a:p>
        </p:txBody>
      </p:sp>
      <p:pic>
        <p:nvPicPr>
          <p:cNvPr id="1026" name="Picture 2" descr="http://ivanovo.mk4s.ru/public/userfiles/kalevala/kalevala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0108"/>
            <a:ext cx="9144000" cy="5857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32551" y="4869160"/>
            <a:ext cx="43887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Инициатор проекта</a:t>
            </a:r>
            <a:r>
              <a:rPr lang="ru-RU" b="1" dirty="0" smtClean="0">
                <a:solidFill>
                  <a:schemeClr val="bg1"/>
                </a:solidFill>
              </a:rPr>
              <a:t>:</a:t>
            </a:r>
          </a:p>
          <a:p>
            <a:r>
              <a:rPr lang="ru-RU" b="1" dirty="0" err="1" smtClean="0">
                <a:solidFill>
                  <a:schemeClr val="bg1"/>
                </a:solidFill>
              </a:rPr>
              <a:t>ИП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Кочмарев</a:t>
            </a:r>
            <a:r>
              <a:rPr lang="ru-RU" b="1" dirty="0" smtClean="0">
                <a:solidFill>
                  <a:schemeClr val="bg1"/>
                </a:solidFill>
              </a:rPr>
              <a:t> Антон Александрович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8467406"/>
      </p:ext>
    </p:extLst>
  </p:cSld>
  <p:clrMapOvr>
    <a:masterClrMapping/>
  </p:clrMapOvr>
  <p:transition spd="slow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55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9740345"/>
              </p:ext>
            </p:extLst>
          </p:nvPr>
        </p:nvGraphicFramePr>
        <p:xfrm>
          <a:off x="0" y="35169"/>
          <a:ext cx="9036496" cy="6707059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{35758FB7-9AC5-4552-8A53-C91805E547FA}</a:tableStyleId>
              </a:tblPr>
              <a:tblGrid>
                <a:gridCol w="3243870"/>
                <a:gridCol w="5792626"/>
              </a:tblGrid>
              <a:tr h="83747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1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Наименование инвестиционного проекта (предложения) : «Технологическая линия производства ориентированно стружечных плит ОСП (</a:t>
                      </a:r>
                      <a:r>
                        <a:rPr kumimoji="0" lang="en-US" sz="1100" b="1" kern="1200" dirty="0" err="1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OSB</a:t>
                      </a:r>
                      <a:r>
                        <a:rPr kumimoji="0" lang="ru-RU" sz="11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) производительность 15,30,45,60 тыс. </a:t>
                      </a:r>
                      <a:r>
                        <a:rPr kumimoji="0" lang="ru-RU" sz="1100" b="1" kern="1200" dirty="0" err="1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м.куб</a:t>
                      </a:r>
                      <a:r>
                        <a:rPr kumimoji="0" lang="ru-RU" sz="11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/год»</a:t>
                      </a:r>
                      <a:endParaRPr lang="ru-RU" sz="11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664" marR="4466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4378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Отрасль, вид экономической деятельности</a:t>
                      </a:r>
                      <a:endParaRPr lang="ru-RU" sz="1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664" marR="44664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kumimoji="0" lang="ru-RU" sz="11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Распиловка и строгание древесины; пропитка древесины;</a:t>
                      </a:r>
                    </a:p>
                    <a:p>
                      <a:pPr algn="just"/>
                      <a:r>
                        <a:rPr kumimoji="0" lang="ru-RU" sz="11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Производство фанеры, плит, панелей;</a:t>
                      </a:r>
                    </a:p>
                    <a:p>
                      <a:pPr algn="just"/>
                      <a:r>
                        <a:rPr kumimoji="0" lang="ru-RU" sz="11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Производство деревянных строительных конструкций и столярных изделий;</a:t>
                      </a:r>
                    </a:p>
                    <a:p>
                      <a:pPr algn="just"/>
                      <a:r>
                        <a:rPr kumimoji="0" lang="ru-RU" sz="11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Лесоводство и лесозаготовки.</a:t>
                      </a:r>
                      <a:endParaRPr kumimoji="0" lang="ru-RU" sz="1100" b="0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4664" marR="44664" marT="0" marB="0"/>
                </a:tc>
              </a:tr>
              <a:tr h="48197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 реализации проекта / адрес</a:t>
                      </a:r>
                      <a:endParaRPr lang="ru-RU" sz="1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664" marR="4466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673500, </a:t>
                      </a: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Забайкальский край, Сретенский район, </a:t>
                      </a:r>
                      <a:endParaRPr lang="ru-RU" sz="1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664" marR="44664" marT="0" marB="0"/>
                </a:tc>
              </a:tr>
              <a:tr h="44378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Организатор / инициатор проекта</a:t>
                      </a:r>
                      <a:endParaRPr lang="ru-RU" sz="1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664" marR="4466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100" b="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ИП</a:t>
                      </a:r>
                      <a:r>
                        <a:rPr kumimoji="0" lang="ru-RU" sz="11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100" b="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Кочмарев</a:t>
                      </a:r>
                      <a:r>
                        <a:rPr kumimoji="0" lang="ru-RU" sz="11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Антон Александрович </a:t>
                      </a:r>
                      <a:endParaRPr lang="ru-RU" sz="11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664" marR="44664" marT="0" marB="0"/>
                </a:tc>
              </a:tr>
              <a:tr h="49547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Почтовый адрес, телефон, факс, e-</a:t>
                      </a:r>
                      <a:r>
                        <a:rPr lang="ru-RU" sz="11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mail</a:t>
                      </a:r>
                      <a:endParaRPr lang="ru-RU" sz="1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664" marR="4466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673500, Забайкальский край, Сретенский район, </a:t>
                      </a:r>
                    </a:p>
                    <a:p>
                      <a:r>
                        <a:rPr lang="ru-RU" sz="1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ул</a:t>
                      </a: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ru-RU" sz="1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Самарина</a:t>
                      </a:r>
                      <a:r>
                        <a:rPr lang="ru-RU" sz="11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ru-RU" sz="11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кв. 2  тел. 89144817111, </a:t>
                      </a:r>
                      <a:r>
                        <a:rPr kumimoji="0" lang="ru-RU" sz="1100" b="0" u="sng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hlinkClick r:id=""/>
                        </a:rPr>
                        <a:t>antonkochma@mail.ru</a:t>
                      </a:r>
                      <a:r>
                        <a:rPr kumimoji="0" lang="ru-RU" sz="11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endParaRPr kumimoji="0" lang="ru-RU" sz="1100" b="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4664" marR="44664" marT="0" marB="0"/>
                </a:tc>
              </a:tr>
              <a:tr h="66568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Цель проекта</a:t>
                      </a:r>
                      <a:endParaRPr lang="ru-RU" sz="1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664" marR="44664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kumimoji="0" lang="ru-RU" sz="11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Создание на территории Сретенского района нового производства полного цикла переработки   лиственной древесины, с получением на выходе композиционного древесного продукта с высокой добавленной стоимостью, и полного использования отходов лесозаготовки и деревопереработки: - производству ориентированно-стружечных плит ОСП;</a:t>
                      </a:r>
                    </a:p>
                    <a:p>
                      <a:pPr algn="just"/>
                      <a:r>
                        <a:rPr kumimoji="0" lang="ru-RU" sz="11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выпуск высококачественной и </a:t>
                      </a:r>
                      <a:r>
                        <a:rPr kumimoji="0" lang="ru-RU" sz="1100" b="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экологичной</a:t>
                      </a:r>
                      <a:r>
                        <a:rPr kumimoji="0" lang="ru-RU" sz="11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готовой продукции, отвечающей  требованиям и стандартам.</a:t>
                      </a:r>
                      <a:endParaRPr lang="ru-RU" sz="11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664" marR="44664" marT="0" marB="0"/>
                </a:tc>
              </a:tr>
              <a:tr h="244082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Описание проекта</a:t>
                      </a:r>
                      <a:endParaRPr lang="ru-RU" sz="11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664" marR="44664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kumimoji="0" lang="ru-RU" sz="11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Для реализации проекта необходимо:</a:t>
                      </a:r>
                    </a:p>
                    <a:p>
                      <a:pPr algn="just"/>
                      <a:r>
                        <a:rPr kumimoji="0" lang="ru-RU" sz="11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Подбор и приобретение земельного участка (аренда);</a:t>
                      </a:r>
                    </a:p>
                    <a:p>
                      <a:pPr algn="just"/>
                      <a:r>
                        <a:rPr kumimoji="0" lang="ru-RU" sz="11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-Выбор поставщика оборудования и подписание договора поставки; </a:t>
                      </a:r>
                    </a:p>
                    <a:p>
                      <a:pPr algn="just"/>
                      <a:r>
                        <a:rPr kumimoji="0" lang="ru-RU" sz="11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Получение всех необходимых разрешений на строительство и эксплуатацию.</a:t>
                      </a:r>
                    </a:p>
                    <a:p>
                      <a:pPr algn="just"/>
                      <a:r>
                        <a:rPr kumimoji="0" lang="ru-RU" sz="11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Реализация проекта предполагается за счет собственных средств и средств инвестора.</a:t>
                      </a:r>
                    </a:p>
                    <a:p>
                      <a:pPr algn="just"/>
                      <a:r>
                        <a:rPr kumimoji="0" lang="ru-RU" sz="11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 45 000,0 тыс. руб. собственных средств, привлечение 105 000,0 тыс. руб. -средства инвестора. В ходе реализации проекта будет создано 140 рабочих мест.</a:t>
                      </a:r>
                      <a:endParaRPr lang="ru-RU" sz="11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664" marR="44664" marT="0" marB="0"/>
                </a:tc>
              </a:tr>
              <a:tr h="44378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Степень готовности проектной документации</a:t>
                      </a:r>
                      <a:endParaRPr lang="ru-RU" sz="11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664" marR="4466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 требуется</a:t>
                      </a:r>
                      <a:endParaRPr lang="ru-RU" sz="1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664" marR="44664" marT="0" marB="0"/>
                </a:tc>
              </a:tr>
              <a:tr h="22189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экспертизы проекта</a:t>
                      </a:r>
                      <a:endParaRPr lang="ru-RU" sz="11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664" marR="4466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 требуется</a:t>
                      </a:r>
                      <a:endParaRPr lang="ru-RU" sz="1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664" marR="44664" marT="0" marB="0"/>
                </a:tc>
              </a:tr>
              <a:tr h="4872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бизнес-плана или ТЭО</a:t>
                      </a:r>
                      <a:endParaRPr lang="ru-RU" sz="11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664" marR="4466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стадии</a:t>
                      </a:r>
                      <a:r>
                        <a:rPr lang="ru-RU" sz="11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разработки</a:t>
                      </a:r>
                      <a:endParaRPr lang="ru-RU" sz="1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664" marR="44664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48380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56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662002"/>
              </p:ext>
            </p:extLst>
          </p:nvPr>
        </p:nvGraphicFramePr>
        <p:xfrm>
          <a:off x="142844" y="142852"/>
          <a:ext cx="8786874" cy="300039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{35758FB7-9AC5-4552-8A53-C91805E547FA}</a:tableStyleId>
              </a:tblPr>
              <a:tblGrid>
                <a:gridCol w="4770178"/>
                <a:gridCol w="4016696"/>
              </a:tblGrid>
              <a:tr h="33977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Объем инвестиций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452" marR="64452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150 000 тыс. 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рублей                                                                                            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452" marR="64452" marT="0" marB="0"/>
                </a:tc>
              </a:tr>
              <a:tr h="67955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Способ привлечения инвестиций (источники инвестиций)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452" marR="64452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kumimoji="0" lang="ru-RU" sz="14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Реализация проекта предполагается за счет собственных средств и средств инвестора.</a:t>
                      </a:r>
                      <a:endParaRPr kumimoji="0" lang="ru-RU" sz="14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4452" marR="64452" marT="0" marB="0"/>
                </a:tc>
              </a:tr>
              <a:tr h="33977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Срок окупаемости проекта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452" marR="64452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72 месяца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452" marR="64452" marT="0" marB="0"/>
                </a:tc>
              </a:tr>
              <a:tr h="67955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Число создаваемых рабочих мест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452" marR="64452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140 рабочих мест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452" marR="64452" marT="0" marB="0"/>
                </a:tc>
              </a:tr>
              <a:tr h="37633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Срок реализации проекта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452" marR="64452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2020 </a:t>
                      </a:r>
                      <a:r>
                        <a:rPr kumimoji="0"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 </a:t>
                      </a: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2022 гг.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452" marR="64452" marT="0" marB="0"/>
                </a:tc>
              </a:tr>
              <a:tr h="58540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Дополнительная информация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452" marR="64452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Предприниматель является действующим и имеет положительную репутацию.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452" marR="64452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14459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57</a:t>
            </a:fld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23528" y="261444"/>
            <a:ext cx="68580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«Организация производства и реализация металлоконструкций», «Строительство ритуального зала»</a:t>
            </a:r>
          </a:p>
          <a:p>
            <a:pPr algn="ctr"/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991134" y="1412776"/>
            <a:ext cx="521497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/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Инициатор проекта: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ИП Белозеров В.В.</a:t>
            </a:r>
          </a:p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Объем инвестиций: 1600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,0 тыс. руб.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          собственные средства 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Срок окупаемости: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24 мес.</a:t>
            </a:r>
          </a:p>
          <a:p>
            <a:pPr algn="ctr"/>
            <a:endParaRPr lang="ru-RU" dirty="0"/>
          </a:p>
        </p:txBody>
      </p:sp>
      <p:pic>
        <p:nvPicPr>
          <p:cNvPr id="13314" name="Picture 2" descr="http://navesov.ru/files/izdelia-iz-metalla-foto/4/izdelia-iz-metalla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528" y="2231096"/>
            <a:ext cx="3559959" cy="2786082"/>
          </a:xfrm>
          <a:prstGeom prst="rect">
            <a:avLst/>
          </a:prstGeom>
          <a:noFill/>
        </p:spPr>
      </p:pic>
      <p:pic>
        <p:nvPicPr>
          <p:cNvPr id="13316" name="Picture 4" descr="http://navesov.ru/files/izdelia-iz-metalla-foto/9/1-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1637" y="3645024"/>
            <a:ext cx="3786214" cy="2786082"/>
          </a:xfrm>
          <a:prstGeom prst="rect">
            <a:avLst/>
          </a:prstGeom>
          <a:noFill/>
        </p:spPr>
      </p:pic>
      <p:pic>
        <p:nvPicPr>
          <p:cNvPr id="13318" name="Picture 6" descr="http://navesov.ru/files/izdelia-iz-metalla-foto/9/1-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51670" y="4464851"/>
            <a:ext cx="3786214" cy="25718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66565216"/>
      </p:ext>
    </p:extLst>
  </p:cSld>
  <p:clrMapOvr>
    <a:masterClrMapping/>
  </p:clrMapOvr>
  <p:transition spd="slow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58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3258251"/>
              </p:ext>
            </p:extLst>
          </p:nvPr>
        </p:nvGraphicFramePr>
        <p:xfrm>
          <a:off x="179512" y="260647"/>
          <a:ext cx="8712968" cy="448197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{35758FB7-9AC5-4552-8A53-C91805E547FA}</a:tableStyleId>
              </a:tblPr>
              <a:tblGrid>
                <a:gridCol w="2952328"/>
                <a:gridCol w="5760640"/>
              </a:tblGrid>
              <a:tr h="382271"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«Организация производства и реализация металлоконструкций», «Строительство ритуального зала».</a:t>
                      </a:r>
                    </a:p>
                  </a:txBody>
                  <a:tcPr marL="42608" marR="4260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4294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Отрасль, вид экономической деятельности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608" marR="4260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25.9</a:t>
                      </a:r>
                      <a:r>
                        <a:rPr lang="ru-RU" sz="1400" dirty="0">
                          <a:effectLst/>
                        </a:rPr>
                        <a:t> </a:t>
                      </a:r>
                      <a:r>
                        <a:rPr lang="ru-RU" sz="1400" dirty="0" smtClean="0">
                          <a:effectLst/>
                        </a:rPr>
                        <a:t> Производство готовых прочих готовых металлических</a:t>
                      </a:r>
                      <a:r>
                        <a:rPr lang="ru-RU" sz="1400" baseline="0" dirty="0" smtClean="0">
                          <a:effectLst/>
                        </a:rPr>
                        <a:t> изделий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608" marR="42608" marT="0" marB="0"/>
                </a:tc>
              </a:tr>
              <a:tr h="32321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Место реализации проекта / адрес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608" marR="4260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пгт.Кокуй  ул. Заводская,</a:t>
                      </a:r>
                      <a:r>
                        <a:rPr kumimoji="0" lang="ru-RU" sz="14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5    </a:t>
                      </a: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ИНН 751900027696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608" marR="42608" marT="0" marB="0"/>
                </a:tc>
              </a:tr>
              <a:tr h="3475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Организатор / инициатор проекта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608" marR="42608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Руководитель </a:t>
                      </a:r>
                      <a:r>
                        <a:rPr lang="ru-RU" sz="1400" dirty="0" smtClean="0">
                          <a:effectLst/>
                        </a:rPr>
                        <a:t>ИП</a:t>
                      </a:r>
                      <a:r>
                        <a:rPr lang="ru-RU" sz="1400" baseline="0" dirty="0" smtClean="0">
                          <a:effectLst/>
                        </a:rPr>
                        <a:t> Белозёров В.В.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608" marR="42608" marT="0" marB="0"/>
                </a:tc>
              </a:tr>
              <a:tr h="67094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Почтовый адрес, телефон, факс, e-</a:t>
                      </a:r>
                      <a:r>
                        <a:rPr lang="ru-RU" sz="1400" dirty="0" err="1">
                          <a:effectLst/>
                        </a:rPr>
                        <a:t>mail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608" marR="42608" marT="0" marB="0"/>
                </a:tc>
                <a:tc>
                  <a:txBody>
                    <a:bodyPr/>
                    <a:lstStyle/>
                    <a:p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673530  </a:t>
                      </a:r>
                      <a:r>
                        <a:rPr kumimoji="0" lang="ru-RU" sz="14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пгт</a:t>
                      </a: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r>
                        <a:rPr kumimoji="0" lang="ru-RU" sz="14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Кокуй</a:t>
                      </a: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ул. Заводская,</a:t>
                      </a:r>
                      <a:r>
                        <a:rPr kumimoji="0" lang="ru-RU" sz="14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5 </a:t>
                      </a:r>
                      <a:endParaRPr kumimoji="0" lang="ru-RU" sz="14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тел. 89243746324; </a:t>
                      </a:r>
                      <a:r>
                        <a:rPr kumimoji="0" lang="en-US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bvv-11121970@mail.ru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608" marR="42608" marT="0" marB="0"/>
                </a:tc>
              </a:tr>
              <a:tr h="67704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Цель проекта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608" marR="4260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Получение стабильного дохода от </a:t>
                      </a:r>
                      <a:r>
                        <a:rPr lang="ru-RU" sz="1400" dirty="0" smtClean="0">
                          <a:effectLst/>
                        </a:rPr>
                        <a:t>реализации готовых</a:t>
                      </a:r>
                      <a:r>
                        <a:rPr lang="ru-RU" sz="1400" baseline="0" dirty="0" smtClean="0">
                          <a:effectLst/>
                        </a:rPr>
                        <a:t> </a:t>
                      </a: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металлоконструкций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608" marR="42608" marT="0" marB="0"/>
                </a:tc>
              </a:tr>
              <a:tr h="143805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Описание проекта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608" marR="42608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Для реализации проекта имеется площадка и помещение для  изготовления металлоконструкций.  Имеются подъездные пути. Направление использования инвестиций: приобретение</a:t>
                      </a:r>
                      <a:r>
                        <a:rPr kumimoji="0" lang="ru-RU" sz="14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материалов, производство готовых металлоконструкций, заключение  договоров с  заказчиками.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608" marR="42608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1505125"/>
      </p:ext>
    </p:extLst>
  </p:cSld>
  <p:clrMapOvr>
    <a:masterClrMapping/>
  </p:clrMapOvr>
  <p:transition spd="slow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59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231762"/>
              </p:ext>
            </p:extLst>
          </p:nvPr>
        </p:nvGraphicFramePr>
        <p:xfrm>
          <a:off x="357158" y="332653"/>
          <a:ext cx="8535322" cy="546851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{35758FB7-9AC5-4552-8A53-C91805E547FA}</a:tableStyleId>
              </a:tblPr>
              <a:tblGrid>
                <a:gridCol w="4378426"/>
                <a:gridCol w="4156896"/>
              </a:tblGrid>
              <a:tr h="34954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Степень готовности проектной документации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не требуется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</a:tr>
              <a:tr h="20748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Наличие экспертизы проекта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не требуется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</a:tr>
              <a:tr h="20748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Наличие бизнес-плана или ТЭО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разработан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</a:tr>
              <a:tr h="20748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Объем инвестиций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1600,0тыс.руб                                                                                            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</a:tr>
              <a:tr h="69909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Способ привлечения инвестиций (источники инвестиций)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marL="457200"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Собственные средства в размере </a:t>
                      </a:r>
                      <a:r>
                        <a:rPr lang="ru-RU" sz="1400" dirty="0" smtClean="0">
                          <a:effectLst/>
                        </a:rPr>
                        <a:t>1600,0 </a:t>
                      </a:r>
                      <a:r>
                        <a:rPr lang="ru-RU" sz="1400" dirty="0">
                          <a:effectLst/>
                        </a:rPr>
                        <a:t>тыс.руб. </a:t>
                      </a:r>
                    </a:p>
                  </a:txBody>
                  <a:tcPr marL="54750" marR="54750" marT="0" marB="0"/>
                </a:tc>
              </a:tr>
              <a:tr h="20748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Срок окупаемости проекта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24 месяца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</a:tr>
              <a:tr h="41495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Число создаваемых рабочих мест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Создание </a:t>
                      </a:r>
                      <a:r>
                        <a:rPr lang="ru-RU" sz="1400" dirty="0">
                          <a:effectLst/>
                        </a:rPr>
                        <a:t>дополнительных </a:t>
                      </a:r>
                      <a:r>
                        <a:rPr lang="ru-RU" sz="1400" baseline="0" dirty="0" smtClean="0">
                          <a:effectLst/>
                        </a:rPr>
                        <a:t> 6 </a:t>
                      </a:r>
                      <a:r>
                        <a:rPr lang="ru-RU" sz="1400" dirty="0" smtClean="0">
                          <a:effectLst/>
                        </a:rPr>
                        <a:t>мест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</a:tr>
              <a:tr h="20748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Срок реализации проекта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2019  -  2020гг</a:t>
                      </a:r>
                      <a:r>
                        <a:rPr lang="ru-RU" sz="1400" dirty="0">
                          <a:effectLst/>
                        </a:rPr>
                        <a:t>.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</a:tr>
              <a:tr h="2802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Инвестор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ИП Федоров В.В.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</a:tr>
              <a:tr h="52431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Наличие земельного участка (при наличии указать площадь участка, кадастровый номер)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Договор  аренды 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</a:tr>
              <a:tr h="104863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Наличие инженерной инфраструктуры или наличие возможности подключения к сетям водо-, энерго- и теплоснабжения; наличие подъездных путей, наличие технической возможности подключения к телефонной связи и т.д.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Имеются подъездные пути, наличие технической возможности подключения к сети энергоснабжения производственных помещений.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</a:tr>
              <a:tr h="41495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Поддержка органами местного самоуправления реализации проекта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организационная 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</a:tr>
              <a:tr h="41495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Слайды или видеосопровождение, фотографии (если есть - приложить)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нет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</a:tr>
              <a:tr h="20748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Дополнительная информация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нет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6797310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5661093"/>
            <a:ext cx="1947018" cy="1154891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F6949B-E02E-4F4E-BE57-B12E9A2583BB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>
              <a:defRPr/>
            </a:pPr>
            <a:r>
              <a:rPr lang="ru-RU" sz="3200" b="1" i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Административно-территориальное </a:t>
            </a:r>
            <a:br>
              <a:rPr lang="ru-RU" sz="3200" b="1" i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деление МР «Сретенский район»</a:t>
            </a:r>
            <a:br>
              <a:rPr lang="ru-RU" sz="3200" b="1" i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32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132856"/>
            <a:ext cx="4536504" cy="29523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44" y="5536202"/>
            <a:ext cx="2000748" cy="12797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3140" y="1779560"/>
            <a:ext cx="453650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1.  ГП «Сретенское»</a:t>
            </a:r>
          </a:p>
          <a:p>
            <a:pPr>
              <a:defRPr/>
            </a:pP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2.  ГП «»</a:t>
            </a:r>
            <a:r>
              <a:rPr lang="ru-RU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Кокуйское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»</a:t>
            </a:r>
          </a:p>
          <a:p>
            <a:pPr>
              <a:defRPr/>
            </a:pP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3.  </a:t>
            </a:r>
            <a:r>
              <a:rPr lang="ru-RU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ГП</a:t>
            </a:r>
            <a:r>
              <a:rPr lang="ru-RU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 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«Усть-Карское»</a:t>
            </a:r>
          </a:p>
          <a:p>
            <a:pPr>
              <a:defRPr/>
            </a:pP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4.  СП «</a:t>
            </a:r>
            <a:r>
              <a:rPr lang="ru-RU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Алиянское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»</a:t>
            </a:r>
          </a:p>
          <a:p>
            <a:pPr>
              <a:defRPr/>
            </a:pP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5.  СП «</a:t>
            </a:r>
            <a:r>
              <a:rPr lang="ru-RU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Ботовское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»</a:t>
            </a:r>
          </a:p>
          <a:p>
            <a:pPr>
              <a:defRPr/>
            </a:pP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6.  СП «Верхне-</a:t>
            </a:r>
            <a:r>
              <a:rPr lang="ru-RU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Куларкинское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»</a:t>
            </a:r>
          </a:p>
          <a:p>
            <a:pPr>
              <a:defRPr/>
            </a:pP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7.  СП «</a:t>
            </a:r>
            <a:r>
              <a:rPr lang="ru-RU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Дунаевское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»</a:t>
            </a:r>
          </a:p>
          <a:p>
            <a:pPr>
              <a:defRPr/>
            </a:pP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8.  СП «</a:t>
            </a:r>
            <a:r>
              <a:rPr lang="ru-RU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Молодовское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»</a:t>
            </a:r>
          </a:p>
          <a:p>
            <a:pPr>
              <a:defRPr/>
            </a:pPr>
            <a:r>
              <a:rPr lang="ru-RU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9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.  СП «Усть-</a:t>
            </a:r>
            <a:r>
              <a:rPr lang="ru-RU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Наринзорское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»</a:t>
            </a:r>
          </a:p>
          <a:p>
            <a:pPr>
              <a:defRPr/>
            </a:pPr>
            <a:r>
              <a:rPr lang="ru-RU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10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. СП «</a:t>
            </a:r>
            <a:r>
              <a:rPr lang="ru-RU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Фирсовское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»</a:t>
            </a:r>
          </a:p>
          <a:p>
            <a:pPr>
              <a:defRPr/>
            </a:pP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11. СП «</a:t>
            </a:r>
            <a:r>
              <a:rPr lang="ru-RU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Чикичейское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»</a:t>
            </a:r>
          </a:p>
          <a:p>
            <a:pPr>
              <a:defRPr/>
            </a:pP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12. СП «</a:t>
            </a:r>
            <a:r>
              <a:rPr lang="ru-RU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Шилкинско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-Заводское»</a:t>
            </a:r>
          </a:p>
          <a:p>
            <a:pPr>
              <a:defRPr/>
            </a:pP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13. СП «Верхне-</a:t>
            </a:r>
            <a:r>
              <a:rPr lang="ru-RU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Куэнгинское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»</a:t>
            </a:r>
          </a:p>
          <a:p>
            <a:pPr>
              <a:defRPr/>
            </a:pP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14. СП «Усть-</a:t>
            </a:r>
            <a:r>
              <a:rPr lang="ru-RU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Начинское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»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79912" y="5085184"/>
            <a:ext cx="2274853" cy="132938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92434"/>
            <a:ext cx="8686800" cy="84124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effectLst/>
              </a:rPr>
              <a:t>«</a:t>
            </a:r>
            <a:r>
              <a:rPr lang="ru-RU" sz="2200" b="1" dirty="0">
                <a:effectLst/>
              </a:rPr>
              <a:t>Предприятие по изготовлению готовых строительных изделий из газобетона, цемента и искусственного камня».</a:t>
            </a:r>
            <a:endParaRPr lang="ru-RU" sz="22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60</a:t>
            </a:fld>
            <a:endParaRPr lang="ru-RU"/>
          </a:p>
        </p:txBody>
      </p:sp>
      <p:pic>
        <p:nvPicPr>
          <p:cNvPr id="2050" name="Picture 2" descr="foto_alekseya_golovshchikova_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98279"/>
            <a:ext cx="8299648" cy="5535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843808" y="5661248"/>
            <a:ext cx="63542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Инициатор проекта: </a:t>
            </a:r>
            <a:endParaRPr lang="ru-RU" sz="2000" b="1" dirty="0" smtClean="0">
              <a:solidFill>
                <a:schemeClr val="bg1"/>
              </a:solidFill>
            </a:endParaRPr>
          </a:p>
          <a:p>
            <a:r>
              <a:rPr lang="ru-RU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ИП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ФЕДОРОВ ВЯЧЕСЛАВ ВЛАДИСЛАВОВИЧ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496518"/>
      </p:ext>
    </p:extLst>
  </p:cSld>
  <p:clrMapOvr>
    <a:masterClrMapping/>
  </p:clrMapOvr>
  <p:transition spd="slow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61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7474787"/>
              </p:ext>
            </p:extLst>
          </p:nvPr>
        </p:nvGraphicFramePr>
        <p:xfrm>
          <a:off x="251520" y="188640"/>
          <a:ext cx="8640960" cy="5268103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{35758FB7-9AC5-4552-8A53-C91805E547FA}</a:tableStyleId>
              </a:tblPr>
              <a:tblGrid>
                <a:gridCol w="3789895"/>
                <a:gridCol w="4851065"/>
              </a:tblGrid>
              <a:tr h="249462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Наименование инвестиционного проекта (предложения) : «Предприятие по изготовлению готовых строительных изделий из газобетона, цемента и искусственного камня».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0092" marR="4009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4147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Отрасль, вид экономической деятельности</a:t>
                      </a:r>
                      <a:endParaRPr lang="ru-RU" sz="1400" b="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0092" marR="4009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Производство готовых строительных изделий из бетона, цемента и искусственного камня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0092" marR="40092" marT="0" marB="0"/>
                </a:tc>
              </a:tr>
              <a:tr h="32073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Место реализации проекта / адрес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0092" marR="4009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673500,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Забайкальский край,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Сретенск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0092" marR="40092" marT="0" marB="0"/>
                </a:tc>
              </a:tr>
              <a:tr h="32073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Организатор / инициатор проекта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0092" marR="40092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kumimoji="0" lang="ru-RU" sz="1400" b="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ИП</a:t>
                      </a:r>
                      <a:r>
                        <a:rPr kumimoji="0" lang="ru-RU" sz="14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Федоров Вячеслав Владиславович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0092" marR="40092" marT="0" marB="0"/>
                </a:tc>
              </a:tr>
              <a:tr h="42765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Почтовый адрес, телефон, факс, e-</a:t>
                      </a:r>
                      <a:r>
                        <a:rPr lang="ru-RU" sz="1400" dirty="0" err="1">
                          <a:effectLst/>
                        </a:rPr>
                        <a:t>mail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0092" marR="40092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kumimoji="0" lang="ru-RU" sz="14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673500, г. Сретенск тел. 89141366180 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0092" marR="40092" marT="0" marB="0"/>
                </a:tc>
              </a:tr>
              <a:tr h="88701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Цель проекта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0092" marR="4009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Привлечение инвестиций, получение прибыли от реализации проекта после выхода на самоокупаемость, создание и сохранение имеющихся рабочих мест.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0092" marR="40092" marT="0" marB="0"/>
                </a:tc>
              </a:tr>
              <a:tr h="160368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Описание проекта</a:t>
                      </a:r>
                      <a:endParaRPr lang="ru-RU" sz="14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0092" marR="4009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Для реализации проекта арендовано здание  ,  планируется сделать ремонт помещения. Приобретено  необходимое оборудование на 300,0 тыс. рублей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0092" marR="40092" marT="0" marB="0"/>
                </a:tc>
              </a:tr>
              <a:tr h="10691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Степень готовности проектной документации</a:t>
                      </a:r>
                      <a:endParaRPr lang="ru-RU" sz="14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0092" marR="40092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требуется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0092" marR="40092" marT="0" marB="0"/>
                </a:tc>
              </a:tr>
              <a:tr h="10691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Наличие экспертизы проекта</a:t>
                      </a:r>
                      <a:endParaRPr lang="ru-RU" sz="14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0092" marR="40092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требуется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0092" marR="40092" marT="0" marB="0"/>
                </a:tc>
              </a:tr>
              <a:tr h="10691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Наличие бизнес-плана или ТЭО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0092" marR="40092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разработан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0092" marR="40092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50967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62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6842530"/>
              </p:ext>
            </p:extLst>
          </p:nvPr>
        </p:nvGraphicFramePr>
        <p:xfrm>
          <a:off x="251520" y="188641"/>
          <a:ext cx="8640960" cy="416903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{35758FB7-9AC5-4552-8A53-C91805E547FA}</a:tableStyleId>
              </a:tblPr>
              <a:tblGrid>
                <a:gridCol w="3816424"/>
                <a:gridCol w="4824536"/>
              </a:tblGrid>
              <a:tr h="40811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Объем инвестиций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Собственные средства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     -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kumimoji="0" lang="ru-RU" sz="1800" b="0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1600,0 тыс. руб. 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                                    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4750" marR="54750" marT="0" marB="0"/>
                </a:tc>
              </a:tr>
              <a:tr h="20405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Срок окупаемости проекта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36 месяцев</a:t>
                      </a:r>
                      <a:endParaRPr lang="ru-RU" sz="16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54750" marR="54750" marT="0" marB="0"/>
                </a:tc>
              </a:tr>
              <a:tr h="40811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Число создаваемых рабочих мест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r>
                        <a:rPr kumimoji="0" lang="ru-RU" sz="14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15 - рабочих мест </a:t>
                      </a:r>
                      <a:endParaRPr kumimoji="0" lang="ru-RU" sz="14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4750" marR="54750" marT="0" marB="0"/>
                </a:tc>
              </a:tr>
              <a:tr h="20405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Срок реализации проекта</a:t>
                      </a:r>
                      <a:endParaRPr lang="ru-RU" sz="14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2018 </a:t>
                      </a:r>
                      <a:r>
                        <a:rPr lang="ru-RU" sz="1400" dirty="0">
                          <a:effectLst/>
                        </a:rPr>
                        <a:t>- </a:t>
                      </a:r>
                      <a:r>
                        <a:rPr lang="ru-RU" sz="1400" dirty="0" smtClean="0">
                          <a:effectLst/>
                        </a:rPr>
                        <a:t>2021 гг.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54750" marR="54750" marT="0" marB="0"/>
                </a:tc>
              </a:tr>
              <a:tr h="20405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Инвестор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0" dirty="0" err="1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ИП</a:t>
                      </a:r>
                      <a:r>
                        <a:rPr lang="ru-RU" sz="1400" b="0" baseline="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Федоров </a:t>
                      </a:r>
                      <a:r>
                        <a:rPr kumimoji="0" lang="ru-RU" sz="14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Вячеслав Владиславович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4750" marR="54750" marT="0" marB="0"/>
                </a:tc>
              </a:tr>
              <a:tr h="122434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Наличие инженерной инфраструктуры или наличие возможности подключения к сетям водо-, </a:t>
                      </a:r>
                      <a:r>
                        <a:rPr lang="ru-RU" sz="1400" dirty="0" err="1">
                          <a:effectLst/>
                        </a:rPr>
                        <a:t>энерго</a:t>
                      </a:r>
                      <a:r>
                        <a:rPr lang="ru-RU" sz="1400" dirty="0">
                          <a:effectLst/>
                        </a:rPr>
                        <a:t>- и теплоснабжения; наличие подъездных путей, наличие технической возможности подключения к телефонной связи и т.д.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Инженерная инфраструктура включает в себя подключение к сети энергоснабжения, подключение к сети телефонной связи, имеются подъездные пути.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54750" marR="54750" marT="0" marB="0"/>
                </a:tc>
              </a:tr>
              <a:tr h="40811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Поддержка органами местного самоуправления реализации проекта</a:t>
                      </a:r>
                      <a:endParaRPr lang="ru-RU" sz="14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Организационная , консультативная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54750" marR="54750" marT="0" marB="0"/>
                </a:tc>
              </a:tr>
              <a:tr h="40811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Слайды или видеосопровождение, фотографии (если есть - приложить)</a:t>
                      </a:r>
                      <a:endParaRPr lang="ru-RU" sz="14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Нет 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54750" marR="54750" marT="0" marB="0"/>
                </a:tc>
              </a:tr>
              <a:tr h="20405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Дополнительная информация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kumimoji="0"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Предприниматель является действующим и имеет положительную репутацию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54750" marR="5475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7027198"/>
      </p:ext>
    </p:extLst>
  </p:cSld>
  <p:clrMapOvr>
    <a:masterClrMapping/>
  </p:clrMapOvr>
  <p:transition spd="slow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63</a:t>
            </a:fld>
            <a:endParaRPr lang="ru-RU"/>
          </a:p>
        </p:txBody>
      </p:sp>
      <p:pic>
        <p:nvPicPr>
          <p:cNvPr id="90114" name="Picture 2" descr="f_d3d3LnNkZWxhbm91bmFzLnJ1L3VwbG9hZHMvMS80LzE0MzEzODY3NzMwNzdfb3JpZy5qcGVnP19faWQ9NDQ3Mjg=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984" y="89286"/>
            <a:ext cx="8859568" cy="649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894657" y="446065"/>
            <a:ext cx="75009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«</a:t>
            </a:r>
            <a:r>
              <a:rPr lang="ru-RU" sz="2000" b="1" dirty="0" smtClean="0">
                <a:solidFill>
                  <a:schemeClr val="bg1"/>
                </a:solidFill>
              </a:rPr>
              <a:t>Предприятие по комплексной заготовке и переработке          сельхозпродукции»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5936" y="4622080"/>
            <a:ext cx="528641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Инициатор проекта: ИП Богданова Н.С.</a:t>
            </a:r>
          </a:p>
          <a:p>
            <a:endParaRPr lang="ru-RU" b="1" dirty="0" smtClean="0">
              <a:solidFill>
                <a:schemeClr val="bg1"/>
              </a:solidFill>
            </a:endParaRPr>
          </a:p>
          <a:p>
            <a:r>
              <a:rPr lang="ru-RU" b="1" dirty="0" smtClean="0">
                <a:solidFill>
                  <a:schemeClr val="bg1"/>
                </a:solidFill>
              </a:rPr>
              <a:t>Объем инвестиций: 8000,0 тыс.руб., из них собственные средства  - 3000,0 тыс.руб., заемные средства  - 5000, 0  тыс.руб.</a:t>
            </a:r>
          </a:p>
          <a:p>
            <a:endParaRPr lang="ru-RU" b="1" dirty="0" smtClean="0">
              <a:solidFill>
                <a:schemeClr val="bg1"/>
              </a:solidFill>
            </a:endParaRPr>
          </a:p>
          <a:p>
            <a:r>
              <a:rPr lang="ru-RU" b="1" dirty="0" smtClean="0">
                <a:solidFill>
                  <a:schemeClr val="bg1"/>
                </a:solidFill>
              </a:rPr>
              <a:t>Срок окупаемости проекта: 36 мес.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64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9092874"/>
              </p:ext>
            </p:extLst>
          </p:nvPr>
        </p:nvGraphicFramePr>
        <p:xfrm>
          <a:off x="251520" y="260649"/>
          <a:ext cx="8640960" cy="6454499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{35758FB7-9AC5-4552-8A53-C91805E547FA}</a:tableStyleId>
              </a:tblPr>
              <a:tblGrid>
                <a:gridCol w="3248910"/>
                <a:gridCol w="5392050"/>
              </a:tblGrid>
              <a:tr h="210725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800" b="1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«Предприятие по комплексной заготовке и переработке сельхозпродукции»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35237" marR="3523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4289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Отрасль, вид экономической деятельности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35237" marR="3523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Производство, переработка, хранение и реализация сельхозпродукции, а также любые иные виды деятельности, не запрещенные законодательством и обеспечивающие получение прибыли</a:t>
                      </a:r>
                      <a:r>
                        <a:rPr lang="ru-RU" sz="1400" dirty="0" smtClean="0">
                          <a:effectLst/>
                        </a:rPr>
                        <a:t>.</a:t>
                      </a:r>
                      <a:r>
                        <a:rPr kumimoji="0" lang="ru-RU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sz="14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35237" marR="35237" marT="0" marB="0"/>
                </a:tc>
              </a:tr>
              <a:tr h="42145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Место реализации проекта / адрес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35237" marR="3523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673500 </a:t>
                      </a:r>
                      <a:r>
                        <a:rPr lang="ru-RU" sz="1400" dirty="0">
                          <a:effectLst/>
                        </a:rPr>
                        <a:t>Забайкальский край, Сретенский район, </a:t>
                      </a:r>
                      <a:r>
                        <a:rPr lang="ru-RU" sz="1400" dirty="0" smtClean="0">
                          <a:effectLst/>
                        </a:rPr>
                        <a:t>г. Сретенск</a:t>
                      </a:r>
                      <a:r>
                        <a:rPr lang="ru-RU" sz="1400" baseline="0" dirty="0" smtClean="0">
                          <a:effectLst/>
                        </a:rPr>
                        <a:t>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aseline="0" dirty="0" smtClean="0">
                          <a:effectLst/>
                        </a:rPr>
                        <a:t>ул. Луначарского, 173 (а).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35237" marR="35237" marT="0" marB="0"/>
                </a:tc>
              </a:tr>
              <a:tr h="42145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Организатор / инициатор проекта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35237" marR="35237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ИП Богданова</a:t>
                      </a:r>
                      <a:r>
                        <a:rPr lang="ru-RU" sz="1400" baseline="0" dirty="0" smtClean="0">
                          <a:effectLst/>
                        </a:rPr>
                        <a:t> Наталья Сергеевна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35237" marR="35237" marT="0" marB="0"/>
                </a:tc>
              </a:tr>
              <a:tr h="63217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Почтовый </a:t>
                      </a:r>
                      <a:r>
                        <a:rPr lang="ru-RU" sz="1400" dirty="0">
                          <a:effectLst/>
                        </a:rPr>
                        <a:t>адрес, телефон, факс, </a:t>
                      </a:r>
                      <a:r>
                        <a:rPr lang="ru-RU" sz="1400" dirty="0" err="1">
                          <a:effectLst/>
                        </a:rPr>
                        <a:t>e-mail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35237" marR="35237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673500  </a:t>
                      </a:r>
                      <a:r>
                        <a:rPr lang="ru-RU" sz="1400" dirty="0">
                          <a:effectLst/>
                        </a:rPr>
                        <a:t>Забайкальский край, Сретенский район, </a:t>
                      </a:r>
                      <a:r>
                        <a:rPr lang="ru-RU" sz="1400" dirty="0" smtClean="0">
                          <a:effectLst/>
                        </a:rPr>
                        <a:t>г. Сретенск</a:t>
                      </a:r>
                      <a:r>
                        <a:rPr lang="ru-RU" sz="1400" baseline="0" dirty="0" smtClean="0">
                          <a:effectLst/>
                        </a:rPr>
                        <a:t> , </a:t>
                      </a:r>
                      <a:r>
                        <a:rPr kumimoji="0" lang="ru-RU" sz="14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мкр</a:t>
                      </a: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 Восточный ДОС. 18 кв.14, тел. 89144995112,  </a:t>
                      </a:r>
                      <a:r>
                        <a:rPr kumimoji="0" lang="en-US" sz="14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vogdanov</a:t>
                      </a: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@</a:t>
                      </a:r>
                      <a:r>
                        <a:rPr kumimoji="0" lang="en-US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mail</a:t>
                      </a: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kumimoji="0" lang="en-US" sz="14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ru</a:t>
                      </a:r>
                      <a:endParaRPr lang="ru-RU" sz="14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35237" marR="35237" marT="0" marB="0"/>
                </a:tc>
              </a:tr>
              <a:tr h="105362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Цель </a:t>
                      </a:r>
                      <a:r>
                        <a:rPr lang="ru-RU" sz="1400" dirty="0">
                          <a:effectLst/>
                        </a:rPr>
                        <a:t>проекта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35237" marR="3523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kumimoji="0" lang="ru-RU" sz="14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Привлечение инвестиций, получение прибыли от реализации проекта после выхода на самоокупаемость, сохранение имеющихся рабочих мест.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35237" marR="35237" marT="0" marB="0"/>
                </a:tc>
              </a:tr>
              <a:tr h="251054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Описание </a:t>
                      </a:r>
                      <a:r>
                        <a:rPr lang="ru-RU" sz="1400" dirty="0">
                          <a:effectLst/>
                        </a:rPr>
                        <a:t>проекта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35237" marR="3523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kumimoji="0" lang="ru-RU" sz="14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Для реализации проекта куплено 2-х этажное здание </a:t>
                      </a:r>
                      <a:r>
                        <a:rPr kumimoji="0" lang="en-US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= 750 кв.м., планируется сделать ремонт помещения. Приобрести необходимое оборудование.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35237" marR="35237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1404225"/>
      </p:ext>
    </p:extLst>
  </p:cSld>
  <p:clrMapOvr>
    <a:masterClrMapping/>
  </p:clrMapOvr>
  <p:transition spd="slow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65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1442822"/>
              </p:ext>
            </p:extLst>
          </p:nvPr>
        </p:nvGraphicFramePr>
        <p:xfrm>
          <a:off x="71406" y="116632"/>
          <a:ext cx="8965090" cy="552142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{35758FB7-9AC5-4552-8A53-C91805E547FA}</a:tableStyleId>
              </a:tblPr>
              <a:tblGrid>
                <a:gridCol w="5006704"/>
                <a:gridCol w="3958386"/>
              </a:tblGrid>
              <a:tr h="20595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Степень готовности проектной документации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не требуется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</a:tr>
              <a:tr h="20595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Наличие экспертизы проекта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не требуется</a:t>
                      </a:r>
                      <a:endParaRPr lang="ru-RU" sz="14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</a:tr>
              <a:tr h="20595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Наличие бизнес-плана или ТЭО</a:t>
                      </a:r>
                      <a:endParaRPr lang="ru-RU" sz="14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разработан</a:t>
                      </a:r>
                      <a:endParaRPr lang="ru-RU" sz="14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</a:tr>
              <a:tr h="23019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Объем инвестиций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8000,0 тыс. рублей      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</a:tr>
              <a:tr h="82380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Способ привлечения инвестиций (источники инвестиций)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3000 тыс.руб. - собственные средства, 5000 тыс.руб. - заемные средства.</a:t>
                      </a:r>
                      <a:r>
                        <a:rPr lang="ru-RU" sz="1400" dirty="0" smtClean="0">
                          <a:effectLst/>
                        </a:rPr>
                        <a:t>.                                                                                              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</a:tr>
              <a:tr h="20595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Срок окупаемости проекта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3 года 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</a:tr>
              <a:tr h="61785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Число создаваемых рабочих мест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12 рабочих мест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</a:tr>
              <a:tr h="20595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Срок реализации проекта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2018 </a:t>
                      </a:r>
                      <a:r>
                        <a:rPr lang="ru-RU" sz="1400" dirty="0">
                          <a:effectLst/>
                        </a:rPr>
                        <a:t>- </a:t>
                      </a:r>
                      <a:r>
                        <a:rPr lang="ru-RU" sz="1400" dirty="0" smtClean="0">
                          <a:effectLst/>
                        </a:rPr>
                        <a:t>2019 гг</a:t>
                      </a:r>
                      <a:r>
                        <a:rPr lang="ru-RU" sz="1400" dirty="0">
                          <a:effectLst/>
                        </a:rPr>
                        <a:t>.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</a:tr>
              <a:tr h="20595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Инвестор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endParaRPr kumimoji="0" lang="ru-RU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871" marR="45871" marT="0" marB="0"/>
                </a:tc>
              </a:tr>
              <a:tr h="144165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Наличие инженерной инфраструктуры или наличие возможности подключения к сетям </a:t>
                      </a:r>
                      <a:r>
                        <a:rPr lang="ru-RU" sz="1400" dirty="0" err="1">
                          <a:effectLst/>
                        </a:rPr>
                        <a:t>водо</a:t>
                      </a:r>
                      <a:r>
                        <a:rPr lang="ru-RU" sz="1400" dirty="0">
                          <a:effectLst/>
                        </a:rPr>
                        <a:t>-, </a:t>
                      </a:r>
                      <a:r>
                        <a:rPr lang="ru-RU" sz="1400" dirty="0" err="1">
                          <a:effectLst/>
                        </a:rPr>
                        <a:t>энерго</a:t>
                      </a:r>
                      <a:r>
                        <a:rPr lang="ru-RU" sz="1400" dirty="0">
                          <a:effectLst/>
                        </a:rPr>
                        <a:t>- и теплоснабжения; наличие подъездных путей, наличие технической возможности подключения к телефонной связи и т.д.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Инженерная инфраструктура включает в себя подключение к сети энергоснабжения, подключение к сети телефонной связи, имеются подъездные пути.</a:t>
                      </a:r>
                      <a:endParaRPr kumimoji="0" lang="ru-RU" sz="1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45871" marR="45871" marT="0" marB="0"/>
                </a:tc>
              </a:tr>
              <a:tr h="41190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Поддержка органами местного самоуправления реализации проекта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Организационная,  консультативная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</a:tr>
              <a:tr h="41190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Слайды или видеосопровождение, фотографии (если есть - приложить)</a:t>
                      </a:r>
                      <a:endParaRPr lang="ru-RU" sz="14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Нет 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</a:tr>
              <a:tr h="20595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Дополнительная информация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Нет 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11541271"/>
      </p:ext>
    </p:extLst>
  </p:cSld>
  <p:clrMapOvr>
    <a:masterClrMapping/>
  </p:clrMapOvr>
  <p:transition spd="slow"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«Производственный комплекс  по выпуску строительных материалов»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66</a:t>
            </a:fld>
            <a:endParaRPr lang="ru-RU"/>
          </a:p>
        </p:txBody>
      </p:sp>
      <p:pic>
        <p:nvPicPr>
          <p:cNvPr id="1026" name="Picture 2" descr="&amp;Bcy;&amp;icy;&amp;zcy;&amp;ncy;&amp;iecy;&amp;scy;-&amp;icy;&amp;dcy;&amp;iecy;&amp;icy; &amp;pcy;&amp;rcy;&amp;ocy;&amp;icy;&amp;zcy;&amp;vcy;&amp;ocy;&amp;dcy;&amp;scy;&amp;tcy;&amp;vcy;&amp;ocy; &amp;scy;&amp;tcy;&amp;rcy;&amp;ocy;&amp;icy;&amp;tcy;&amp;iecy;&amp;lcy;&amp;softcy;&amp;ncy;&amp;ycy;&amp;khcy; &amp;mcy;&amp;acy;&amp;tcy;&amp;iecy;&amp;rcy;&amp;icy;&amp;acy;&amp;lcy;&amp;ocy;&amp;vcy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857364"/>
            <a:ext cx="8001056" cy="435771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857752" y="6000768"/>
            <a:ext cx="37677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ИП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Сукиасян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Акоп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Карленович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684792"/>
      </p:ext>
    </p:extLst>
  </p:cSld>
  <p:clrMapOvr>
    <a:masterClrMapping/>
  </p:clrMapOvr>
  <p:transition spd="slow"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67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3173623"/>
              </p:ext>
            </p:extLst>
          </p:nvPr>
        </p:nvGraphicFramePr>
        <p:xfrm>
          <a:off x="251520" y="260649"/>
          <a:ext cx="8640960" cy="7094579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{35758FB7-9AC5-4552-8A53-C91805E547FA}</a:tableStyleId>
              </a:tblPr>
              <a:tblGrid>
                <a:gridCol w="3248910"/>
                <a:gridCol w="5392050"/>
              </a:tblGrid>
              <a:tr h="210725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dirty="0" smtClean="0"/>
                        <a:t>«Производственный комплекс  по выпуску строительных материалов»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35237" marR="3523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4289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Отрасль, вид экономической деятельности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35237" marR="35237" marT="0" marB="0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effectLst/>
                        </a:rPr>
                        <a:t>Производственный комплекс  по выпуску строительных материалов, выпускающий различные изделия:</a:t>
                      </a:r>
                      <a:r>
                        <a:rPr lang="ru-RU" sz="1800" b="1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sz="18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400" b="0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Виды продукции:</a:t>
                      </a:r>
                      <a:endParaRPr lang="ru-RU" sz="14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 Производство пиломатериалов. </a:t>
                      </a:r>
                    </a:p>
                    <a:p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2. Производство металлических изделий. </a:t>
                      </a:r>
                    </a:p>
                    <a:p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3. Производство железобетонных изделий. </a:t>
                      </a:r>
                    </a:p>
                    <a:p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4. Производство ремонтно-строительных работ.</a:t>
                      </a:r>
                      <a:endParaRPr lang="ru-RU" sz="1400" b="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35237" marR="35237" marT="0" marB="0"/>
                </a:tc>
              </a:tr>
              <a:tr h="42145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Место реализации проекта / адрес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35237" marR="3523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673500 </a:t>
                      </a:r>
                      <a:r>
                        <a:rPr lang="ru-RU" sz="1400" dirty="0">
                          <a:effectLst/>
                        </a:rPr>
                        <a:t>Забайкальский край, Сретенский район, </a:t>
                      </a:r>
                      <a:r>
                        <a:rPr lang="ru-RU" sz="1400" dirty="0" smtClean="0">
                          <a:effectLst/>
                        </a:rPr>
                        <a:t>г. Сретенск</a:t>
                      </a:r>
                      <a:r>
                        <a:rPr lang="ru-RU" sz="1400" baseline="0" dirty="0" smtClean="0">
                          <a:effectLst/>
                        </a:rPr>
                        <a:t>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aseline="0" dirty="0" smtClean="0">
                          <a:effectLst/>
                        </a:rPr>
                        <a:t>ул. Чернышевского, д. 109, кв. 1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35237" marR="35237" marT="0" marB="0"/>
                </a:tc>
              </a:tr>
              <a:tr h="42145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Организатор / инициатор проекта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35237" marR="35237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ИП </a:t>
                      </a:r>
                      <a:r>
                        <a:rPr lang="ru-RU" sz="1400" dirty="0" err="1" smtClean="0">
                          <a:effectLst/>
                        </a:rPr>
                        <a:t>Сукиасян</a:t>
                      </a:r>
                      <a:r>
                        <a:rPr lang="ru-RU" sz="1400" dirty="0" smtClean="0">
                          <a:effectLst/>
                        </a:rPr>
                        <a:t> </a:t>
                      </a:r>
                      <a:r>
                        <a:rPr lang="ru-RU" sz="1400" dirty="0" err="1" smtClean="0">
                          <a:effectLst/>
                        </a:rPr>
                        <a:t>Акоп</a:t>
                      </a:r>
                      <a:r>
                        <a:rPr lang="ru-RU" sz="1400" dirty="0" smtClean="0">
                          <a:effectLst/>
                        </a:rPr>
                        <a:t> </a:t>
                      </a:r>
                      <a:r>
                        <a:rPr lang="ru-RU" sz="1400" dirty="0" err="1" smtClean="0">
                          <a:effectLst/>
                        </a:rPr>
                        <a:t>Карленович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35237" marR="35237" marT="0" marB="0"/>
                </a:tc>
              </a:tr>
              <a:tr h="63217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Почтовый </a:t>
                      </a:r>
                      <a:r>
                        <a:rPr lang="ru-RU" sz="1400" dirty="0">
                          <a:effectLst/>
                        </a:rPr>
                        <a:t>адрес, телефон, факс, </a:t>
                      </a:r>
                      <a:r>
                        <a:rPr lang="ru-RU" sz="1400" dirty="0" err="1">
                          <a:effectLst/>
                        </a:rPr>
                        <a:t>e-mail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35237" marR="35237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effectLst/>
                        </a:rPr>
                        <a:t>673500  </a:t>
                      </a:r>
                      <a:r>
                        <a:rPr lang="ru-RU" sz="1400" dirty="0">
                          <a:effectLst/>
                        </a:rPr>
                        <a:t>Забайкальский край, Сретенский район, </a:t>
                      </a:r>
                      <a:r>
                        <a:rPr lang="ru-RU" sz="1400" dirty="0" smtClean="0">
                          <a:effectLst/>
                        </a:rPr>
                        <a:t>г. Сретенск</a:t>
                      </a:r>
                      <a:r>
                        <a:rPr lang="ru-RU" sz="1400" baseline="0" dirty="0" smtClean="0">
                          <a:effectLst/>
                        </a:rPr>
                        <a:t> , ул. Чернышевского, д. 109, кв. 1 </a:t>
                      </a:r>
                      <a:r>
                        <a:rPr lang="en-US" sz="1400" baseline="0" dirty="0" smtClean="0">
                          <a:effectLst/>
                        </a:rPr>
                        <a:t>89145291800 akop.sukiasyan@mail.ru</a:t>
                      </a:r>
                      <a:endParaRPr lang="ru-RU" sz="1400" b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/>
                        <a:cs typeface="+mn-cs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RU" sz="14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35237" marR="35237" marT="0" marB="0"/>
                </a:tc>
              </a:tr>
              <a:tr h="105362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Цель </a:t>
                      </a:r>
                      <a:r>
                        <a:rPr lang="ru-RU" sz="1400" dirty="0">
                          <a:effectLst/>
                        </a:rPr>
                        <a:t>проекта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35237" marR="3523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kumimoji="0" lang="ru-RU" sz="14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Привлечение инвестиций, получение прибыли от реализации проекта после выхода на самоокупаемость, сохранение имеющихся рабочих мест.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35237" marR="35237" marT="0" marB="0"/>
                </a:tc>
              </a:tr>
              <a:tr h="251054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Описание </a:t>
                      </a:r>
                      <a:r>
                        <a:rPr lang="ru-RU" sz="1400" dirty="0">
                          <a:effectLst/>
                        </a:rPr>
                        <a:t>проекта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35237" marR="3523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Приобретена база  в г. Сретенске для реализации  производственного комплекса  по выпуску строительных материалов,   различных  изделий.   Бензиновый генератор,  </a:t>
                      </a:r>
                      <a:r>
                        <a:rPr kumimoji="0" lang="ru-RU" sz="14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виброплита</a:t>
                      </a: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,бетономешалка 2 шт.    Оборудование для укладки резиновой крошки, мешалка для резиновой крошки .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Бензопила ,станок деревообрабатывающий круглопильный , ленточный станок, сварочный аппарат , устройство заточное для рамных пил ,бензиновый генератор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kumimoji="0" lang="ru-RU" sz="14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В собственности имеется спец.техника -5 ед.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35237" marR="35237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7718688"/>
      </p:ext>
    </p:extLst>
  </p:cSld>
  <p:clrMapOvr>
    <a:masterClrMapping/>
  </p:clrMapOvr>
  <p:transition spd="slow"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68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3703666"/>
              </p:ext>
            </p:extLst>
          </p:nvPr>
        </p:nvGraphicFramePr>
        <p:xfrm>
          <a:off x="71406" y="116632"/>
          <a:ext cx="8965090" cy="552142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{35758FB7-9AC5-4552-8A53-C91805E547FA}</a:tableStyleId>
              </a:tblPr>
              <a:tblGrid>
                <a:gridCol w="5006704"/>
                <a:gridCol w="3958386"/>
              </a:tblGrid>
              <a:tr h="20595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Степень готовности проектной документации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не требуется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</a:tr>
              <a:tr h="20595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Наличие экспертизы проекта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не требуется</a:t>
                      </a:r>
                      <a:endParaRPr lang="ru-RU" sz="14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</a:tr>
              <a:tr h="20595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Наличие бизнес-плана или ТЭО</a:t>
                      </a:r>
                      <a:endParaRPr lang="ru-RU" sz="14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разработан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</a:tr>
              <a:tr h="23019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Объем инвестиций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25,0</a:t>
                      </a:r>
                      <a:r>
                        <a:rPr lang="ru-RU" sz="1400" baseline="0" dirty="0" smtClean="0">
                          <a:effectLst/>
                        </a:rPr>
                        <a:t> млн. руб.</a:t>
                      </a:r>
                      <a:r>
                        <a:rPr lang="ru-RU" sz="1400" dirty="0" smtClean="0">
                          <a:effectLst/>
                        </a:rPr>
                        <a:t>      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</a:tr>
              <a:tr h="82380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Способ привлечения инвестиций (источники инвестиций)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10,5 млн.руб.- собственные средства,</a:t>
                      </a:r>
                      <a:r>
                        <a:rPr kumimoji="0" lang="ru-RU" sz="14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14, 5 тыс.руб. - заемные средства.</a:t>
                      </a:r>
                      <a:r>
                        <a:rPr lang="ru-RU" sz="1400" dirty="0" smtClean="0">
                          <a:effectLst/>
                        </a:rPr>
                        <a:t>.                                                                                              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</a:tr>
              <a:tr h="20595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Срок окупаемости проекта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3 года 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</a:tr>
              <a:tr h="61785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Число создаваемых рабочих мест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 Создание  до 26 рабочих мест. 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</a:tr>
              <a:tr h="20595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Срок реализации проекта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2019 </a:t>
                      </a:r>
                      <a:r>
                        <a:rPr lang="ru-RU" sz="1400" dirty="0">
                          <a:effectLst/>
                        </a:rPr>
                        <a:t>- </a:t>
                      </a:r>
                      <a:r>
                        <a:rPr lang="ru-RU" sz="1400" dirty="0" smtClean="0">
                          <a:effectLst/>
                        </a:rPr>
                        <a:t>2022гг</a:t>
                      </a:r>
                      <a:r>
                        <a:rPr lang="ru-RU" sz="1400" dirty="0">
                          <a:effectLst/>
                        </a:rPr>
                        <a:t>.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</a:tr>
              <a:tr h="20595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Инвестор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endParaRPr kumimoji="0" lang="ru-RU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871" marR="45871" marT="0" marB="0"/>
                </a:tc>
              </a:tr>
              <a:tr h="144165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Наличие инженерной инфраструктуры или наличие возможности подключения к сетям </a:t>
                      </a:r>
                      <a:r>
                        <a:rPr lang="ru-RU" sz="1400" dirty="0" err="1">
                          <a:effectLst/>
                        </a:rPr>
                        <a:t>водо</a:t>
                      </a:r>
                      <a:r>
                        <a:rPr lang="ru-RU" sz="1400" dirty="0">
                          <a:effectLst/>
                        </a:rPr>
                        <a:t>-, </a:t>
                      </a:r>
                      <a:r>
                        <a:rPr lang="ru-RU" sz="1400" dirty="0" err="1">
                          <a:effectLst/>
                        </a:rPr>
                        <a:t>энерго</a:t>
                      </a:r>
                      <a:r>
                        <a:rPr lang="ru-RU" sz="1400" dirty="0">
                          <a:effectLst/>
                        </a:rPr>
                        <a:t>- и теплоснабжения; наличие подъездных путей, наличие технической возможности подключения к телефонной связи и т.д.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Инженерная инфраструктура включает в себя подключение к сети энергоснабжения, подключение к сети телефонной связи, имеются подъездные пути.</a:t>
                      </a:r>
                      <a:endParaRPr kumimoji="0" lang="ru-RU" sz="1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45871" marR="45871" marT="0" marB="0"/>
                </a:tc>
              </a:tr>
              <a:tr h="41190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Поддержка органами местного самоуправления реализации проекта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Организационная,  консультативная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</a:tr>
              <a:tr h="41190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Слайды или видеосопровождение, фотографии (если есть - приложить)</a:t>
                      </a:r>
                      <a:endParaRPr lang="ru-RU" sz="14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Нет 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</a:tr>
              <a:tr h="20595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Дополнительная информация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Нет 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8758224"/>
      </p:ext>
    </p:extLst>
  </p:cSld>
  <p:clrMapOvr>
    <a:masterClrMapping/>
  </p:clrMapOvr>
  <p:transition spd="slow"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85750" y="0"/>
            <a:ext cx="8858250" cy="50783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+mj-lt"/>
              </a:rPr>
              <a:t>Администрация </a:t>
            </a:r>
            <a:endParaRPr lang="ru-RU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bg1"/>
              </a:solidFill>
              <a:latin typeface="+mj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+mj-lt"/>
              </a:rPr>
              <a:t>муниципального 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+mj-lt"/>
              </a:rPr>
              <a:t>района </a:t>
            </a:r>
            <a:r>
              <a:rPr lang="ru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+mj-lt"/>
              </a:rPr>
              <a:t>«Сретенский 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+mj-lt"/>
              </a:rPr>
              <a:t>район» Забайкальского края</a:t>
            </a:r>
            <a:b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+mj-lt"/>
              </a:rPr>
            </a:br>
            <a:r>
              <a:rPr lang="ru-RU" sz="1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+mj-lt"/>
              </a:rPr>
              <a:t>Адрес</a:t>
            </a:r>
            <a:r>
              <a:rPr lang="ru-RU" sz="16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+mj-lt"/>
              </a:rPr>
              <a:t>: </a:t>
            </a:r>
            <a:r>
              <a:rPr lang="ru-RU" sz="1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+mj-lt"/>
              </a:rPr>
              <a:t>673500, </a:t>
            </a:r>
            <a:r>
              <a:rPr lang="ru-RU" sz="16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+mj-lt"/>
              </a:rPr>
              <a:t>Забайкальский край,</a:t>
            </a:r>
            <a:br>
              <a:rPr lang="ru-RU" sz="16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+mj-lt"/>
              </a:rPr>
            </a:br>
            <a:r>
              <a:rPr lang="ru-RU" sz="1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+mj-lt"/>
              </a:rPr>
              <a:t>Сретенский </a:t>
            </a:r>
            <a:r>
              <a:rPr lang="ru-RU" sz="16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+mj-lt"/>
              </a:rPr>
              <a:t>район, </a:t>
            </a:r>
            <a:r>
              <a:rPr lang="ru-RU" sz="1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+mj-lt"/>
              </a:rPr>
              <a:t>г. Сретенск, ул. Кочеткова, 6, </a:t>
            </a:r>
            <a:r>
              <a:rPr lang="ru-RU" sz="16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+mj-lt"/>
              </a:rPr>
              <a:t>e-mail: </a:t>
            </a:r>
            <a:r>
              <a:rPr lang="en-US" sz="1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+mj-lt"/>
              </a:rPr>
              <a:t>srtadm@mail.ru</a:t>
            </a:r>
            <a:r>
              <a:rPr lang="ru-RU" sz="16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+mj-lt"/>
              </a:rPr>
              <a:t/>
            </a:r>
            <a:br>
              <a:rPr lang="ru-RU" sz="16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+mj-lt"/>
              </a:rPr>
            </a:br>
            <a:endParaRPr lang="ru-RU" sz="1600" dirty="0">
              <a:solidFill>
                <a:schemeClr val="bg1"/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 smtClean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atin typeface="+mj-lt"/>
              </a:rPr>
              <a:t/>
            </a:r>
            <a:br>
              <a:rPr lang="ru-RU" sz="1600" dirty="0">
                <a:latin typeface="+mj-lt"/>
              </a:rPr>
            </a:br>
            <a:endParaRPr lang="ru-RU" sz="1600" dirty="0" smtClean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 smtClean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 smtClean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 smtClean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 smtClean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 smtClean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atin typeface="+mj-lt"/>
              </a:rPr>
              <a:t> </a:t>
            </a:r>
            <a:r>
              <a:rPr lang="ru-RU" sz="16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+mj-lt"/>
              </a:rPr>
              <a:t>Сидорова </a:t>
            </a:r>
            <a:r>
              <a:rPr lang="ru-RU" sz="1600" dirty="0">
                <a:solidFill>
                  <a:schemeClr val="bg1">
                    <a:lumMod val="95000"/>
                    <a:lumOff val="5000"/>
                  </a:schemeClr>
                </a:solidFill>
                <a:latin typeface="+mj-lt"/>
              </a:rPr>
              <a:t>Ольга Анатольевна </a:t>
            </a:r>
            <a:r>
              <a:rPr lang="ru-RU" sz="1600" dirty="0">
                <a:latin typeface="+mj-lt"/>
              </a:rPr>
              <a:t>– Начальник отдела экономики и инвестиционной политики</a:t>
            </a:r>
            <a:r>
              <a:rPr lang="ru-RU" sz="1600" dirty="0">
                <a:latin typeface="+mn-lt"/>
              </a:rPr>
              <a:t> </a:t>
            </a:r>
            <a:r>
              <a:rPr lang="ru-RU" sz="1600" dirty="0">
                <a:latin typeface="+mj-lt"/>
              </a:rPr>
              <a:t>муниципального района «Карымский район» 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8B0303-183E-4B10-803E-816E99F9DCC7}" type="slidenum">
              <a:rPr lang="ru-RU"/>
              <a:pPr>
                <a:defRPr/>
              </a:pPr>
              <a:t>69</a:t>
            </a:fld>
            <a:endParaRPr lang="ru-RU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6522339"/>
              </p:ext>
            </p:extLst>
          </p:nvPr>
        </p:nvGraphicFramePr>
        <p:xfrm>
          <a:off x="179512" y="1196752"/>
          <a:ext cx="8784976" cy="5276575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2928326"/>
                <a:gridCol w="4007182"/>
                <a:gridCol w="1849468"/>
              </a:tblGrid>
              <a:tr h="360040">
                <a:tc>
                  <a:txBody>
                    <a:bodyPr/>
                    <a:lstStyle/>
                    <a:p>
                      <a:r>
                        <a:rPr lang="ru-RU" dirty="0" smtClean="0"/>
                        <a:t>ФИО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Должность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Телефон </a:t>
                      </a:r>
                      <a:endParaRPr lang="ru-RU" dirty="0"/>
                    </a:p>
                  </a:txBody>
                  <a:tcPr/>
                </a:tc>
              </a:tr>
              <a:tr h="426328">
                <a:tc>
                  <a:txBody>
                    <a:bodyPr/>
                    <a:lstStyle/>
                    <a:p>
                      <a:r>
                        <a:rPr kumimoji="0" lang="ru-RU" sz="1400" kern="1200" dirty="0" err="1" smtClean="0"/>
                        <a:t>Закурдаев</a:t>
                      </a:r>
                      <a:r>
                        <a:rPr kumimoji="0" lang="ru-RU" sz="1400" kern="1200" dirty="0" smtClean="0"/>
                        <a:t> Алексей Сергеевич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400" kern="1200" dirty="0" smtClean="0"/>
                        <a:t>Глава муниципального района «Сретенский район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8-30(246)2-16-21</a:t>
                      </a:r>
                      <a:endParaRPr lang="ru-RU" sz="1400" dirty="0"/>
                    </a:p>
                  </a:txBody>
                  <a:tcPr/>
                </a:tc>
              </a:tr>
              <a:tr h="340216">
                <a:tc>
                  <a:txBody>
                    <a:bodyPr/>
                    <a:lstStyle/>
                    <a:p>
                      <a:r>
                        <a:rPr kumimoji="0" lang="ru-RU" sz="1400" kern="1200" dirty="0" err="1" smtClean="0"/>
                        <a:t>Кочмарева</a:t>
                      </a:r>
                      <a:r>
                        <a:rPr kumimoji="0" lang="ru-RU" sz="1400" kern="1200" dirty="0" smtClean="0"/>
                        <a:t> Тамара Георгиевна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400" kern="1200" dirty="0" smtClean="0"/>
                        <a:t>Председатель Совета МР «Сретенский район»</a:t>
                      </a:r>
                      <a:br>
                        <a:rPr kumimoji="0" lang="ru-RU" sz="1400" kern="1200" dirty="0" smtClean="0"/>
                      </a:b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8-30(246)2-13-28</a:t>
                      </a:r>
                      <a:endParaRPr lang="ru-RU" sz="1400" dirty="0"/>
                    </a:p>
                  </a:txBody>
                  <a:tcPr/>
                </a:tc>
              </a:tr>
              <a:tr h="758160">
                <a:tc>
                  <a:txBody>
                    <a:bodyPr/>
                    <a:lstStyle/>
                    <a:p>
                      <a:r>
                        <a:rPr lang="ru-RU" sz="1400" dirty="0" err="1" smtClean="0"/>
                        <a:t>Чекунова</a:t>
                      </a:r>
                      <a:r>
                        <a:rPr lang="ru-RU" sz="1400" dirty="0" smtClean="0"/>
                        <a:t> Марина Михайловна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Первый заместитель Главы МР «Сретенский район», Председатель Комитета экономики и безопасности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8-30(246)2-15-12</a:t>
                      </a:r>
                      <a:endParaRPr lang="ru-RU" sz="1400" dirty="0"/>
                    </a:p>
                  </a:txBody>
                  <a:tcPr/>
                </a:tc>
              </a:tr>
              <a:tr h="457936">
                <a:tc>
                  <a:txBody>
                    <a:bodyPr/>
                    <a:lstStyle/>
                    <a:p>
                      <a:r>
                        <a:rPr lang="ru-RU" sz="1400" dirty="0" err="1" smtClean="0"/>
                        <a:t>Бодагова</a:t>
                      </a:r>
                      <a:r>
                        <a:rPr lang="ru-RU" sz="1400" dirty="0" smtClean="0"/>
                        <a:t> Галина Дмитриевна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Председатель Комитета по финансам</a:t>
                      </a:r>
                      <a:r>
                        <a:rPr lang="ru-RU" sz="1400" baseline="0" dirty="0" smtClean="0"/>
                        <a:t>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8-30(246)2-13-36</a:t>
                      </a:r>
                      <a:endParaRPr lang="ru-RU" sz="1400" dirty="0"/>
                    </a:p>
                  </a:txBody>
                  <a:tcPr/>
                </a:tc>
              </a:tr>
              <a:tr h="982224">
                <a:tc>
                  <a:txBody>
                    <a:bodyPr/>
                    <a:lstStyle/>
                    <a:p>
                      <a:r>
                        <a:rPr lang="ru-RU" sz="1400" dirty="0" err="1" smtClean="0"/>
                        <a:t>Бодагов</a:t>
                      </a:r>
                      <a:r>
                        <a:rPr lang="ru-RU" sz="1400" dirty="0" smtClean="0"/>
                        <a:t>  Александр</a:t>
                      </a:r>
                      <a:r>
                        <a:rPr lang="ru-RU" sz="1400" baseline="0" dirty="0" smtClean="0"/>
                        <a:t> Сергеевич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kern="1200" dirty="0" smtClean="0">
                          <a:effectLst/>
                        </a:rPr>
                        <a:t>Начальник Управления территориального планирования и муниципального хозяйства администрации МР «Сретенский район»</a:t>
                      </a:r>
                    </a:p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8-30(246)2-13-47</a:t>
                      </a:r>
                      <a:endParaRPr lang="ru-RU" sz="1400" dirty="0"/>
                    </a:p>
                  </a:txBody>
                  <a:tcPr/>
                </a:tc>
              </a:tr>
              <a:tr h="457936">
                <a:tc>
                  <a:txBody>
                    <a:bodyPr/>
                    <a:lstStyle/>
                    <a:p>
                      <a:r>
                        <a:rPr lang="ru-RU" sz="1400" dirty="0" err="1" smtClean="0"/>
                        <a:t>Скутилина</a:t>
                      </a:r>
                      <a:r>
                        <a:rPr lang="ru-RU" sz="1400" dirty="0" smtClean="0"/>
                        <a:t> Наталья Викторовна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Заместитель Главы по социальным вопросам, Председатель Комитета социальной политики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8-30(246)2-14-13</a:t>
                      </a:r>
                      <a:endParaRPr lang="ru-RU" sz="1400" dirty="0"/>
                    </a:p>
                  </a:txBody>
                  <a:tcPr/>
                </a:tc>
              </a:tr>
              <a:tr h="457936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Карепова Наталья Викторовна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Управляющий</a:t>
                      </a:r>
                      <a:r>
                        <a:rPr lang="ru-RU" sz="1400" baseline="0" dirty="0" smtClean="0"/>
                        <a:t> Делами администрации МР «Сретенский район»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8-30(246)2-13-26</a:t>
                      </a:r>
                      <a:endParaRPr lang="ru-RU" sz="1400" dirty="0"/>
                    </a:p>
                  </a:txBody>
                  <a:tcPr/>
                </a:tc>
              </a:tr>
              <a:tr h="639855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Приемная:</a:t>
                      </a:r>
                    </a:p>
                    <a:p>
                      <a:r>
                        <a:rPr lang="ru-RU" sz="1400" dirty="0" smtClean="0"/>
                        <a:t>Ушакова</a:t>
                      </a:r>
                      <a:r>
                        <a:rPr lang="ru-RU" sz="1400" baseline="0" dirty="0" smtClean="0"/>
                        <a:t> Александра Игоревна</a:t>
                      </a:r>
                      <a:endParaRPr lang="ru-RU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Секретарь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8-30(246)2-14-57</a:t>
                      </a:r>
                    </a:p>
                    <a:p>
                      <a:r>
                        <a:rPr lang="ru-RU" sz="1400" dirty="0" smtClean="0"/>
                        <a:t>8-30(246)2-16-21</a:t>
                      </a:r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3" y="44624"/>
            <a:ext cx="8893621" cy="884046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b="1" i="1" cap="none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/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Географическое положение.</a:t>
            </a:r>
            <a:endParaRPr lang="ru-RU" sz="4000" b="1" i="1" cap="none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bg1"/>
              </a:solidFill>
              <a:effectLst/>
              <a:latin typeface="Times New Roman" pitchFamily="18" charset="0"/>
              <a:ea typeface="Cambria Math" pitchFamily="18" charset="0"/>
              <a:cs typeface="Times New Roman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B80668-0D34-4B5F-AEF6-F5106EFCA73D}" type="slidenum">
              <a:rPr lang="ru-RU"/>
              <a:pPr>
                <a:defRPr/>
              </a:pPr>
              <a:t>7</a:t>
            </a:fld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107504" y="836712"/>
            <a:ext cx="8829069" cy="6021288"/>
          </a:xfrm>
        </p:spPr>
        <p:txBody>
          <a:bodyPr>
            <a:noAutofit/>
          </a:bodyPr>
          <a:lstStyle/>
          <a:p>
            <a:pPr marL="0" indent="0" algn="just"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ru-RU" sz="1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 </a:t>
            </a:r>
            <a:r>
              <a:rPr lang="ru-RU" sz="14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Сретенский 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район расположен на востоке Забайкальского края, занимая территорию в 15 739 км2 . По данному показателю он стоит на девятом месте среди районов края (без учета районов Агинского округа). Граничит с шестью районами Забайкальского края, имея общую протяженность границ 832 км.</a:t>
            </a:r>
          </a:p>
          <a:p>
            <a:pPr marL="0" indent="0" algn="just"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ru-RU" sz="14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Крайняя 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северная точка района расположена в устье реки </a:t>
            </a:r>
            <a:r>
              <a:rPr lang="ru-RU" sz="1400" b="1" dirty="0" err="1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Кудеча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при её впадении в </a:t>
            </a:r>
            <a:r>
              <a:rPr lang="ru-RU" sz="1400" b="1" dirty="0" err="1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Желтугу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на 53°25? </a:t>
            </a:r>
            <a:r>
              <a:rPr lang="ru-RU" sz="1400" b="1" dirty="0" err="1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с.ш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.; </a:t>
            </a:r>
            <a:r>
              <a:rPr lang="ru-RU" sz="14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крайняя южная 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точка находится в близи истока р. </a:t>
            </a:r>
            <a:r>
              <a:rPr lang="ru-RU" sz="1400" b="1" dirty="0" err="1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Удыча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(правый приток реки Шилка) на 51°53? </a:t>
            </a:r>
            <a:r>
              <a:rPr lang="ru-RU" sz="1400" b="1" dirty="0" err="1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с.ш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ru-RU" sz="14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Крайняя 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восточная точка района расположена на стыке границы Сретенского, </a:t>
            </a:r>
            <a:r>
              <a:rPr lang="ru-RU" sz="1400" b="1" dirty="0" err="1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Газимуро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-Заводского и </a:t>
            </a:r>
            <a:r>
              <a:rPr lang="ru-RU" sz="1400" b="1" dirty="0" err="1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Могочинского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районов, на водоразделе </a:t>
            </a:r>
            <a:r>
              <a:rPr lang="ru-RU" sz="1400" b="1" dirty="0" err="1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Борщовочного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хребта, у истока </a:t>
            </a:r>
            <a:r>
              <a:rPr lang="ru-RU" sz="1400" b="1" dirty="0" err="1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р.Верхняя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Лубия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на 119°52? </a:t>
            </a:r>
            <a:r>
              <a:rPr lang="ru-RU" sz="1400" b="1" dirty="0" err="1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в.д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 Крайняя западная точка района расположена на стыке границ Нерчинского, Чернышевского и Сретенского районов, в 6 км к западу от </a:t>
            </a:r>
            <a:r>
              <a:rPr lang="ru-RU" sz="1400" b="1" dirty="0" err="1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г.Лысой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на 116°52? </a:t>
            </a:r>
            <a:r>
              <a:rPr lang="ru-RU" sz="1400" b="1" dirty="0" err="1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в.д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 Территория района вытянута с юго-запада на северо-восток, имея максимальную протяженность 240 км. С запада на восток район имеет максимальную протяженность по параллели </a:t>
            </a:r>
            <a:r>
              <a:rPr lang="ru-RU" sz="1400" b="1" dirty="0" err="1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с.Ломы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– 152 км.</a:t>
            </a:r>
          </a:p>
          <a:p>
            <a:pPr marL="0" indent="0" algn="just"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В экономико-географическом положении района имеются как от­рицательные, так и положительные черты. К первым следует отне­сти удаленность от экономически более развитых регионов России, от краевого центра, отсутствие выхода на государственную границу, отсутствие развитой дорожной сети в восточной части района. По­следнее обстоятельство увеличивает нагрузку как на районный бюд­жет, так и на бюджеты поселений. К положительным чертам относят­ся следующие факторы:</a:t>
            </a:r>
          </a:p>
          <a:p>
            <a:pPr marL="0" indent="0" algn="just"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-    через западную окраину района проходит Транссибирская же­лезная дорога, значение которой в последние годы возрастает как в российском, так и в международном масштабах;</a:t>
            </a:r>
          </a:p>
          <a:p>
            <a:pPr marL="0" indent="0" algn="just"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-    от Транссиба по территории района проложена 52-километро­вая железнодорожная ветка «</a:t>
            </a:r>
            <a:r>
              <a:rPr lang="ru-RU" sz="1400" b="1" dirty="0" err="1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Куэнга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- Сретенск»;</a:t>
            </a:r>
          </a:p>
          <a:p>
            <a:pPr marL="0" indent="0" algn="just"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-    через всю территорию района протекает судоходная р. Шилка, дающая выход к р. Амур и далее - к Тихому океану (Сретенский рай­он - единственный район Забайкальского края, имеющий речной транспорт, в том числе пассажирский);</a:t>
            </a:r>
          </a:p>
          <a:p>
            <a:pPr marL="0" indent="0" algn="just"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-    через часть территории района проходит дорога краевого под­чинения «Могойтуй - Олочи», которая связывает район в западном и южном направлениях.</a:t>
            </a:r>
            <a:r>
              <a:rPr lang="ru-RU" sz="14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87824" y="0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2F0734-A46B-4225-9B09-1CF128480DBC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107504" y="1165910"/>
            <a:ext cx="8635340" cy="3127186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Климат резко-континентальный, со средними температурами в июле +16 ÷ +18 °С (максимальная +37 °С). Зима холодная, средняя температура в январе −24 ÷ −28 °С (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абс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. минимум −54 °С). Количество осадков не превышает 350—400 мм/год. Высота снежного покрова 12-14 см, местами 20 см и более. Вегетационный период 120—150 дней. Наиболее крупная река — 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  <a:hlinkClick r:id="rId2" tooltip="Шилка"/>
              </a:rPr>
              <a:t>Шилка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 с притоками. В отдельные годы реки перемерзают. Распространены почвы горные мерзлотно-таежные дерновые и типичные. По долинам рек черноземы горные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бескарбонатные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или малокарбонатные глубокопромерзающие и мерзлотные лугово-черноземные тяжелосуглинистые. Господствует лиственничная тайга с подлеском из 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  <a:hlinkClick r:id="rId3" tooltip="Берёза"/>
              </a:rPr>
              <a:t>берёзы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 и 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  <a:hlinkClick r:id="rId4" tooltip="Рододендрон"/>
              </a:rPr>
              <a:t>рододендрона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даурского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. На речных террасах встречаются сосновые леса. В долине 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  <a:hlinkClick r:id="rId2" tooltip="Шилка"/>
              </a:rPr>
              <a:t>Шилки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вострецовые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степи. Изредка произрастает 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  <a:hlinkClick r:id="rId5" tooltip="Берёза даурская"/>
              </a:rPr>
              <a:t>берёза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  <a:hlinkClick r:id="rId5" tooltip="Берёза даурская"/>
              </a:rPr>
              <a:t>даурская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Район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входит в центральную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подзону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лесостепной зоны края и от­личается относительно благоприятными агроклиматическими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условиями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для развития сельскохозяйственного производства. Тради­ционно сельское хозяйство Сретенского района является одной из основных отраслей экономической деятельности населения райо­на. 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520" y="4543391"/>
            <a:ext cx="1981372" cy="194853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9672" y="5116931"/>
            <a:ext cx="2115495" cy="199068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4643" y="4365104"/>
            <a:ext cx="2030144" cy="193692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36096" y="3927700"/>
            <a:ext cx="3832861" cy="3179914"/>
          </a:xfrm>
          <a:prstGeom prst="rect">
            <a:avLst/>
          </a:prstGeom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07503" y="44624"/>
            <a:ext cx="8893621" cy="884046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b="1" i="1" cap="none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/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Климатические условия.</a:t>
            </a:r>
            <a:endParaRPr lang="ru-RU" sz="4000" b="1" i="1" cap="none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bg1"/>
              </a:solidFill>
              <a:effectLst/>
              <a:latin typeface="Times New Roman" pitchFamily="18" charset="0"/>
              <a:ea typeface="Cambria Math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6571345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2F0734-A46B-4225-9B09-1CF128480DBC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010012" y="1340768"/>
            <a:ext cx="3938252" cy="2880320"/>
          </a:xfrm>
        </p:spPr>
        <p:txBody>
          <a:bodyPr>
            <a:normAutofit/>
          </a:bodyPr>
          <a:lstStyle/>
          <a:p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ШИЛКИНСКАЯ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ПЕЩЕРА, памятник природы (Решение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Чит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облисполкома № 353 от 14.7.1983) и археол. в Сретенском р-не (вблизи с.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Шилкинский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Завод, лев. берег р. Шилка, известняковый останец). Открыта в 1952 местным жителем И. П.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Шаболиным</a:t>
            </a:r>
            <a:r>
              <a:rPr lang="ru-RU" sz="1600" dirty="0"/>
              <a:t>. 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430778"/>
            <a:ext cx="2043740" cy="2700300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42" y="789459"/>
            <a:ext cx="2890190" cy="1991469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3004894" y="4077072"/>
            <a:ext cx="581326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err="1">
                <a:solidFill>
                  <a:srgbClr val="1D20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ЛУРГИКАНСКИЙ</a:t>
            </a:r>
            <a:r>
              <a:rPr lang="ru-RU" sz="1600" dirty="0">
                <a:solidFill>
                  <a:srgbClr val="1D20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ПРОВАЛ, Л у р г и к а н с к а я  п е щ е р а, памятник природы (Решение </a:t>
            </a:r>
            <a:r>
              <a:rPr lang="ru-RU" sz="1600" dirty="0" err="1">
                <a:solidFill>
                  <a:srgbClr val="1D20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</a:t>
            </a:r>
            <a:r>
              <a:rPr lang="ru-RU" sz="1600" dirty="0">
                <a:solidFill>
                  <a:srgbClr val="1D20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облисполкома № 593 от 29.12.1989). Объект охраны — подземный ландшафт. Расположен на левобережье р. </a:t>
            </a:r>
            <a:r>
              <a:rPr lang="ru-RU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Шилка</a:t>
            </a:r>
            <a:r>
              <a:rPr lang="ru-RU" sz="1600" dirty="0">
                <a:solidFill>
                  <a:srgbClr val="1D20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напротив с. </a:t>
            </a:r>
            <a:r>
              <a:rPr lang="ru-RU" sz="1600" dirty="0" err="1">
                <a:solidFill>
                  <a:srgbClr val="1D20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Старолончаково</a:t>
            </a:r>
            <a:r>
              <a:rPr lang="ru-RU" sz="1600" dirty="0">
                <a:solidFill>
                  <a:srgbClr val="1D20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Сретенского р-на у р. </a:t>
            </a:r>
            <a:r>
              <a:rPr lang="ru-RU" sz="1600" dirty="0" err="1">
                <a:solidFill>
                  <a:srgbClr val="1D20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Лургикан</a:t>
            </a:r>
            <a:r>
              <a:rPr lang="ru-RU" sz="1600" dirty="0">
                <a:solidFill>
                  <a:srgbClr val="1D20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г. </a:t>
            </a:r>
            <a:r>
              <a:rPr lang="ru-RU" sz="1600" dirty="0" err="1">
                <a:solidFill>
                  <a:srgbClr val="1D20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Екатеринка</a:t>
            </a:r>
            <a:r>
              <a:rPr lang="ru-RU" sz="1600" dirty="0">
                <a:solidFill>
                  <a:srgbClr val="1D20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42" y="3501008"/>
            <a:ext cx="2840370" cy="237626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560" y="163095"/>
            <a:ext cx="8229600" cy="1252728"/>
          </a:xfrm>
        </p:spPr>
        <p:txBody>
          <a:bodyPr/>
          <a:lstStyle/>
          <a:p>
            <a:r>
              <a:rPr lang="ru-RU" dirty="0" smtClean="0"/>
              <a:t>                   </a:t>
            </a:r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Памятники природы</a:t>
            </a:r>
            <a:endParaRPr lang="ru-RU" sz="40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544030"/>
      </p:ext>
    </p:extLst>
  </p:cSld>
  <p:clrMapOvr>
    <a:masterClrMapping/>
  </p:clrMapOvr>
  <p:transition spd="slow">
    <p:fad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22802</TotalTime>
  <Words>7188</Words>
  <Application>Microsoft Office PowerPoint</Application>
  <PresentationFormat>Экран (4:3)</PresentationFormat>
  <Paragraphs>1768</Paragraphs>
  <Slides>69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69</vt:i4>
      </vt:variant>
    </vt:vector>
  </HeadingPairs>
  <TitlesOfParts>
    <vt:vector size="71" baseType="lpstr">
      <vt:lpstr>Волна</vt:lpstr>
      <vt:lpstr>Диаграмма</vt:lpstr>
      <vt:lpstr>Презентация PowerPoint</vt:lpstr>
      <vt:lpstr>Презентация PowerPoint</vt:lpstr>
      <vt:lpstr>Презентация PowerPoint</vt:lpstr>
      <vt:lpstr>Презентация PowerPoint</vt:lpstr>
      <vt:lpstr>История  образования  МР  «Сретенский район»</vt:lpstr>
      <vt:lpstr>Административно-территориальное  деление МР «Сретенский район» </vt:lpstr>
      <vt:lpstr>Географическое положение.</vt:lpstr>
      <vt:lpstr>Климатические условия.</vt:lpstr>
      <vt:lpstr>                   Памятники природы</vt:lpstr>
      <vt:lpstr>                   Памятники природы</vt:lpstr>
      <vt:lpstr>Основные месторождения полезных ископаемых.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Демография</vt:lpstr>
      <vt:lpstr>Презентация PowerPoint</vt:lpstr>
      <vt:lpstr>Презентация PowerPoint</vt:lpstr>
      <vt:lpstr>Презентация PowerPoint</vt:lpstr>
      <vt:lpstr>Инженерная инфраструктура</vt:lpstr>
      <vt:lpstr>Социальная сфера. Образование.</vt:lpstr>
      <vt:lpstr>Образование.</vt:lpstr>
      <vt:lpstr>Социальная сфера . Культура</vt:lpstr>
      <vt:lpstr>Презентация PowerPoint</vt:lpstr>
      <vt:lpstr>Презентация PowerPoint</vt:lpstr>
      <vt:lpstr>Социальная сфера. Физическая культура и спорт</vt:lpstr>
      <vt:lpstr>Здравоохранение</vt:lpstr>
      <vt:lpstr>Экономическая ситуация</vt:lpstr>
      <vt:lpstr>Презентация PowerPoint</vt:lpstr>
      <vt:lpstr>Системообразующие предприятия района</vt:lpstr>
      <vt:lpstr>Экономическая ситуация</vt:lpstr>
      <vt:lpstr>Презентация PowerPoint</vt:lpstr>
      <vt:lpstr>Физические показатели производства продукции растениеводства</vt:lpstr>
      <vt:lpstr>Объемы финансовой поддержки в агропромышленном секторе</vt:lpstr>
      <vt:lpstr>Точки роста </vt:lpstr>
      <vt:lpstr>ФОРМЫ МУНИЦИПАЛЬНОЙ ПОДДЕРЖКИ  ИНВЕСТИЦИОННОЙ ДЕЯТЕЛЬНОСТИ</vt:lpstr>
      <vt:lpstr>Презентация PowerPoint</vt:lpstr>
      <vt:lpstr>Презентация PowerPoint</vt:lpstr>
      <vt:lpstr>Презентация PowerPoint</vt:lpstr>
      <vt:lpstr>Малый и средний бизнес. </vt:lpstr>
      <vt:lpstr>Презентация PowerPoint</vt:lpstr>
      <vt:lpstr> Инвестиционный проект  «Строительство рудника на участке Карийского рудного поля «Дмитриевский». </vt:lpstr>
      <vt:lpstr>Презентация PowerPoint</vt:lpstr>
      <vt:lpstr>Презентация PowerPoint</vt:lpstr>
      <vt:lpstr>«Технологическая линия производства ориентированно стружечных плит ОСП (OSP) производительность 15,30,45,60 тыс. м. куб/год»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«Предприятие по изготовлению готовых строительных изделий из газобетона, цемента и искусственного камня».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«Производственный комплекс  по выпуску строительных материалов»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Инвестиционный паспорт муниципального района «Карымский район»</dc:title>
  <cp:lastModifiedBy>Economic</cp:lastModifiedBy>
  <cp:revision>1450</cp:revision>
  <cp:lastPrinted>2017-12-04T01:25:16Z</cp:lastPrinted>
  <dcterms:modified xsi:type="dcterms:W3CDTF">2020-04-02T03:27:14Z</dcterms:modified>
</cp:coreProperties>
</file>