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7" r:id="rId2"/>
    <p:sldId id="325" r:id="rId3"/>
    <p:sldId id="326" r:id="rId4"/>
    <p:sldId id="327" r:id="rId5"/>
    <p:sldId id="334" r:id="rId6"/>
    <p:sldId id="335" r:id="rId7"/>
    <p:sldId id="337" r:id="rId8"/>
    <p:sldId id="336" r:id="rId9"/>
    <p:sldId id="328" r:id="rId10"/>
    <p:sldId id="332" r:id="rId11"/>
    <p:sldId id="330" r:id="rId12"/>
    <p:sldId id="331" r:id="rId13"/>
    <p:sldId id="333" r:id="rId14"/>
    <p:sldId id="297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B20709D-CB2F-4254-B4A8-7A6E9CA514EF}">
          <p14:sldIdLst>
            <p14:sldId id="257"/>
          </p14:sldIdLst>
        </p14:section>
        <p14:section name="Раздел без заголовка" id="{9E8EDAFE-F71C-481C-8403-1BE7B8DD8ECA}">
          <p14:sldIdLst>
            <p14:sldId id="325"/>
            <p14:sldId id="326"/>
            <p14:sldId id="327"/>
            <p14:sldId id="334"/>
            <p14:sldId id="335"/>
            <p14:sldId id="337"/>
            <p14:sldId id="336"/>
            <p14:sldId id="328"/>
            <p14:sldId id="332"/>
            <p14:sldId id="330"/>
            <p14:sldId id="331"/>
            <p14:sldId id="333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E1A4E"/>
    <a:srgbClr val="6600CC"/>
    <a:srgbClr val="011991"/>
    <a:srgbClr val="8F1A50"/>
    <a:srgbClr val="F4C4DA"/>
    <a:srgbClr val="0AA8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21" autoAdjust="0"/>
  </p:normalViewPr>
  <p:slideViewPr>
    <p:cSldViewPr snapToGrid="0">
      <p:cViewPr varScale="1">
        <p:scale>
          <a:sx n="80" d="100"/>
          <a:sy n="80" d="100"/>
        </p:scale>
        <p:origin x="-96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F299-9787-4B34-A504-F604F446FE6B}" type="datetimeFigureOut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A2E8B-7D42-4004-B1E1-1F058F85FE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612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2E8B-7D42-4004-B1E1-1F058F85FE7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585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2E8B-7D42-4004-B1E1-1F058F85FE7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597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2E8B-7D42-4004-B1E1-1F058F85FE7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77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2E8B-7D42-4004-B1E1-1F058F85FE7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738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2E8B-7D42-4004-B1E1-1F058F85FE7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227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2E8B-7D42-4004-B1E1-1F058F85FE7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022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2E8B-7D42-4004-B1E1-1F058F85FE7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501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2E8B-7D42-4004-B1E1-1F058F85FE7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270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2E8B-7D42-4004-B1E1-1F058F85FE7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348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A2E8B-7D42-4004-B1E1-1F058F85FE7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063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2E8B-7D42-4004-B1E1-1F058F85FE7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95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DE3D-1043-4BBA-9E2C-C908A2240F02}" type="datetime1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189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4FA-FA0F-42CC-A7E4-4F3694C30AE0}" type="datetime1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924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873B-52C3-4A31-AEBB-A9A9090CC55C}" type="datetime1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859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952-0B41-42BD-8C38-95A0592F0BDB}" type="datetime1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84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B0FA-1C1A-4E85-9F6D-66B588711962}" type="datetime1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39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827-5422-4E1E-B26B-28394B33BD40}" type="datetime1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380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1677-C846-48F2-8F30-9644F415C63D}" type="datetime1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18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20EC-C961-4AD3-8748-F6D63B2D2951}" type="datetime1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768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BC68-634B-4DCD-9992-C91625D795BE}" type="datetime1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462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B66-DFA7-4182-8096-5662EAE16A99}" type="datetime1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722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09FE-FD35-4555-A09C-A0DB5FE24C6B}" type="datetime1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239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B210-89A4-4175-87D7-A64848298613}" type="datetime1">
              <a:rPr lang="ru-RU" smtClean="0"/>
              <a:pPr/>
              <a:t>20.02.2019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317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F90AE73-477F-45F7-B7CA-518DAAE057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32" t="5888" r="54581" b="64050"/>
          <a:stretch/>
        </p:blipFill>
        <p:spPr>
          <a:xfrm>
            <a:off x="7323016" y="4493847"/>
            <a:ext cx="4868984" cy="2364153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8CEF63D0-38F8-49FD-861F-5433195DB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13658" cy="975037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701C47EE-C395-4A4D-B453-029493AFC46E}"/>
              </a:ext>
            </a:extLst>
          </p:cNvPr>
          <p:cNvSpPr txBox="1">
            <a:spLocks noChangeArrowheads="1"/>
          </p:cNvSpPr>
          <p:nvPr/>
        </p:nvSpPr>
        <p:spPr>
          <a:xfrm>
            <a:off x="371475" y="2019300"/>
            <a:ext cx="11236325" cy="2048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pPr algn="ctr">
              <a:lnSpc>
                <a:spcPts val="3000"/>
              </a:lnSpc>
              <a:spcAft>
                <a:spcPts val="600"/>
              </a:spcAft>
            </a:pPr>
            <a:endParaRPr lang="ru-RU" sz="2800" spc="0" dirty="0">
              <a:solidFill>
                <a:srgbClr val="0119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ru-RU" sz="2800" spc="0" dirty="0">
                <a:solidFill>
                  <a:srgbClr val="011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Федерального закона от </a:t>
            </a:r>
            <a:r>
              <a:rPr lang="ru-RU" sz="2800" spc="0">
                <a:solidFill>
                  <a:srgbClr val="011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01.05.2016 </a:t>
            </a:r>
            <a:r>
              <a:rPr lang="ru-RU" sz="2800" spc="0" smtClean="0">
                <a:solidFill>
                  <a:srgbClr val="011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800" spc="0" dirty="0">
                <a:solidFill>
                  <a:srgbClr val="011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119-ФЗ</a:t>
            </a:r>
          </a:p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ru-RU" sz="2800" spc="0" dirty="0">
                <a:solidFill>
                  <a:srgbClr val="011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территориях субъектов Российской Федерации, входящих в состав Дальневосточного федерального округа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A429E810-D283-4135-98A7-FA7158A19C82}"/>
              </a:ext>
            </a:extLst>
          </p:cNvPr>
          <p:cNvSpPr txBox="1">
            <a:spLocks noChangeArrowheads="1"/>
          </p:cNvSpPr>
          <p:nvPr/>
        </p:nvSpPr>
        <p:spPr>
          <a:xfrm>
            <a:off x="371475" y="4935425"/>
            <a:ext cx="11487150" cy="105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pPr algn="ctr"/>
            <a:endParaRPr lang="en-US" sz="2600" spc="0" dirty="0">
              <a:solidFill>
                <a:srgbClr val="8E1A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701C47EE-C395-4A4D-B453-029493AFC46E}"/>
              </a:ext>
            </a:extLst>
          </p:cNvPr>
          <p:cNvSpPr txBox="1">
            <a:spLocks noChangeArrowheads="1"/>
          </p:cNvSpPr>
          <p:nvPr/>
        </p:nvSpPr>
        <p:spPr>
          <a:xfrm>
            <a:off x="93624" y="3465686"/>
            <a:ext cx="12191999" cy="97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endParaRPr lang="en-US" sz="2800" spc="0" dirty="0">
              <a:solidFill>
                <a:srgbClr val="8E1A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D32052EF-25BE-41AC-B77F-0121E8FE9E41}"/>
              </a:ext>
            </a:extLst>
          </p:cNvPr>
          <p:cNvSpPr txBox="1">
            <a:spLocks noChangeArrowheads="1"/>
          </p:cNvSpPr>
          <p:nvPr/>
        </p:nvSpPr>
        <p:spPr>
          <a:xfrm>
            <a:off x="138367" y="4878184"/>
            <a:ext cx="12191999" cy="866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000" i="1" spc="0" dirty="0">
              <a:solidFill>
                <a:srgbClr val="0119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49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BC93382-960C-403F-85E6-F91092AE6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3841" t="15795" r="35497" b="10652"/>
          <a:stretch/>
        </p:blipFill>
        <p:spPr>
          <a:xfrm>
            <a:off x="604989" y="1017588"/>
            <a:ext cx="4138358" cy="55842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889160" y="256173"/>
            <a:ext cx="11010900" cy="638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Декларация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об использовании ЗУ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0EC540DE-09EF-4B13-B3BB-04FC52F57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1502" y="1418520"/>
            <a:ext cx="6773763" cy="4782374"/>
          </a:xfrm>
        </p:spPr>
        <p:txBody>
          <a:bodyPr anchor="t">
            <a:normAutofit/>
          </a:bodyPr>
          <a:lstStyle/>
          <a:p>
            <a:pPr algn="l">
              <a:lnSpc>
                <a:spcPts val="2000"/>
              </a:lnSpc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	В срок не позднее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месяцев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истечения 3 лет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 дня заключения договора гражданин представляет в уполномоченный орган декларацию об использовании ЗУ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Непредставление декларации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об использовании ЗУ в срок, является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основанием для проведения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федеральными органами исполнительной власти,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внеплановой проверки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соблюдения гражданином требований земельного законодательства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декларации об использовании земельного участка утверждена Приказом Минвостокразвития России от 16.04.2018  № 63 "Об утверждении формы декларации об использовании земельного участка, предоставленного гражданину (гражданам) Российской Федерации в безвозмездное пользование"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C250AF-1AC9-4377-A1BA-A4A67991F7A9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10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sp>
        <p:nvSpPr>
          <p:cNvPr id="10" name="Заголовок 8">
            <a:extLst>
              <a:ext uri="{FF2B5EF4-FFF2-40B4-BE49-F238E27FC236}">
                <a16:creationId xmlns:a16="http://schemas.microsoft.com/office/drawing/2014/main" xmlns="" id="{E1AB1C6D-4831-438F-A55C-239CF85CF765}"/>
              </a:ext>
            </a:extLst>
          </p:cNvPr>
          <p:cNvSpPr txBox="1">
            <a:spLocks/>
          </p:cNvSpPr>
          <p:nvPr/>
        </p:nvSpPr>
        <p:spPr>
          <a:xfrm>
            <a:off x="381964" y="3993950"/>
            <a:ext cx="7917084" cy="2133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50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1050781" y="383872"/>
            <a:ext cx="10451592" cy="553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ts val="2200"/>
              </a:lnSpc>
            </a:pPr>
            <a:r>
              <a:rPr lang="ru-RU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Прекращение договора безвозмездного пользования ЗУ </a:t>
            </a:r>
          </a:p>
          <a:p>
            <a:pPr lvl="0" algn="ctr">
              <a:lnSpc>
                <a:spcPts val="2200"/>
              </a:lnSpc>
            </a:pPr>
            <a:r>
              <a:rPr lang="ru-RU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права безвозмездного пользования ЗУ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9C250AF-1AC9-4377-A1BA-A4A67991F7A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CDFC1C3-236D-47B9-93B7-04DCF9BF613A}"/>
              </a:ext>
            </a:extLst>
          </p:cNvPr>
          <p:cNvSpPr/>
          <p:nvPr/>
        </p:nvSpPr>
        <p:spPr>
          <a:xfrm>
            <a:off x="1128649" y="1042418"/>
            <a:ext cx="4709535" cy="10348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Основания 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прекращение договора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безвозмездного пользования ЗУ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6803D92-2F5B-42AC-A6D5-9A77A909FE3A}"/>
              </a:ext>
            </a:extLst>
          </p:cNvPr>
          <p:cNvSpPr/>
          <p:nvPr/>
        </p:nvSpPr>
        <p:spPr>
          <a:xfrm>
            <a:off x="6848100" y="1044245"/>
            <a:ext cx="4709540" cy="10348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Основания 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прекращении права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безвозмездного пользования ЗУ гражданина, при заключении договора с несколькими гражданами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8B6AE9B4-CE79-4759-8CC7-2DBA4F39B143}"/>
              </a:ext>
            </a:extLst>
          </p:cNvPr>
          <p:cNvCxnSpPr>
            <a:cxnSpLocks/>
          </p:cNvCxnSpPr>
          <p:nvPr/>
        </p:nvCxnSpPr>
        <p:spPr>
          <a:xfrm flipH="1">
            <a:off x="1361613" y="2125191"/>
            <a:ext cx="86" cy="3867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2062CD41-82C7-47A5-9B36-78A2110965AD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1361659" y="2895883"/>
            <a:ext cx="16637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476361F0-8995-40C0-AE30-6D2A6C3B3277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361651" y="3774739"/>
            <a:ext cx="16637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5BA52284-CEC3-41E8-99A5-5D90A38ED49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1361670" y="2368750"/>
            <a:ext cx="16637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9992139-3CEA-4B00-858B-D1E902DD8880}"/>
              </a:ext>
            </a:extLst>
          </p:cNvPr>
          <p:cNvSpPr/>
          <p:nvPr/>
        </p:nvSpPr>
        <p:spPr>
          <a:xfrm>
            <a:off x="3025399" y="2176159"/>
            <a:ext cx="6502375" cy="385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Смерть гражданина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8847980-485F-430D-B97E-3A7BA59DD8C0}"/>
              </a:ext>
            </a:extLst>
          </p:cNvPr>
          <p:cNvSpPr/>
          <p:nvPr/>
        </p:nvSpPr>
        <p:spPr>
          <a:xfrm>
            <a:off x="3025388" y="3220115"/>
            <a:ext cx="6502394" cy="11092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Передача гражданином ЗУ во владение и (или) в пользование иностранному государству, международной организации, иностранному гражданину, лицу без гражданства, иностранному юридическому лицу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CA6805E-73C0-44D4-AD58-847EA2F50C02}"/>
              </a:ext>
            </a:extLst>
          </p:cNvPr>
          <p:cNvSpPr/>
          <p:nvPr/>
        </p:nvSpPr>
        <p:spPr>
          <a:xfrm>
            <a:off x="3025380" y="4424243"/>
            <a:ext cx="6502394" cy="6752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Прекращение гражданства Российской Федерации у лица, с которым заключен указанный договор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2B2E4CD-5996-439E-8F62-C58BFC90B748}"/>
              </a:ext>
            </a:extLst>
          </p:cNvPr>
          <p:cNvCxnSpPr>
            <a:cxnSpLocks/>
          </p:cNvCxnSpPr>
          <p:nvPr/>
        </p:nvCxnSpPr>
        <p:spPr>
          <a:xfrm>
            <a:off x="11284336" y="2119168"/>
            <a:ext cx="0" cy="3247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DA6851E6-DFA3-4081-8D0B-AA8F4E59C6D5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9527782" y="3765566"/>
            <a:ext cx="1756468" cy="91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E47D46C9-4A03-4503-A464-211D2AAEAD56}"/>
              </a:ext>
            </a:extLst>
          </p:cNvPr>
          <p:cNvCxnSpPr>
            <a:cxnSpLocks/>
            <a:endCxn id="37" idx="3"/>
          </p:cNvCxnSpPr>
          <p:nvPr/>
        </p:nvCxnSpPr>
        <p:spPr>
          <a:xfrm flipH="1">
            <a:off x="9527776" y="2895883"/>
            <a:ext cx="17564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E5EF2C2E-8514-472C-9BAD-34B5B7203E08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9527774" y="2368750"/>
            <a:ext cx="17564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E904B60-7F4E-4E36-BE13-DDA4F5DFD5F9}"/>
              </a:ext>
            </a:extLst>
          </p:cNvPr>
          <p:cNvSpPr/>
          <p:nvPr/>
        </p:nvSpPr>
        <p:spPr>
          <a:xfrm>
            <a:off x="3025388" y="2648806"/>
            <a:ext cx="6502388" cy="4941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Односторонний отказ гражданина от договора безвозмездного пользования ЗУ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DD863BBB-5318-4339-8755-98D83A043596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361651" y="4761890"/>
            <a:ext cx="16637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xmlns="" id="{D495CC5E-7B3C-4E5D-BC27-98BBBB39775A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9527774" y="4761890"/>
            <a:ext cx="17564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A5383C3A-E49C-4F86-AC68-DE4E65D8C6D8}"/>
              </a:ext>
            </a:extLst>
          </p:cNvPr>
          <p:cNvSpPr/>
          <p:nvPr/>
        </p:nvSpPr>
        <p:spPr>
          <a:xfrm>
            <a:off x="3025380" y="5179066"/>
            <a:ext cx="6502394" cy="3719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Судебное решение </a:t>
            </a:r>
          </a:p>
        </p:txBody>
      </p: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xmlns="" id="{A49B3F2D-A921-4622-90FC-2D42F9FC8FC1}"/>
              </a:ext>
            </a:extLst>
          </p:cNvPr>
          <p:cNvCxnSpPr>
            <a:cxnSpLocks/>
          </p:cNvCxnSpPr>
          <p:nvPr/>
        </p:nvCxnSpPr>
        <p:spPr>
          <a:xfrm>
            <a:off x="1361651" y="5366714"/>
            <a:ext cx="16637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xmlns="" id="{C4499EDC-BB34-4FAA-AB28-E7658B41BF68}"/>
              </a:ext>
            </a:extLst>
          </p:cNvPr>
          <p:cNvCxnSpPr>
            <a:cxnSpLocks/>
          </p:cNvCxnSpPr>
          <p:nvPr/>
        </p:nvCxnSpPr>
        <p:spPr>
          <a:xfrm flipH="1">
            <a:off x="9527774" y="5366714"/>
            <a:ext cx="17564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EE63F116-FF47-4A55-8D61-56C968405B4B}"/>
              </a:ext>
            </a:extLst>
          </p:cNvPr>
          <p:cNvSpPr/>
          <p:nvPr/>
        </p:nvSpPr>
        <p:spPr>
          <a:xfrm>
            <a:off x="3025380" y="5627593"/>
            <a:ext cx="6502394" cy="732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Отсутствие заявления о предоставлении ЗУ в собственность либо в аренду до дня истечения срока действия указанного договора </a:t>
            </a:r>
          </a:p>
        </p:txBody>
      </p: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xmlns="" id="{D6B3F432-2C6B-447D-80A2-9CD2D9F7CD92}"/>
              </a:ext>
            </a:extLst>
          </p:cNvPr>
          <p:cNvCxnSpPr>
            <a:cxnSpLocks/>
            <a:endCxn id="122" idx="1"/>
          </p:cNvCxnSpPr>
          <p:nvPr/>
        </p:nvCxnSpPr>
        <p:spPr>
          <a:xfrm>
            <a:off x="1361651" y="5992801"/>
            <a:ext cx="1663729" cy="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367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1236800" y="305390"/>
            <a:ext cx="10451592" cy="553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ts val="2200"/>
              </a:lnSpc>
            </a:pPr>
            <a:r>
              <a:rPr lang="ru-RU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гражданину ЗУ в собственность или в аренду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9C250AF-1AC9-4377-A1BA-A4A67991F7A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sp>
        <p:nvSpPr>
          <p:cNvPr id="6" name="Заголовок 8">
            <a:extLst>
              <a:ext uri="{FF2B5EF4-FFF2-40B4-BE49-F238E27FC236}">
                <a16:creationId xmlns:a16="http://schemas.microsoft.com/office/drawing/2014/main" xmlns="" id="{A2D4BD0A-0583-4677-91D3-7795C912A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35" y="3135839"/>
            <a:ext cx="11291764" cy="2284549"/>
          </a:xfrm>
        </p:spPr>
        <p:txBody>
          <a:bodyPr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Заявления:</a:t>
            </a:r>
            <a:b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1) ФИО, место жительства гражданина, СНИЛС;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 кадастровый номер ЗУ;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3) вид права, на котором гражданин желает приобрести ЗУ, при аренде земельного участка также испрашиваемый срок пользования;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4) почтовый адрес и (или) адрес электронной почты;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5) способ направления гражданину решения о предоставлении ЗУ (лично, по почтовому адресу, адресу электронной почты или с использованием информационной системы).</a:t>
            </a:r>
          </a:p>
        </p:txBody>
      </p:sp>
      <p:sp>
        <p:nvSpPr>
          <p:cNvPr id="7" name="Заголовок 8">
            <a:extLst>
              <a:ext uri="{FF2B5EF4-FFF2-40B4-BE49-F238E27FC236}">
                <a16:creationId xmlns:a16="http://schemas.microsoft.com/office/drawing/2014/main" xmlns="" id="{B48B1F9E-18A0-48C3-808C-649652EE927A}"/>
              </a:ext>
            </a:extLst>
          </p:cNvPr>
          <p:cNvSpPr txBox="1">
            <a:spLocks/>
          </p:cNvSpPr>
          <p:nvPr/>
        </p:nvSpPr>
        <p:spPr>
          <a:xfrm>
            <a:off x="565235" y="5384322"/>
            <a:ext cx="11291765" cy="1154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 к Заявлению:</a:t>
            </a:r>
            <a:b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1) копия документа, удостоверяющего личность гражданина, подавшего данное заявление;</a:t>
            </a:r>
          </a:p>
          <a:p>
            <a:pPr algn="l"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 документ, подтверждающий полномочия представителя заявителя (если с заявлением обращается представитель заявителя).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04C92C5-C54B-4E14-A0D1-ECEC2B136600}"/>
              </a:ext>
            </a:extLst>
          </p:cNvPr>
          <p:cNvSpPr/>
          <p:nvPr/>
        </p:nvSpPr>
        <p:spPr>
          <a:xfrm>
            <a:off x="4649947" y="952363"/>
            <a:ext cx="3122341" cy="4050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E84C12D1-78FB-4C3A-BF4D-7D0A777916D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694977" y="1550890"/>
            <a:ext cx="523794" cy="267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56F2A3-6C43-47E0-A2F0-148B43046483}"/>
              </a:ext>
            </a:extLst>
          </p:cNvPr>
          <p:cNvSpPr txBox="1"/>
          <p:nvPr/>
        </p:nvSpPr>
        <p:spPr>
          <a:xfrm>
            <a:off x="5218771" y="1381613"/>
            <a:ext cx="2004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рабочих дней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0A51F314-54E3-40F7-AFF7-85D40A2FBE6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223129" y="1550890"/>
            <a:ext cx="635820" cy="267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05715C5-0670-4487-AB59-14DDDF807EA0}"/>
              </a:ext>
            </a:extLst>
          </p:cNvPr>
          <p:cNvSpPr/>
          <p:nvPr/>
        </p:nvSpPr>
        <p:spPr>
          <a:xfrm>
            <a:off x="1291468" y="1836706"/>
            <a:ext cx="2520169" cy="10192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Принимает 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 о предоставлении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ЗУ и направляет решение гражданину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7D07F3A-B31C-462E-AF0E-5C86AF427324}"/>
              </a:ext>
            </a:extLst>
          </p:cNvPr>
          <p:cNvSpPr/>
          <p:nvPr/>
        </p:nvSpPr>
        <p:spPr>
          <a:xfrm>
            <a:off x="3971322" y="1846863"/>
            <a:ext cx="2239796" cy="10090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 договора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аренды ЗУ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307B04C-0709-4891-BE0E-803742155903}"/>
              </a:ext>
            </a:extLst>
          </p:cNvPr>
          <p:cNvSpPr/>
          <p:nvPr/>
        </p:nvSpPr>
        <p:spPr>
          <a:xfrm>
            <a:off x="6370803" y="1846863"/>
            <a:ext cx="2327141" cy="10090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 договора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купли-продажи ЗУ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26501CB-289A-4AF5-8A42-75B443C61A3E}"/>
              </a:ext>
            </a:extLst>
          </p:cNvPr>
          <p:cNvSpPr/>
          <p:nvPr/>
        </p:nvSpPr>
        <p:spPr>
          <a:xfrm>
            <a:off x="8868677" y="1851559"/>
            <a:ext cx="2239796" cy="10090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Принимает 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 об отказе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предоставлении ЗУ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87F73CB3-A173-4572-B92C-FA7D13B85F98}"/>
              </a:ext>
            </a:extLst>
          </p:cNvPr>
          <p:cNvCxnSpPr>
            <a:cxnSpLocks/>
          </p:cNvCxnSpPr>
          <p:nvPr/>
        </p:nvCxnSpPr>
        <p:spPr>
          <a:xfrm flipH="1">
            <a:off x="2793991" y="1381613"/>
            <a:ext cx="1766858" cy="351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5214AFC1-D854-408A-8EF7-4110F5A62C9D}"/>
              </a:ext>
            </a:extLst>
          </p:cNvPr>
          <p:cNvCxnSpPr>
            <a:cxnSpLocks/>
          </p:cNvCxnSpPr>
          <p:nvPr/>
        </p:nvCxnSpPr>
        <p:spPr>
          <a:xfrm>
            <a:off x="7906415" y="1339884"/>
            <a:ext cx="2101659" cy="408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999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1180114" y="257486"/>
            <a:ext cx="10286098" cy="553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ts val="2200"/>
              </a:lnSpc>
            </a:pPr>
            <a:r>
              <a:rPr lang="ru-RU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 принятые в Федеральный закон</a:t>
            </a:r>
          </a:p>
          <a:p>
            <a:pPr lvl="0" algn="ctr">
              <a:lnSpc>
                <a:spcPts val="2200"/>
              </a:lnSpc>
            </a:pPr>
            <a:r>
              <a:rPr lang="ru-RU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01.05.2016 № 119-ФЗ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9C250AF-1AC9-4377-A1BA-A4A67991F7A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00BA1FD-C9EE-4BE9-9571-85E738423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73" y="1279841"/>
            <a:ext cx="10995100" cy="1306736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права субъектов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 своими законами определить территории, земли, зоны, в границах которых земельные участки не могут быть предоставлены гражданам в безвозмездное пользование;</a:t>
            </a:r>
            <a:b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обязанность направлять межведомственные запросы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с целью проверки наличия обстоятельств, препятствующих предоставлению ЗУ;</a:t>
            </a:r>
            <a:b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запрета на предоставление ЗУ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, который находится в границах охотничьих угодий, используемых на основании </a:t>
            </a:r>
            <a:r>
              <a:rPr lang="ru-RU" sz="1250" dirty="0" err="1">
                <a:latin typeface="Arial" panose="020B0604020202020204" pitchFamily="34" charset="0"/>
                <a:cs typeface="Arial" panose="020B0604020202020204" pitchFamily="34" charset="0"/>
              </a:rPr>
              <a:t>охотхозяйственных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 соглашений.</a:t>
            </a:r>
            <a:endParaRPr lang="ru-RU" sz="125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xmlns="" id="{BA46D77D-75C5-4ABA-B88D-9B3183C89034}"/>
              </a:ext>
            </a:extLst>
          </p:cNvPr>
          <p:cNvSpPr txBox="1">
            <a:spLocks/>
          </p:cNvSpPr>
          <p:nvPr/>
        </p:nvSpPr>
        <p:spPr>
          <a:xfrm>
            <a:off x="880945" y="2788909"/>
            <a:ext cx="10995104" cy="23504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основаниях для отказа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 в предоставлении земельного участка в безвозмездное пользование (охотничьи угодья , недра, защитные леса);</a:t>
            </a:r>
          </a:p>
          <a:p>
            <a:pPr algn="l">
              <a:lnSpc>
                <a:spcPct val="130000"/>
              </a:lnSpc>
            </a:pP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исправление обстоятельств, препятствующих предоставлению ЗУ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 или его пользованию (корректировка СРЗУ, выявление пересечения с территориями, землями, зонами, указанными в статье 7 при установлении на местности границ участка);</a:t>
            </a:r>
          </a:p>
          <a:p>
            <a:pPr algn="l">
              <a:lnSpc>
                <a:spcPct val="130000"/>
              </a:lnSpc>
            </a:pP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публичного сервитута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в целях обеспечения прохода к участку;</a:t>
            </a:r>
          </a:p>
          <a:p>
            <a:pPr algn="l">
              <a:lnSpc>
                <a:spcPct val="130000"/>
              </a:lnSpc>
            </a:pP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отражение в ФИС «ранее учтенных» объектов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lnSpc>
                <a:spcPct val="130000"/>
              </a:lnSpc>
            </a:pP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обязанности пользователя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по лесовосстановлению и рекультивации земель;</a:t>
            </a:r>
          </a:p>
          <a:p>
            <a:pPr algn="l">
              <a:lnSpc>
                <a:spcPct val="130000"/>
              </a:lnSpc>
            </a:pP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встраивание МФЦ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в систему органов, участвующих в реализации программы;</a:t>
            </a:r>
          </a:p>
          <a:p>
            <a:pPr algn="l">
              <a:lnSpc>
                <a:spcPct val="130000"/>
              </a:lnSpc>
            </a:pP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регулирование предельных цен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(тарифов) на услуги на выполнение работ по установлению на местности границ земельных участков и др.</a:t>
            </a:r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xmlns="" id="{ED9896AD-A69E-482C-B814-DCDF833983A4}"/>
              </a:ext>
            </a:extLst>
          </p:cNvPr>
          <p:cNvSpPr txBox="1">
            <a:spLocks/>
          </p:cNvSpPr>
          <p:nvPr/>
        </p:nvSpPr>
        <p:spPr>
          <a:xfrm>
            <a:off x="899573" y="5559139"/>
            <a:ext cx="10853854" cy="1014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получить «дальневосточный гектар»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 ещё не имеющим российского гражданства соотечественникам, которые переселяются в Россию по программе содействия переселению соотечественников;</a:t>
            </a:r>
            <a:b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досрочная передача в собственность ЗУ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 при условии, что на нем построен объект капитального строительства;</a:t>
            </a:r>
            <a:b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50" b="1" dirty="0">
                <a:latin typeface="Arial" panose="020B0604020202020204" pitchFamily="34" charset="0"/>
                <a:cs typeface="Arial" panose="020B0604020202020204" pitchFamily="34" charset="0"/>
              </a:rPr>
              <a:t>порядок установления критериев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освоения земельных участков.</a:t>
            </a:r>
            <a:endParaRPr lang="ru-RU" sz="125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0E3D957-31D7-48E9-B5E7-B59A3FD69724}"/>
              </a:ext>
            </a:extLst>
          </p:cNvPr>
          <p:cNvSpPr/>
          <p:nvPr/>
        </p:nvSpPr>
        <p:spPr>
          <a:xfrm>
            <a:off x="3708753" y="894620"/>
            <a:ext cx="4566422" cy="390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28.12.2016 N 502-ФЗ:</a:t>
            </a:r>
            <a:endParaRPr lang="ru-RU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5C9FB65-6E02-46D2-9D06-100F35E2A585}"/>
              </a:ext>
            </a:extLst>
          </p:cNvPr>
          <p:cNvSpPr/>
          <p:nvPr/>
        </p:nvSpPr>
        <p:spPr>
          <a:xfrm>
            <a:off x="3708753" y="2498580"/>
            <a:ext cx="4566422" cy="390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29.07.2017 № 247-ФЗ:</a:t>
            </a:r>
            <a:endParaRPr lang="ru-RU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4FDB499-07F1-4090-B480-F897EC55C0D2}"/>
              </a:ext>
            </a:extLst>
          </p:cNvPr>
          <p:cNvSpPr/>
          <p:nvPr/>
        </p:nvSpPr>
        <p:spPr>
          <a:xfrm>
            <a:off x="2438442" y="5116748"/>
            <a:ext cx="7352372" cy="4048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27.12.2018 N 503-ФЗ (начало действия - 28.03.2019):</a:t>
            </a:r>
            <a:endParaRPr lang="ru-RU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BA68FA18-74D6-42B7-B17D-4E04BE263B36}"/>
              </a:ext>
            </a:extLst>
          </p:cNvPr>
          <p:cNvCxnSpPr>
            <a:cxnSpLocks/>
          </p:cNvCxnSpPr>
          <p:nvPr/>
        </p:nvCxnSpPr>
        <p:spPr>
          <a:xfrm>
            <a:off x="631943" y="1089991"/>
            <a:ext cx="0" cy="1108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29B359E1-70D5-4083-847E-23A1A28337BD}"/>
              </a:ext>
            </a:extLst>
          </p:cNvPr>
          <p:cNvCxnSpPr/>
          <p:nvPr/>
        </p:nvCxnSpPr>
        <p:spPr>
          <a:xfrm>
            <a:off x="631943" y="1496051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D15B52DD-C9DD-49AE-AA75-A2ECE7AEBFA3}"/>
              </a:ext>
            </a:extLst>
          </p:cNvPr>
          <p:cNvCxnSpPr/>
          <p:nvPr/>
        </p:nvCxnSpPr>
        <p:spPr>
          <a:xfrm>
            <a:off x="631943" y="1933210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DD95059D-6D2D-4D70-8A2B-A2E65ED0F1B4}"/>
              </a:ext>
            </a:extLst>
          </p:cNvPr>
          <p:cNvCxnSpPr/>
          <p:nvPr/>
        </p:nvCxnSpPr>
        <p:spPr>
          <a:xfrm>
            <a:off x="631943" y="2198578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858E4508-6B2D-4365-9BCC-D456ED58B16F}"/>
              </a:ext>
            </a:extLst>
          </p:cNvPr>
          <p:cNvCxnSpPr>
            <a:cxnSpLocks/>
          </p:cNvCxnSpPr>
          <p:nvPr/>
        </p:nvCxnSpPr>
        <p:spPr>
          <a:xfrm>
            <a:off x="631943" y="2709760"/>
            <a:ext cx="0" cy="2291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47E94684-0982-46ED-B626-9A3EF2A1DA08}"/>
              </a:ext>
            </a:extLst>
          </p:cNvPr>
          <p:cNvCxnSpPr/>
          <p:nvPr/>
        </p:nvCxnSpPr>
        <p:spPr>
          <a:xfrm>
            <a:off x="631943" y="3042305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20440D75-F995-44EC-A9AC-624A78DF5229}"/>
              </a:ext>
            </a:extLst>
          </p:cNvPr>
          <p:cNvCxnSpPr/>
          <p:nvPr/>
        </p:nvCxnSpPr>
        <p:spPr>
          <a:xfrm>
            <a:off x="631942" y="3512918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629A8946-D060-4C61-9141-FDF1CC740D25}"/>
              </a:ext>
            </a:extLst>
          </p:cNvPr>
          <p:cNvCxnSpPr/>
          <p:nvPr/>
        </p:nvCxnSpPr>
        <p:spPr>
          <a:xfrm>
            <a:off x="631942" y="3964130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5BCD4849-80A0-4A61-9B6D-DED57EBB67F7}"/>
              </a:ext>
            </a:extLst>
          </p:cNvPr>
          <p:cNvCxnSpPr/>
          <p:nvPr/>
        </p:nvCxnSpPr>
        <p:spPr>
          <a:xfrm>
            <a:off x="631942" y="4257789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ACB6E2D7-83F5-4E72-8128-CCAA35A7A10A}"/>
              </a:ext>
            </a:extLst>
          </p:cNvPr>
          <p:cNvCxnSpPr/>
          <p:nvPr/>
        </p:nvCxnSpPr>
        <p:spPr>
          <a:xfrm>
            <a:off x="631942" y="4503116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25A110B4-C1D2-4CA8-AFE0-3D7D214D26E6}"/>
              </a:ext>
            </a:extLst>
          </p:cNvPr>
          <p:cNvCxnSpPr/>
          <p:nvPr/>
        </p:nvCxnSpPr>
        <p:spPr>
          <a:xfrm>
            <a:off x="631942" y="4748442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3C5B56B0-323F-4AB6-9A6B-1E658B617B29}"/>
              </a:ext>
            </a:extLst>
          </p:cNvPr>
          <p:cNvCxnSpPr/>
          <p:nvPr/>
        </p:nvCxnSpPr>
        <p:spPr>
          <a:xfrm>
            <a:off x="631942" y="5001471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DFDD9BAB-5D81-49EC-8D21-704F4E4BE196}"/>
              </a:ext>
            </a:extLst>
          </p:cNvPr>
          <p:cNvCxnSpPr>
            <a:cxnSpLocks/>
          </p:cNvCxnSpPr>
          <p:nvPr/>
        </p:nvCxnSpPr>
        <p:spPr>
          <a:xfrm>
            <a:off x="631942" y="5319194"/>
            <a:ext cx="0" cy="1127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BC849740-4822-4734-930A-BA7D35A82657}"/>
              </a:ext>
            </a:extLst>
          </p:cNvPr>
          <p:cNvCxnSpPr/>
          <p:nvPr/>
        </p:nvCxnSpPr>
        <p:spPr>
          <a:xfrm>
            <a:off x="646767" y="5688910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C78FBE45-5024-4E74-80C4-6F33DB3204B4}"/>
              </a:ext>
            </a:extLst>
          </p:cNvPr>
          <p:cNvCxnSpPr/>
          <p:nvPr/>
        </p:nvCxnSpPr>
        <p:spPr>
          <a:xfrm>
            <a:off x="631942" y="6170672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41764BC5-557D-4A92-8EF4-40B5C81B2F05}"/>
              </a:ext>
            </a:extLst>
          </p:cNvPr>
          <p:cNvCxnSpPr/>
          <p:nvPr/>
        </p:nvCxnSpPr>
        <p:spPr>
          <a:xfrm>
            <a:off x="631942" y="6447191"/>
            <a:ext cx="267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D723500-05D1-4507-836A-405908B1D81B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31942" y="1089992"/>
            <a:ext cx="3076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42872DEA-3E7A-4F65-B05A-B670270C98D7}"/>
              </a:ext>
            </a:extLst>
          </p:cNvPr>
          <p:cNvCxnSpPr>
            <a:cxnSpLocks/>
          </p:cNvCxnSpPr>
          <p:nvPr/>
        </p:nvCxnSpPr>
        <p:spPr>
          <a:xfrm flipH="1">
            <a:off x="631942" y="2709760"/>
            <a:ext cx="3076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4D9D464D-E755-4619-BACC-01E46EC7D804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631942" y="5319194"/>
            <a:ext cx="1806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210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 txBox="1">
            <a:spLocks/>
          </p:cNvSpPr>
          <p:nvPr/>
        </p:nvSpPr>
        <p:spPr>
          <a:xfrm>
            <a:off x="955749" y="2897945"/>
            <a:ext cx="10814143" cy="1885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4000" kern="1200">
                <a:solidFill>
                  <a:srgbClr val="8300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011991"/>
                </a:solidFill>
                <a:latin typeface="+mn-lt"/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196DE7-F400-43DA-86BB-761A268451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32" t="5888" r="54581" b="64050"/>
          <a:stretch/>
        </p:blipFill>
        <p:spPr>
          <a:xfrm>
            <a:off x="7277878" y="4471930"/>
            <a:ext cx="4914122" cy="2386070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xmlns="" id="{8CEF63D0-38F8-49FD-861F-5433195DB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20" y="98217"/>
            <a:ext cx="1813658" cy="9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58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45F0F06-E983-4082-9B3F-779C9F1108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375" t="10979" r="1022" b="4432"/>
          <a:stretch/>
        </p:blipFill>
        <p:spPr>
          <a:xfrm>
            <a:off x="5930900" y="3364005"/>
            <a:ext cx="6010398" cy="2900009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870204" y="606564"/>
            <a:ext cx="10451592" cy="55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Федеральная информационная система (ФИС)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0EC540DE-09EF-4B13-B3BB-04FC52F57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964" y="1330085"/>
            <a:ext cx="11449480" cy="2133599"/>
          </a:xfrm>
        </p:spPr>
        <p:txBody>
          <a:bodyPr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информации в ФИС:</a:t>
            </a:r>
            <a:b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1) порядок и условия предоставления гражданам земельных участков в безвозмездное пользование, аренду, собственность;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 местоположение границ территорий, земель, зон, земельных участков не подлежащий предоставлению;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3) поступившие заявления гражданина о предоставлении земельного участка в безвозмездное пользование и выбранных видах разрешенного использования земельного участка, предоставленного гражданину в безвозмездное пользование;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4) местоположение границ объектов недвижимости, сведения о котором внесены в Единый государственный реестр недвижимости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C250AF-1AC9-4377-A1BA-A4A67991F7A9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2</a:t>
            </a:fld>
            <a:endParaRPr lang="en-US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F97D72F-B730-4158-86F2-39CD514D1724}"/>
              </a:ext>
            </a:extLst>
          </p:cNvPr>
          <p:cNvSpPr txBox="1"/>
          <p:nvPr/>
        </p:nvSpPr>
        <p:spPr>
          <a:xfrm>
            <a:off x="381964" y="3642119"/>
            <a:ext cx="5714036" cy="234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Функциональные возможности ФИС:</a:t>
            </a:r>
            <a:b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1) подготовки схемы размещения земельного участка на публичной кадастровой карте в форме электронного документа;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2) подготовки и направления гражданином в уполномоченный орган заявления, документов и сведений в форме электронного документа;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3) информирование гражданина уполномоченным органом</a:t>
            </a:r>
          </a:p>
          <a:p>
            <a:pPr>
              <a:lnSpc>
                <a:spcPct val="130000"/>
              </a:lnSpc>
            </a:pPr>
            <a:endParaRPr lang="ru-RU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18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870204" y="348262"/>
            <a:ext cx="10451592" cy="553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земельного участка</a:t>
            </a:r>
          </a:p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 безвозмездное пользование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0EC540DE-09EF-4B13-B3BB-04FC52F57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964" y="1417693"/>
            <a:ext cx="8023134" cy="2663865"/>
          </a:xfrm>
        </p:spPr>
        <p:txBody>
          <a:bodyPr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Заявления:</a:t>
            </a:r>
            <a:b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1) ФИО, место жительства гражданина, подавшего заявление, СНИЛС 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 кадастровый номер ЗУ, за исключением случаев, если ЗУ предстоит образовать;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испрашиваемого земельного участка;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4) кадастровый номер ЗУ или кадастровые номера ЗУ, из которых предусмотрено образование испрашиваемого ЗУ;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5) почтовый адрес и (или) адрес электронной почты заявителя;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6) способ направления документов (лично, по почтовому адресу, адресу электронной почты или с использованием информационной системы)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C250AF-1AC9-4377-A1BA-A4A67991F7A9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sp>
        <p:nvSpPr>
          <p:cNvPr id="10" name="Заголовок 8">
            <a:extLst>
              <a:ext uri="{FF2B5EF4-FFF2-40B4-BE49-F238E27FC236}">
                <a16:creationId xmlns:a16="http://schemas.microsoft.com/office/drawing/2014/main" xmlns="" id="{E1AB1C6D-4831-438F-A55C-239CF85CF765}"/>
              </a:ext>
            </a:extLst>
          </p:cNvPr>
          <p:cNvSpPr txBox="1">
            <a:spLocks/>
          </p:cNvSpPr>
          <p:nvPr/>
        </p:nvSpPr>
        <p:spPr>
          <a:xfrm>
            <a:off x="381964" y="3993950"/>
            <a:ext cx="7917084" cy="2133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8">
            <a:extLst>
              <a:ext uri="{FF2B5EF4-FFF2-40B4-BE49-F238E27FC236}">
                <a16:creationId xmlns:a16="http://schemas.microsoft.com/office/drawing/2014/main" xmlns="" id="{61BCDD6D-053B-4067-AD6F-B47D01566D11}"/>
              </a:ext>
            </a:extLst>
          </p:cNvPr>
          <p:cNvSpPr txBox="1">
            <a:spLocks/>
          </p:cNvSpPr>
          <p:nvPr/>
        </p:nvSpPr>
        <p:spPr>
          <a:xfrm>
            <a:off x="381964" y="4169167"/>
            <a:ext cx="7825703" cy="1629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 к Заявлению:</a:t>
            </a:r>
            <a:b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1) копия документа, удостоверяющего личность заявителя;</a:t>
            </a:r>
          </a:p>
          <a:p>
            <a:pPr algn="l"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 схема размещения земельного участка в случае (если ЗУ предстоит образовать);</a:t>
            </a:r>
          </a:p>
          <a:p>
            <a:pPr algn="l"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3) документ, подтверждающий полномочия представителя заявителя (если с заявлением обращается представитель заявителя)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95AED0-AF2B-4667-BB9B-4266DA7F7762}"/>
              </a:ext>
            </a:extLst>
          </p:cNvPr>
          <p:cNvSpPr txBox="1"/>
          <p:nvPr/>
        </p:nvSpPr>
        <p:spPr>
          <a:xfrm>
            <a:off x="674599" y="6048573"/>
            <a:ext cx="743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ВАЖНО: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Истребование у гражданина иных документов не допускается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1BD59FE-86E6-4163-81D8-A12EB46AC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0945" t="13044" r="19787" b="17825"/>
          <a:stretch/>
        </p:blipFill>
        <p:spPr>
          <a:xfrm>
            <a:off x="8207667" y="1073149"/>
            <a:ext cx="3788126" cy="50328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7910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902208" y="417610"/>
            <a:ext cx="10451592" cy="553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Порядок предоставления земельного участка гражданину</a:t>
            </a:r>
          </a:p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 безвозмездное пользование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C250AF-1AC9-4377-A1BA-A4A67991F7A9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4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0A035E2-CB7D-43E1-AE1F-1CF54DF22F35}"/>
              </a:ext>
            </a:extLst>
          </p:cNvPr>
          <p:cNvSpPr/>
          <p:nvPr/>
        </p:nvSpPr>
        <p:spPr>
          <a:xfrm>
            <a:off x="4441029" y="1075648"/>
            <a:ext cx="3858020" cy="4050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09AC6A32-AF95-4A41-88CF-9B36BD3BA1CF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1208210" y="2180466"/>
            <a:ext cx="16537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AAB05E-0963-4406-B398-EA25F771C6DF}"/>
              </a:ext>
            </a:extLst>
          </p:cNvPr>
          <p:cNvSpPr txBox="1"/>
          <p:nvPr/>
        </p:nvSpPr>
        <p:spPr>
          <a:xfrm>
            <a:off x="1158758" y="3069561"/>
            <a:ext cx="1830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рабочих дней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192D3BB-1573-4C8F-ADE2-C6DBB52E400D}"/>
              </a:ext>
            </a:extLst>
          </p:cNvPr>
          <p:cNvSpPr/>
          <p:nvPr/>
        </p:nvSpPr>
        <p:spPr>
          <a:xfrm>
            <a:off x="2861962" y="2909212"/>
            <a:ext cx="2506604" cy="9798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</a:t>
            </a:r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возврате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заявления при наличии установленных оснований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57726A-E1E2-4564-A511-FA15A74EBF9F}"/>
              </a:ext>
            </a:extLst>
          </p:cNvPr>
          <p:cNvSpPr txBox="1"/>
          <p:nvPr/>
        </p:nvSpPr>
        <p:spPr>
          <a:xfrm>
            <a:off x="1178281" y="1874769"/>
            <a:ext cx="165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рабочих дня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4644B37-B1A4-49DC-9389-11471BCD79DB}"/>
              </a:ext>
            </a:extLst>
          </p:cNvPr>
          <p:cNvSpPr/>
          <p:nvPr/>
        </p:nvSpPr>
        <p:spPr>
          <a:xfrm>
            <a:off x="2861962" y="1690534"/>
            <a:ext cx="2520170" cy="9798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Перенаправляет заявление 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соответствующий уполномоченный орган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785E72-A088-4390-BAEF-E841FB4855BE}"/>
              </a:ext>
            </a:extLst>
          </p:cNvPr>
          <p:cNvSpPr txBox="1"/>
          <p:nvPr/>
        </p:nvSpPr>
        <p:spPr>
          <a:xfrm>
            <a:off x="7676368" y="3496536"/>
            <a:ext cx="186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рабочих дней 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BD75885A-A018-473D-A557-F02AB371E82B}"/>
              </a:ext>
            </a:extLst>
          </p:cNvPr>
          <p:cNvSpPr/>
          <p:nvPr/>
        </p:nvSpPr>
        <p:spPr>
          <a:xfrm>
            <a:off x="5610713" y="1710372"/>
            <a:ext cx="2687469" cy="1208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договора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безвозмездного пользования ЗУ</a:t>
            </a: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D8385666-B57C-478E-94E6-771BF4DE1F52}"/>
              </a:ext>
            </a:extLst>
          </p:cNvPr>
          <p:cNvCxnSpPr>
            <a:cxnSpLocks/>
          </p:cNvCxnSpPr>
          <p:nvPr/>
        </p:nvCxnSpPr>
        <p:spPr>
          <a:xfrm flipH="1">
            <a:off x="1208210" y="1244659"/>
            <a:ext cx="32328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1F03AAE2-5E84-4769-8E42-792934D44FD5}"/>
              </a:ext>
            </a:extLst>
          </p:cNvPr>
          <p:cNvSpPr/>
          <p:nvPr/>
        </p:nvSpPr>
        <p:spPr>
          <a:xfrm>
            <a:off x="8796776" y="1710372"/>
            <a:ext cx="2549469" cy="1208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Принимает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 об отказе 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D856653F-F9C0-4503-877F-A5E010F5B1BF}"/>
              </a:ext>
            </a:extLst>
          </p:cNvPr>
          <p:cNvSpPr/>
          <p:nvPr/>
        </p:nvSpPr>
        <p:spPr>
          <a:xfrm>
            <a:off x="3791415" y="4439439"/>
            <a:ext cx="6333049" cy="455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проекта договора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заявителем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08AB5E8F-E450-4928-A44C-B5C7945A2182}"/>
              </a:ext>
            </a:extLst>
          </p:cNvPr>
          <p:cNvSpPr/>
          <p:nvPr/>
        </p:nvSpPr>
        <p:spPr>
          <a:xfrm>
            <a:off x="3791415" y="5252501"/>
            <a:ext cx="6333050" cy="421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проекта договора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УО и обращение в Росреестр</a:t>
            </a:r>
          </a:p>
        </p:txBody>
      </p: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xmlns="" id="{6FFDA147-4C15-4C27-B4B4-D0C2B9D6C68D}"/>
              </a:ext>
            </a:extLst>
          </p:cNvPr>
          <p:cNvCxnSpPr>
            <a:cxnSpLocks/>
            <a:stCxn id="100" idx="2"/>
            <a:endCxn id="104" idx="0"/>
          </p:cNvCxnSpPr>
          <p:nvPr/>
        </p:nvCxnSpPr>
        <p:spPr>
          <a:xfrm>
            <a:off x="6957940" y="4894882"/>
            <a:ext cx="0" cy="3576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6C124A9B-9FF9-4132-8869-382A3573257B}"/>
              </a:ext>
            </a:extLst>
          </p:cNvPr>
          <p:cNvSpPr/>
          <p:nvPr/>
        </p:nvSpPr>
        <p:spPr>
          <a:xfrm>
            <a:off x="3791416" y="5955553"/>
            <a:ext cx="6333050" cy="5079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регистрация 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безвозмездного пользования ЗУ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B194EF6-7228-43B6-B8F9-ABEBB6E08E38}"/>
              </a:ext>
            </a:extLst>
          </p:cNvPr>
          <p:cNvCxnSpPr>
            <a:cxnSpLocks/>
          </p:cNvCxnSpPr>
          <p:nvPr/>
        </p:nvCxnSpPr>
        <p:spPr>
          <a:xfrm>
            <a:off x="1208210" y="1244659"/>
            <a:ext cx="0" cy="2163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5EB123D0-FDFE-43E0-BBA3-0F0C7B636098}"/>
              </a:ext>
            </a:extLst>
          </p:cNvPr>
          <p:cNvCxnSpPr>
            <a:cxnSpLocks/>
          </p:cNvCxnSpPr>
          <p:nvPr/>
        </p:nvCxnSpPr>
        <p:spPr>
          <a:xfrm>
            <a:off x="1208210" y="3408114"/>
            <a:ext cx="16537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85036FBB-A308-4220-8C5D-78DCB848344A}"/>
              </a:ext>
            </a:extLst>
          </p:cNvPr>
          <p:cNvCxnSpPr>
            <a:cxnSpLocks/>
          </p:cNvCxnSpPr>
          <p:nvPr/>
        </p:nvCxnSpPr>
        <p:spPr>
          <a:xfrm>
            <a:off x="6356105" y="1480657"/>
            <a:ext cx="0" cy="220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ACAE82F0-7D08-4E07-B2D3-A26AEF8D53D7}"/>
              </a:ext>
            </a:extLst>
          </p:cNvPr>
          <p:cNvCxnSpPr>
            <a:cxnSpLocks/>
            <a:stCxn id="46" idx="2"/>
            <a:endCxn id="100" idx="0"/>
          </p:cNvCxnSpPr>
          <p:nvPr/>
        </p:nvCxnSpPr>
        <p:spPr>
          <a:xfrm>
            <a:off x="6954448" y="2918493"/>
            <a:ext cx="3492" cy="1520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E85AB1DD-2774-411D-A37D-DB2544B7D135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8299049" y="1278153"/>
            <a:ext cx="17306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xmlns="" id="{59EB05CC-34EE-40B7-9B1E-1CC710E20D76}"/>
              </a:ext>
            </a:extLst>
          </p:cNvPr>
          <p:cNvCxnSpPr>
            <a:cxnSpLocks/>
          </p:cNvCxnSpPr>
          <p:nvPr/>
        </p:nvCxnSpPr>
        <p:spPr>
          <a:xfrm>
            <a:off x="10029667" y="1288246"/>
            <a:ext cx="1" cy="410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xmlns="" id="{9CB54726-56A2-43D6-9C3D-86E9C128CCFC}"/>
              </a:ext>
            </a:extLst>
          </p:cNvPr>
          <p:cNvCxnSpPr>
            <a:cxnSpLocks/>
            <a:stCxn id="104" idx="2"/>
            <a:endCxn id="110" idx="0"/>
          </p:cNvCxnSpPr>
          <p:nvPr/>
        </p:nvCxnSpPr>
        <p:spPr>
          <a:xfrm>
            <a:off x="6957940" y="5674141"/>
            <a:ext cx="1" cy="281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xmlns="" id="{9A4312BB-A0AC-4883-A667-C3F0BA02F703}"/>
              </a:ext>
            </a:extLst>
          </p:cNvPr>
          <p:cNvSpPr/>
          <p:nvPr/>
        </p:nvSpPr>
        <p:spPr>
          <a:xfrm>
            <a:off x="902208" y="1583473"/>
            <a:ext cx="10907794" cy="240896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275484A9-E7DE-41EC-8544-D172978061FB}"/>
              </a:ext>
            </a:extLst>
          </p:cNvPr>
          <p:cNvSpPr txBox="1"/>
          <p:nvPr/>
        </p:nvSpPr>
        <p:spPr>
          <a:xfrm>
            <a:off x="7169206" y="4114637"/>
            <a:ext cx="186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дней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DBEF3318-9BA0-4011-A1DB-C754A8B92C3F}"/>
              </a:ext>
            </a:extLst>
          </p:cNvPr>
          <p:cNvSpPr txBox="1"/>
          <p:nvPr/>
        </p:nvSpPr>
        <p:spPr>
          <a:xfrm>
            <a:off x="7169206" y="4914860"/>
            <a:ext cx="186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рабочих дней 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046A014B-300B-4CDA-A2A8-E0AC7D621341}"/>
              </a:ext>
            </a:extLst>
          </p:cNvPr>
          <p:cNvSpPr txBox="1"/>
          <p:nvPr/>
        </p:nvSpPr>
        <p:spPr>
          <a:xfrm>
            <a:off x="7169206" y="5654067"/>
            <a:ext cx="20703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до 12 рабочих дней </a:t>
            </a:r>
          </a:p>
        </p:txBody>
      </p:sp>
    </p:spTree>
    <p:extLst>
      <p:ext uri="{BB962C8B-B14F-4D97-AF65-F5344CB8AC3E}">
        <p14:creationId xmlns:p14="http://schemas.microsoft.com/office/powerpoint/2010/main" xmlns="" val="68291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902208" y="417610"/>
            <a:ext cx="10451592" cy="553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Порядок предоставления земельного участка гражданину</a:t>
            </a:r>
          </a:p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 безвозмездное пользование, который предстоит образовать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201" y="6343391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C250AF-1AC9-4377-A1BA-A4A67991F7A9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5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0A035E2-CB7D-43E1-AE1F-1CF54DF22F35}"/>
              </a:ext>
            </a:extLst>
          </p:cNvPr>
          <p:cNvSpPr/>
          <p:nvPr/>
        </p:nvSpPr>
        <p:spPr>
          <a:xfrm>
            <a:off x="3239699" y="1019939"/>
            <a:ext cx="6109433" cy="3782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09AC6A32-AF95-4A41-88CF-9B36BD3BA1C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69265" y="3298756"/>
            <a:ext cx="2722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AAB05E-0963-4406-B398-EA25F771C6DF}"/>
              </a:ext>
            </a:extLst>
          </p:cNvPr>
          <p:cNvSpPr txBox="1"/>
          <p:nvPr/>
        </p:nvSpPr>
        <p:spPr>
          <a:xfrm>
            <a:off x="789997" y="2560492"/>
            <a:ext cx="19084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рабочих дней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192D3BB-1573-4C8F-ADE2-C6DBB52E400D}"/>
              </a:ext>
            </a:extLst>
          </p:cNvPr>
          <p:cNvSpPr/>
          <p:nvPr/>
        </p:nvSpPr>
        <p:spPr>
          <a:xfrm>
            <a:off x="741536" y="2879263"/>
            <a:ext cx="2843576" cy="8389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</a:t>
            </a:r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возврате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заявления при наличии установленных оснований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C74C1723-54CB-41AC-8CE4-920AD4EFB6AB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10716470" y="1214853"/>
            <a:ext cx="2402" cy="558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57726A-E1E2-4564-A511-FA15A74EBF9F}"/>
              </a:ext>
            </a:extLst>
          </p:cNvPr>
          <p:cNvSpPr txBox="1"/>
          <p:nvPr/>
        </p:nvSpPr>
        <p:spPr>
          <a:xfrm>
            <a:off x="809971" y="1498469"/>
            <a:ext cx="18227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рабочих дня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4644B37-B1A4-49DC-9389-11471BCD79DB}"/>
              </a:ext>
            </a:extLst>
          </p:cNvPr>
          <p:cNvSpPr/>
          <p:nvPr/>
        </p:nvSpPr>
        <p:spPr>
          <a:xfrm>
            <a:off x="757614" y="1799203"/>
            <a:ext cx="2843575" cy="7635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Перенаправляет заявление 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соответствующий уполномоченный орган  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2E33ABEA-B3D6-4D86-9813-76B0BDD0DFDE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5175565" y="1398175"/>
            <a:ext cx="0" cy="366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BD75885A-A018-473D-A557-F02AB371E82B}"/>
              </a:ext>
            </a:extLst>
          </p:cNvPr>
          <p:cNvSpPr/>
          <p:nvPr/>
        </p:nvSpPr>
        <p:spPr>
          <a:xfrm>
            <a:off x="970720" y="4587510"/>
            <a:ext cx="6500327" cy="2970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договора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безвозмездного пользования ЗУ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5C63211-A33B-4EA0-85C5-1E6DB80775B0}"/>
              </a:ext>
            </a:extLst>
          </p:cNvPr>
          <p:cNvSpPr/>
          <p:nvPr/>
        </p:nvSpPr>
        <p:spPr>
          <a:xfrm>
            <a:off x="3798676" y="1764283"/>
            <a:ext cx="2753778" cy="10279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</a:t>
            </a:r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об утверждении схемы 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 ЗУ и обращается в Росреестр</a:t>
            </a: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D8385666-B57C-478E-94E6-771BF4DE1F52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73847" y="1205003"/>
            <a:ext cx="2765852" cy="4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637DF4CF-B7E2-4853-859D-E9C5F3BB2DE1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9349132" y="1209057"/>
            <a:ext cx="136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451B33E-4748-47E6-8156-565CFC7D84FD}"/>
              </a:ext>
            </a:extLst>
          </p:cNvPr>
          <p:cNvSpPr/>
          <p:nvPr/>
        </p:nvSpPr>
        <p:spPr>
          <a:xfrm>
            <a:off x="9483310" y="1773171"/>
            <a:ext cx="2471123" cy="1496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</a:t>
            </a:r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приостановлении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срока 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заявления 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(наличие оснований для отказа)</a:t>
            </a:r>
            <a:endParaRPr lang="ru-RU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8F889614-681B-44D4-BAA1-BF4ED9430139}"/>
              </a:ext>
            </a:extLst>
          </p:cNvPr>
          <p:cNvSpPr/>
          <p:nvPr/>
        </p:nvSpPr>
        <p:spPr>
          <a:xfrm>
            <a:off x="8963721" y="4048341"/>
            <a:ext cx="3009297" cy="8710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Подготавливает и направляет заявителю возможные </a:t>
            </a:r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схемы размещения ЗУ и перечень ЗУ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1F03AAE2-5E84-4769-8E42-792934D44FD5}"/>
              </a:ext>
            </a:extLst>
          </p:cNvPr>
          <p:cNvSpPr/>
          <p:nvPr/>
        </p:nvSpPr>
        <p:spPr>
          <a:xfrm>
            <a:off x="10566400" y="5370100"/>
            <a:ext cx="1406617" cy="902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Принимает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 об отказе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C080330-A3AF-4224-A9BA-1243552B4E98}"/>
              </a:ext>
            </a:extLst>
          </p:cNvPr>
          <p:cNvSpPr txBox="1"/>
          <p:nvPr/>
        </p:nvSpPr>
        <p:spPr>
          <a:xfrm>
            <a:off x="10785528" y="5041140"/>
            <a:ext cx="10605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дней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D672CC75-D42F-4ABA-883D-E6B5C1040CEF}"/>
              </a:ext>
            </a:extLst>
          </p:cNvPr>
          <p:cNvSpPr txBox="1"/>
          <p:nvPr/>
        </p:nvSpPr>
        <p:spPr>
          <a:xfrm>
            <a:off x="8465688" y="5066123"/>
            <a:ext cx="21728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согласие заявителя</a:t>
            </a:r>
          </a:p>
        </p:txBody>
      </p: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xmlns="" id="{817AD881-D1C5-4348-8C81-97F292A238EC}"/>
              </a:ext>
            </a:extLst>
          </p:cNvPr>
          <p:cNvCxnSpPr>
            <a:cxnSpLocks/>
            <a:stCxn id="60" idx="2"/>
            <a:endCxn id="46" idx="0"/>
          </p:cNvCxnSpPr>
          <p:nvPr/>
        </p:nvCxnSpPr>
        <p:spPr>
          <a:xfrm>
            <a:off x="4220884" y="4360390"/>
            <a:ext cx="0" cy="227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D856653F-F9C0-4503-877F-A5E010F5B1BF}"/>
              </a:ext>
            </a:extLst>
          </p:cNvPr>
          <p:cNvSpPr/>
          <p:nvPr/>
        </p:nvSpPr>
        <p:spPr>
          <a:xfrm>
            <a:off x="970720" y="5102149"/>
            <a:ext cx="6490191" cy="327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проекта договора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заявителем</a:t>
            </a:r>
          </a:p>
        </p:txBody>
      </p: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xmlns="" id="{52B9BA57-B500-44FF-BC53-D70574F7ADC2}"/>
              </a:ext>
            </a:extLst>
          </p:cNvPr>
          <p:cNvCxnSpPr>
            <a:cxnSpLocks/>
            <a:stCxn id="46" idx="2"/>
            <a:endCxn id="100" idx="0"/>
          </p:cNvCxnSpPr>
          <p:nvPr/>
        </p:nvCxnSpPr>
        <p:spPr>
          <a:xfrm flipH="1">
            <a:off x="4215816" y="4884556"/>
            <a:ext cx="5068" cy="217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65942C0A-4FEF-4AA2-865B-61F1460A62AC}"/>
              </a:ext>
            </a:extLst>
          </p:cNvPr>
          <p:cNvSpPr txBox="1"/>
          <p:nvPr/>
        </p:nvSpPr>
        <p:spPr>
          <a:xfrm>
            <a:off x="4282344" y="4311773"/>
            <a:ext cx="2165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рабочих дня 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08AB5E8F-E450-4928-A44C-B5C7945A2182}"/>
              </a:ext>
            </a:extLst>
          </p:cNvPr>
          <p:cNvSpPr/>
          <p:nvPr/>
        </p:nvSpPr>
        <p:spPr>
          <a:xfrm>
            <a:off x="970721" y="5663985"/>
            <a:ext cx="6490198" cy="343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проекта договора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УО и обращение в Росреестр</a:t>
            </a:r>
          </a:p>
        </p:txBody>
      </p:sp>
      <p:cxnSp>
        <p:nvCxnSpPr>
          <p:cNvPr id="184" name="Соединитель: уступ 183">
            <a:extLst>
              <a:ext uri="{FF2B5EF4-FFF2-40B4-BE49-F238E27FC236}">
                <a16:creationId xmlns:a16="http://schemas.microsoft.com/office/drawing/2014/main" xmlns="" id="{F7C1B6B2-A08A-4D48-9919-8DB5BD6FE853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68711" y="4924072"/>
            <a:ext cx="1892601" cy="422850"/>
          </a:xfrm>
          <a:prstGeom prst="bentConnector3">
            <a:avLst>
              <a:gd name="adj1" fmla="val 3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Овал 233">
            <a:extLst>
              <a:ext uri="{FF2B5EF4-FFF2-40B4-BE49-F238E27FC236}">
                <a16:creationId xmlns:a16="http://schemas.microsoft.com/office/drawing/2014/main" xmlns="" id="{EB998910-A04A-4745-89E0-A0A902373B54}"/>
              </a:ext>
            </a:extLst>
          </p:cNvPr>
          <p:cNvSpPr/>
          <p:nvPr/>
        </p:nvSpPr>
        <p:spPr>
          <a:xfrm>
            <a:off x="8446750" y="532791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DE60B251-D173-47AF-A89E-68CEDFD46407}"/>
              </a:ext>
            </a:extLst>
          </p:cNvPr>
          <p:cNvSpPr/>
          <p:nvPr/>
        </p:nvSpPr>
        <p:spPr>
          <a:xfrm>
            <a:off x="970720" y="4115350"/>
            <a:ext cx="6500327" cy="245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кадастровый </a:t>
            </a:r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ЗУ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E42CE5C-25B0-4F9B-AFA8-98F25E8D081A}"/>
              </a:ext>
            </a:extLst>
          </p:cNvPr>
          <p:cNvSpPr txBox="1"/>
          <p:nvPr/>
        </p:nvSpPr>
        <p:spPr>
          <a:xfrm>
            <a:off x="4255464" y="3832207"/>
            <a:ext cx="2057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рабочих дней </a:t>
            </a:r>
          </a:p>
        </p:txBody>
      </p: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xmlns="" id="{6FFDA147-4C15-4C27-B4B4-D0C2B9D6C68D}"/>
              </a:ext>
            </a:extLst>
          </p:cNvPr>
          <p:cNvCxnSpPr>
            <a:cxnSpLocks/>
            <a:stCxn id="100" idx="2"/>
            <a:endCxn id="104" idx="0"/>
          </p:cNvCxnSpPr>
          <p:nvPr/>
        </p:nvCxnSpPr>
        <p:spPr>
          <a:xfrm>
            <a:off x="4215816" y="5429756"/>
            <a:ext cx="4" cy="2342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6C124A9B-9FF9-4132-8869-382A3573257B}"/>
              </a:ext>
            </a:extLst>
          </p:cNvPr>
          <p:cNvSpPr/>
          <p:nvPr/>
        </p:nvSpPr>
        <p:spPr>
          <a:xfrm>
            <a:off x="970720" y="6241867"/>
            <a:ext cx="6490199" cy="327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регистрация 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безвозмездного пользования ЗУ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85533E91-D51E-40CC-80A5-534A465484D7}"/>
              </a:ext>
            </a:extLst>
          </p:cNvPr>
          <p:cNvCxnSpPr>
            <a:cxnSpLocks/>
          </p:cNvCxnSpPr>
          <p:nvPr/>
        </p:nvCxnSpPr>
        <p:spPr>
          <a:xfrm>
            <a:off x="469247" y="1220008"/>
            <a:ext cx="0" cy="2078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5081E45D-0875-40F4-AD09-26E4E305AA9B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469247" y="2181003"/>
            <a:ext cx="28836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9BB9B47E-6760-493F-AF36-33FCCDEFD27A}"/>
              </a:ext>
            </a:extLst>
          </p:cNvPr>
          <p:cNvSpPr/>
          <p:nvPr/>
        </p:nvSpPr>
        <p:spPr>
          <a:xfrm>
            <a:off x="6859244" y="1778002"/>
            <a:ext cx="2331919" cy="13095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</a:t>
            </a:r>
            <a:r>
              <a:rPr lang="ru-RU" sz="1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приостановлении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срока 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заявления 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(ранее подано заявление)</a:t>
            </a:r>
            <a:endParaRPr lang="ru-RU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xmlns="" id="{ED210DA6-9266-44F9-BD2D-677F21756951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8025204" y="1398175"/>
            <a:ext cx="0" cy="379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xmlns="" id="{B45C623D-2D36-44B4-B3A4-B46224627E7D}"/>
              </a:ext>
            </a:extLst>
          </p:cNvPr>
          <p:cNvCxnSpPr>
            <a:cxnSpLocks/>
          </p:cNvCxnSpPr>
          <p:nvPr/>
        </p:nvCxnSpPr>
        <p:spPr>
          <a:xfrm>
            <a:off x="4211516" y="2794087"/>
            <a:ext cx="0" cy="132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2CA99BC1-DE2D-43D0-ADA3-84CB0701C7F1}"/>
              </a:ext>
            </a:extLst>
          </p:cNvPr>
          <p:cNvSpPr txBox="1"/>
          <p:nvPr/>
        </p:nvSpPr>
        <p:spPr>
          <a:xfrm>
            <a:off x="4272846" y="4833110"/>
            <a:ext cx="14066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дней </a:t>
            </a:r>
          </a:p>
        </p:txBody>
      </p: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xmlns="" id="{A5F1A488-8D28-407B-B95F-6EA44C9F225C}"/>
              </a:ext>
            </a:extLst>
          </p:cNvPr>
          <p:cNvCxnSpPr>
            <a:cxnSpLocks/>
            <a:stCxn id="104" idx="2"/>
            <a:endCxn id="110" idx="0"/>
          </p:cNvCxnSpPr>
          <p:nvPr/>
        </p:nvCxnSpPr>
        <p:spPr>
          <a:xfrm>
            <a:off x="4215820" y="6007636"/>
            <a:ext cx="0" cy="2342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>
            <a:extLst>
              <a:ext uri="{FF2B5EF4-FFF2-40B4-BE49-F238E27FC236}">
                <a16:creationId xmlns:a16="http://schemas.microsoft.com/office/drawing/2014/main" xmlns="" id="{C5AA10C5-F74F-40B1-9D1D-0F87BD1D5561}"/>
              </a:ext>
            </a:extLst>
          </p:cNvPr>
          <p:cNvCxnSpPr>
            <a:cxnSpLocks/>
          </p:cNvCxnSpPr>
          <p:nvPr/>
        </p:nvCxnSpPr>
        <p:spPr>
          <a:xfrm>
            <a:off x="10731643" y="4937237"/>
            <a:ext cx="0" cy="432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>
            <a:extLst>
              <a:ext uri="{FF2B5EF4-FFF2-40B4-BE49-F238E27FC236}">
                <a16:creationId xmlns:a16="http://schemas.microsoft.com/office/drawing/2014/main" xmlns="" id="{7665AEF6-0AB3-4F97-888B-58A4776697B5}"/>
              </a:ext>
            </a:extLst>
          </p:cNvPr>
          <p:cNvCxnSpPr>
            <a:cxnSpLocks/>
          </p:cNvCxnSpPr>
          <p:nvPr/>
        </p:nvCxnSpPr>
        <p:spPr>
          <a:xfrm>
            <a:off x="10741443" y="3269219"/>
            <a:ext cx="0" cy="758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: скругленные углы 130">
            <a:extLst>
              <a:ext uri="{FF2B5EF4-FFF2-40B4-BE49-F238E27FC236}">
                <a16:creationId xmlns:a16="http://schemas.microsoft.com/office/drawing/2014/main" xmlns="" id="{19BD30B9-BB2A-4120-BF91-76D213463350}"/>
              </a:ext>
            </a:extLst>
          </p:cNvPr>
          <p:cNvSpPr/>
          <p:nvPr/>
        </p:nvSpPr>
        <p:spPr>
          <a:xfrm>
            <a:off x="133815" y="1534445"/>
            <a:ext cx="11947591" cy="224794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1FD85E36-B8F3-4E8F-9682-C4ABEA61C1DF}"/>
              </a:ext>
            </a:extLst>
          </p:cNvPr>
          <p:cNvSpPr txBox="1"/>
          <p:nvPr/>
        </p:nvSpPr>
        <p:spPr>
          <a:xfrm>
            <a:off x="5186747" y="3444487"/>
            <a:ext cx="2331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рабочих дней </a:t>
            </a:r>
          </a:p>
        </p:txBody>
      </p:sp>
      <p:cxnSp>
        <p:nvCxnSpPr>
          <p:cNvPr id="256" name="Прямая со стрелкой 255">
            <a:extLst>
              <a:ext uri="{FF2B5EF4-FFF2-40B4-BE49-F238E27FC236}">
                <a16:creationId xmlns:a16="http://schemas.microsoft.com/office/drawing/2014/main" xmlns="" id="{8D3B8A7A-B995-4947-BC52-5A683703C1A9}"/>
              </a:ext>
            </a:extLst>
          </p:cNvPr>
          <p:cNvCxnSpPr>
            <a:cxnSpLocks/>
            <a:stCxn id="234" idx="1"/>
          </p:cNvCxnSpPr>
          <p:nvPr/>
        </p:nvCxnSpPr>
        <p:spPr>
          <a:xfrm flipH="1" flipV="1">
            <a:off x="6560847" y="2792215"/>
            <a:ext cx="1892598" cy="254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6344FF42-2E52-4261-8C93-629926A05096}"/>
              </a:ext>
            </a:extLst>
          </p:cNvPr>
          <p:cNvSpPr txBox="1"/>
          <p:nvPr/>
        </p:nvSpPr>
        <p:spPr>
          <a:xfrm>
            <a:off x="4272846" y="5383729"/>
            <a:ext cx="1908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5 рабочих дней 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17A69BF8-A5B6-4A31-84D0-E4456ADF4CBB}"/>
              </a:ext>
            </a:extLst>
          </p:cNvPr>
          <p:cNvSpPr txBox="1"/>
          <p:nvPr/>
        </p:nvSpPr>
        <p:spPr>
          <a:xfrm>
            <a:off x="9078599" y="3771659"/>
            <a:ext cx="19084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5 рабочих дней 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xmlns="" id="{1072FD0A-DCB6-43CD-8258-397B09F48ACB}"/>
              </a:ext>
            </a:extLst>
          </p:cNvPr>
          <p:cNvSpPr txBox="1"/>
          <p:nvPr/>
        </p:nvSpPr>
        <p:spPr>
          <a:xfrm>
            <a:off x="4282344" y="5980546"/>
            <a:ext cx="20703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до 12 рабочих дней </a:t>
            </a:r>
          </a:p>
        </p:txBody>
      </p:sp>
    </p:spTree>
    <p:extLst>
      <p:ext uri="{BB962C8B-B14F-4D97-AF65-F5344CB8AC3E}">
        <p14:creationId xmlns:p14="http://schemas.microsoft.com/office/powerpoint/2010/main" xmlns="" val="256230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889160" y="256173"/>
            <a:ext cx="10755502" cy="724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основания для отказа в предоставлении гражданину</a:t>
            </a:r>
          </a:p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земельного участка в безвозмездное пользование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0EC540DE-09EF-4B13-B3BB-04FC52F57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061" y="1560082"/>
            <a:ext cx="10896601" cy="482863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algn="l"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наличие прав третьих лиц на испрашиваемый ЗУ;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испрашиваемый ЗУ предоставлен гражданину до дня введения в действие ЗК РФ;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на испрашиваемом ЗУ расположены объекты недвижимости;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наличия ранее принятых решений и опубликованных извещений в соответствии с нормами ЗК РФ;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образование испрашиваемого ЗУ нарушает требования предусмотренные статьей 11.9 ЗК РФ, за исключением требований к предельным (минимальным и максимальным) размерам ЗУ;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испрашиваемый ЗУ указан в лицензии на пользование недрами или находится в границах территории, указанной в такой лицензии;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испрашиваемый земельный участок находится на площадях залегания полезных ископаемых, или в границах территории, необходимой для разработки участка недр, для геологического изучения, разведки и добычи полезных ископаемых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испрашиваемый ЗУ расположен в границах ТОСЭР;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испрашиваемый ЗУ  расположен в границах территорий традиционного природопользования коренных малочисленных народов Севера, Сибири и Дальнего Востока Российской Федерации;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испрашиваемый ЗУ расположен в границах земель общего пользования, территории общего пользования;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испрашиваемый ЗУ расположен на территории, в границах которых земельные участки не могут быть предоставлены;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заявление подано гражданином, с которым ранее заключался договор безвозмездного пользования земельным участком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C250AF-1AC9-4377-A1BA-A4A67991F7A9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6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sp>
        <p:nvSpPr>
          <p:cNvPr id="10" name="Заголовок 8">
            <a:extLst>
              <a:ext uri="{FF2B5EF4-FFF2-40B4-BE49-F238E27FC236}">
                <a16:creationId xmlns:a16="http://schemas.microsoft.com/office/drawing/2014/main" xmlns="" id="{E1AB1C6D-4831-438F-A55C-239CF85CF765}"/>
              </a:ext>
            </a:extLst>
          </p:cNvPr>
          <p:cNvSpPr txBox="1">
            <a:spLocks/>
          </p:cNvSpPr>
          <p:nvPr/>
        </p:nvSpPr>
        <p:spPr>
          <a:xfrm>
            <a:off x="381964" y="3993950"/>
            <a:ext cx="7917084" cy="2133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0D5AA96-3F78-446B-841B-C44F362B1FE3}"/>
              </a:ext>
            </a:extLst>
          </p:cNvPr>
          <p:cNvSpPr/>
          <p:nvPr/>
        </p:nvSpPr>
        <p:spPr>
          <a:xfrm>
            <a:off x="748060" y="1012585"/>
            <a:ext cx="10896602" cy="547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Уполномоченный орган принимает решение об отказе в предоставлении гражданину ЗУ в безвозмездное пользование в случаях установленных статьей 7 Федерального закона № 119-ФЗ, в том числе:</a:t>
            </a:r>
            <a:endParaRPr lang="ru-RU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89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889160" y="256173"/>
            <a:ext cx="11010900" cy="724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земельного участка, предоставленного гражданину в безвозмездное пользование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0EC540DE-09EF-4B13-B3BB-04FC52F57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1083167"/>
            <a:ext cx="11010901" cy="4503593"/>
          </a:xfrm>
        </p:spPr>
        <p:txBody>
          <a:bodyPr anchor="t">
            <a:normAutofit/>
          </a:bodyPr>
          <a:lstStyle/>
          <a:p>
            <a:pPr algn="l">
              <a:lnSpc>
                <a:spcPts val="2000"/>
              </a:lnSpc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C250AF-1AC9-4377-A1BA-A4A67991F7A9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sp>
        <p:nvSpPr>
          <p:cNvPr id="10" name="Заголовок 8">
            <a:extLst>
              <a:ext uri="{FF2B5EF4-FFF2-40B4-BE49-F238E27FC236}">
                <a16:creationId xmlns:a16="http://schemas.microsoft.com/office/drawing/2014/main" xmlns="" id="{E1AB1C6D-4831-438F-A55C-239CF85CF765}"/>
              </a:ext>
            </a:extLst>
          </p:cNvPr>
          <p:cNvSpPr txBox="1">
            <a:spLocks/>
          </p:cNvSpPr>
          <p:nvPr/>
        </p:nvSpPr>
        <p:spPr>
          <a:xfrm>
            <a:off x="647696" y="5586761"/>
            <a:ext cx="10896602" cy="1134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0D5AA96-3F78-446B-841B-C44F362B1FE3}"/>
              </a:ext>
            </a:extLst>
          </p:cNvPr>
          <p:cNvSpPr/>
          <p:nvPr/>
        </p:nvSpPr>
        <p:spPr>
          <a:xfrm>
            <a:off x="647699" y="1083167"/>
            <a:ext cx="10896602" cy="8175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 может использоваться гражданином, для осуществления любой не запрещенной Федеральным законом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119-ФЗ деятельности при соблюдении условий, предусмотренных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статьей 7 Федерального закона № 119-ФЗ, в том числе:</a:t>
            </a:r>
            <a:endParaRPr lang="ru-RU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89DF9C01-7BE2-4B6D-A54F-CB57796CAD44}"/>
              </a:ext>
            </a:extLst>
          </p:cNvPr>
          <p:cNvCxnSpPr>
            <a:cxnSpLocks/>
          </p:cNvCxnSpPr>
          <p:nvPr/>
        </p:nvCxnSpPr>
        <p:spPr>
          <a:xfrm flipH="1">
            <a:off x="8871268" y="1927468"/>
            <a:ext cx="1" cy="187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9DC95F4-29E1-4CB2-8742-4ED2CBAB0723}"/>
              </a:ext>
            </a:extLst>
          </p:cNvPr>
          <p:cNvGrpSpPr/>
          <p:nvPr/>
        </p:nvGrpSpPr>
        <p:grpSpPr>
          <a:xfrm>
            <a:off x="647693" y="2141860"/>
            <a:ext cx="5308593" cy="3308927"/>
            <a:chOff x="647697" y="2261689"/>
            <a:chExt cx="5105398" cy="383635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9F19D36A-F050-4651-A2F8-2F60CBDB81D6}"/>
                </a:ext>
              </a:extLst>
            </p:cNvPr>
            <p:cNvSpPr/>
            <p:nvPr/>
          </p:nvSpPr>
          <p:spPr>
            <a:xfrm>
              <a:off x="647699" y="3064859"/>
              <a:ext cx="5105396" cy="30331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гражданин вправе использовать ЗУ в соответствии с любым видом или любыми видами разрешенного использования, предусмотренными регламентом, без согласований и разрешений, в том числе в соответствии с условно разрешенным видом использования ЗУ без получения разрешения и проведения общественных обсуждений или публичных слушаний</a:t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810058B8-48C8-40F8-A3D1-0783BB0223FB}"/>
                </a:ext>
              </a:extLst>
            </p:cNvPr>
            <p:cNvSpPr/>
            <p:nvPr/>
          </p:nvSpPr>
          <p:spPr>
            <a:xfrm>
              <a:off x="647697" y="2261689"/>
              <a:ext cx="5105398" cy="8610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ЗУ расположен в границах территориальной зоны, применительно к которой 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 градостроительный регламент 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E5AC6CE7-A90D-45AC-AC5D-65CDDA7DC398}"/>
              </a:ext>
            </a:extLst>
          </p:cNvPr>
          <p:cNvGrpSpPr/>
          <p:nvPr/>
        </p:nvGrpSpPr>
        <p:grpSpPr>
          <a:xfrm>
            <a:off x="6235716" y="2141861"/>
            <a:ext cx="5308593" cy="3308926"/>
            <a:chOff x="6438900" y="2233616"/>
            <a:chExt cx="5105401" cy="3418607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D2ECF458-A967-403E-B832-51BB8D2BE1FF}"/>
                </a:ext>
              </a:extLst>
            </p:cNvPr>
            <p:cNvSpPr/>
            <p:nvPr/>
          </p:nvSpPr>
          <p:spPr>
            <a:xfrm>
              <a:off x="6438900" y="3000893"/>
              <a:ext cx="5105401" cy="2651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гражданин вправе использовать ЗУ  в соответствии с любым видом или любыми видами разрешенного использования ЗУ независимо от принадлежности ЗУ к той или иной категории земель с учетом существующих ограничений прав на землю и возможности сочетания указанных видов разрешенного использования земельного участка с деятельностью, осуществляемой на смежных земельных участках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CE3B29F5-DCE9-4632-A993-40302557B613}"/>
                </a:ext>
              </a:extLst>
            </p:cNvPr>
            <p:cNvSpPr/>
            <p:nvPr/>
          </p:nvSpPr>
          <p:spPr>
            <a:xfrm>
              <a:off x="6438900" y="2233616"/>
              <a:ext cx="5105401" cy="7672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ЗУ расположен в границах территории, применительно к которой 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утвержден градостроительный регламент</a:t>
              </a:r>
            </a:p>
          </p:txBody>
        </p:sp>
      </p:grp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324D88B9-F802-442A-B106-4D1F1C1264D7}"/>
              </a:ext>
            </a:extLst>
          </p:cNvPr>
          <p:cNvCxnSpPr>
            <a:cxnSpLocks/>
          </p:cNvCxnSpPr>
          <p:nvPr/>
        </p:nvCxnSpPr>
        <p:spPr>
          <a:xfrm flipH="1">
            <a:off x="3213418" y="1927468"/>
            <a:ext cx="1" cy="187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F5E81CC-E542-4960-8BC3-F4390A1C24D0}"/>
              </a:ext>
            </a:extLst>
          </p:cNvPr>
          <p:cNvSpPr/>
          <p:nvPr/>
        </p:nvSpPr>
        <p:spPr>
          <a:xfrm>
            <a:off x="647693" y="5451038"/>
            <a:ext cx="1089660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b="1" i="1" dirty="0">
                <a:solidFill>
                  <a:srgbClr val="C00000"/>
                </a:solidFill>
              </a:rPr>
              <a:t>ВАЖНО: </a:t>
            </a:r>
          </a:p>
          <a:p>
            <a:pPr marL="285750" indent="-285750" algn="just">
              <a:lnSpc>
                <a:spcPts val="1500"/>
              </a:lnSpc>
              <a:buFontTx/>
              <a:buChar char="-"/>
            </a:pPr>
            <a:r>
              <a:rPr lang="ru-RU" sz="1400" i="1" dirty="0"/>
              <a:t>разрешенное использование ЗУ, установленное до даты предоставления ЗУ не является препятствием для выбора иного вида или иных видов разрешенного использования ЗУ; 	</a:t>
            </a:r>
          </a:p>
          <a:p>
            <a:pPr marL="285750" indent="-285750" algn="just">
              <a:lnSpc>
                <a:spcPts val="1500"/>
              </a:lnSpc>
              <a:buFontTx/>
              <a:buChar char="-"/>
            </a:pPr>
            <a:r>
              <a:rPr lang="ru-RU" sz="1400" i="1" dirty="0"/>
              <a:t>если выбранные гражданином ВРИ ЗУ не соответствуют категории земель, уполномоченный орган направляет в Росреестр уведомление о принадлежности ЗУ к определенной категории земель в зависимости от выбранных вида или видов разрешенного использования ЗУ </a:t>
            </a:r>
          </a:p>
        </p:txBody>
      </p:sp>
    </p:spTree>
    <p:extLst>
      <p:ext uri="{BB962C8B-B14F-4D97-AF65-F5344CB8AC3E}">
        <p14:creationId xmlns:p14="http://schemas.microsoft.com/office/powerpoint/2010/main" xmlns="" val="344509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889160" y="256173"/>
            <a:ext cx="11010900" cy="724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использование</a:t>
            </a:r>
          </a:p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земельного участка из состава земель лесного фонда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0EC540DE-09EF-4B13-B3BB-04FC52F57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1083167"/>
            <a:ext cx="11010901" cy="5044382"/>
          </a:xfrm>
        </p:spPr>
        <p:txBody>
          <a:bodyPr anchor="t">
            <a:normAutofit/>
          </a:bodyPr>
          <a:lstStyle/>
          <a:p>
            <a:pPr algn="l">
              <a:lnSpc>
                <a:spcPts val="2000"/>
              </a:lnSpc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C250AF-1AC9-4377-A1BA-A4A67991F7A9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8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sp>
        <p:nvSpPr>
          <p:cNvPr id="10" name="Заголовок 8">
            <a:extLst>
              <a:ext uri="{FF2B5EF4-FFF2-40B4-BE49-F238E27FC236}">
                <a16:creationId xmlns:a16="http://schemas.microsoft.com/office/drawing/2014/main" xmlns="" id="{E1AB1C6D-4831-438F-A55C-239CF85CF765}"/>
              </a:ext>
            </a:extLst>
          </p:cNvPr>
          <p:cNvSpPr txBox="1">
            <a:spLocks/>
          </p:cNvSpPr>
          <p:nvPr/>
        </p:nvSpPr>
        <p:spPr>
          <a:xfrm>
            <a:off x="381964" y="3993950"/>
            <a:ext cx="7917084" cy="2133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0D5AA96-3F78-446B-841B-C44F362B1FE3}"/>
              </a:ext>
            </a:extLst>
          </p:cNvPr>
          <p:cNvSpPr/>
          <p:nvPr/>
        </p:nvSpPr>
        <p:spPr>
          <a:xfrm>
            <a:off x="647699" y="1098332"/>
            <a:ext cx="10896595" cy="370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использования лесов</a:t>
            </a:r>
            <a:endParaRPr lang="ru-RU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784B896-2C5C-4387-A61E-7243EA1DAE23}"/>
              </a:ext>
            </a:extLst>
          </p:cNvPr>
          <p:cNvSpPr/>
          <p:nvPr/>
        </p:nvSpPr>
        <p:spPr>
          <a:xfrm>
            <a:off x="6061153" y="1697494"/>
            <a:ext cx="2664674" cy="786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условии перевода ЗУ в земли иных категорий </a:t>
            </a:r>
            <a:endParaRPr lang="ru-RU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135E550-50DE-45BD-94E6-9A322C11CB45}"/>
              </a:ext>
            </a:extLst>
          </p:cNvPr>
          <p:cNvGrpSpPr/>
          <p:nvPr/>
        </p:nvGrpSpPr>
        <p:grpSpPr>
          <a:xfrm>
            <a:off x="647699" y="1697494"/>
            <a:ext cx="5162086" cy="4747912"/>
            <a:chOff x="647699" y="1697494"/>
            <a:chExt cx="5289710" cy="474791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15969B8D-7CE7-448A-8643-C2F6AB56D0C9}"/>
                </a:ext>
              </a:extLst>
            </p:cNvPr>
            <p:cNvSpPr/>
            <p:nvPr/>
          </p:nvSpPr>
          <p:spPr>
            <a:xfrm>
              <a:off x="647699" y="1697494"/>
              <a:ext cx="5289710" cy="4554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 учета перевода в ЗУ в земли иных категорий </a:t>
              </a:r>
              <a:endParaRPr lang="ru-RU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84517F94-6D58-4D70-9694-4FBC5847E8F0}"/>
                </a:ext>
              </a:extLst>
            </p:cNvPr>
            <p:cNvSpPr/>
            <p:nvPr/>
          </p:nvSpPr>
          <p:spPr>
            <a:xfrm>
              <a:off x="647699" y="2152942"/>
              <a:ext cx="5289703" cy="4292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2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заготовка древесины, живицы, пищевых лесных ресурсов и сбор лекарственных растений;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заготовка и сбор </a:t>
              </a:r>
              <a:r>
                <a:rPr lang="ru-RU" sz="1200" dirty="0" err="1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недревесных</a:t>
              </a:r>
              <a:r>
                <a:rPr lang="ru-RU" sz="12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лесных ресурсов;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осуществление видов деятельности в сфере охотничьего хозяйства;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ведение сельского хозяйства;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осуществление научно-исследовательской деятельности, образовательной деятельности, рекреационной деятельности;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создание лесных плантаций и их эксплуатация;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выращивание лесных плодовых, ягодных, декоративных растений, лекарственных растений, выращивание посадочного материала лесных растений (саженцев, сеянцев);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выполнение работ по геологическому изучению недр, разработка месторождений полезных ископаемых;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строительство и эксплуатация водохранилищ и иных искусственных водных объектов, а также гидротехнических сооружений, морских портов, морских терминалов, речных портов, причалов;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строительство, реконструкция, эксплуатация линейных объектов;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переработка древесины и иных лесных ресурсов</a:t>
              </a:r>
            </a:p>
          </p:txBody>
        </p:sp>
      </p:grp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89DF9C01-7BE2-4B6D-A54F-CB57796CAD44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3228742" y="1490236"/>
            <a:ext cx="0" cy="207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324D88B9-F802-442A-B106-4D1F1C1264D7}"/>
              </a:ext>
            </a:extLst>
          </p:cNvPr>
          <p:cNvCxnSpPr>
            <a:cxnSpLocks/>
          </p:cNvCxnSpPr>
          <p:nvPr/>
        </p:nvCxnSpPr>
        <p:spPr>
          <a:xfrm>
            <a:off x="7359804" y="1490236"/>
            <a:ext cx="0" cy="207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2638C67-CC18-474F-9FDA-4E6074088F6A}"/>
              </a:ext>
            </a:extLst>
          </p:cNvPr>
          <p:cNvSpPr/>
          <p:nvPr/>
        </p:nvSpPr>
        <p:spPr>
          <a:xfrm>
            <a:off x="8879621" y="1697494"/>
            <a:ext cx="2664674" cy="786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защитные леса</a:t>
            </a:r>
            <a:endParaRPr lang="ru-RU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F4EC2614-9423-4095-8B94-0A5BAD99B607}"/>
              </a:ext>
            </a:extLst>
          </p:cNvPr>
          <p:cNvCxnSpPr>
            <a:cxnSpLocks/>
          </p:cNvCxnSpPr>
          <p:nvPr/>
        </p:nvCxnSpPr>
        <p:spPr>
          <a:xfrm>
            <a:off x="10192215" y="1490236"/>
            <a:ext cx="0" cy="207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09558D35-6F2A-4ACC-BB31-52B85B3E5B32}"/>
              </a:ext>
            </a:extLst>
          </p:cNvPr>
          <p:cNvSpPr/>
          <p:nvPr/>
        </p:nvSpPr>
        <p:spPr>
          <a:xfrm>
            <a:off x="6061153" y="2490424"/>
            <a:ext cx="2664674" cy="3954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2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индивидуального жилищного строительства;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2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ведения личного подсобного хозяйства, садоводства, огородничества;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2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крестьянским (фермерским) хозяйством его деятельности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endParaRPr lang="ru-RU" sz="12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200" i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осуществляется с учетом существующих ограничений прав на землю и возможности сочетания таких видов использования земельного участка с деятельностью, осуществляемой на смежных земельных участках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AE5D5BEC-4F74-4239-B818-41909BEEFC94}"/>
              </a:ext>
            </a:extLst>
          </p:cNvPr>
          <p:cNvSpPr/>
          <p:nvPr/>
        </p:nvSpPr>
        <p:spPr>
          <a:xfrm>
            <a:off x="8879621" y="2490423"/>
            <a:ext cx="2664673" cy="3954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ln w="0"/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защитные леса подлежат освоению в целях сохранения </a:t>
            </a:r>
            <a:r>
              <a:rPr lang="ru-RU" sz="1200" dirty="0" err="1">
                <a:ln w="0"/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средообразующих</a:t>
            </a:r>
            <a:r>
              <a:rPr lang="ru-RU" sz="1200" dirty="0">
                <a:ln w="0"/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водоохранных, защитных, санитарно-гигиенических, оздоровительных и иных полезных функций лесов с одновременным использованием лесов при условии, если это использование совместимо с целевым назначением защитных лесов и выполняемыми ими полезными функциями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348411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BD27C77-86D6-4B87-AAF9-AE232BBD4A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8438" t="13045" r="18021" b="7315"/>
          <a:stretch/>
        </p:blipFill>
        <p:spPr>
          <a:xfrm>
            <a:off x="209288" y="1120586"/>
            <a:ext cx="4191806" cy="54183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599228" y="241009"/>
            <a:ext cx="11010900" cy="842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 выбранных виде</a:t>
            </a:r>
          </a:p>
          <a:p>
            <a:pPr algn="ctr">
              <a:lnSpc>
                <a:spcPts val="2200"/>
              </a:lnSpc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или видах разрешенного использования такого ЗУ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0EC540DE-09EF-4B13-B3BB-04FC52F57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343" y="1083167"/>
            <a:ext cx="7491692" cy="5044382"/>
          </a:xfrm>
        </p:spPr>
        <p:txBody>
          <a:bodyPr anchor="t">
            <a:normAutofit/>
          </a:bodyPr>
          <a:lstStyle/>
          <a:p>
            <a:pPr>
              <a:lnSpc>
                <a:spcPts val="2000"/>
              </a:lnSpc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 срок не позднее одного года</a:t>
            </a:r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 дня заключения договора безвозмездного пользования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гражданин направляет Уведомление о ВРИ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C250AF-1AC9-4377-A1BA-A4A67991F7A9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9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sp>
        <p:nvSpPr>
          <p:cNvPr id="10" name="Заголовок 8">
            <a:extLst>
              <a:ext uri="{FF2B5EF4-FFF2-40B4-BE49-F238E27FC236}">
                <a16:creationId xmlns:a16="http://schemas.microsoft.com/office/drawing/2014/main" xmlns="" id="{E1AB1C6D-4831-438F-A55C-239CF85CF765}"/>
              </a:ext>
            </a:extLst>
          </p:cNvPr>
          <p:cNvSpPr txBox="1">
            <a:spLocks/>
          </p:cNvSpPr>
          <p:nvPr/>
        </p:nvSpPr>
        <p:spPr>
          <a:xfrm>
            <a:off x="381964" y="3993950"/>
            <a:ext cx="7917084" cy="2133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BE65DB0-F623-4B6C-B4F7-D802FD01F6EF}"/>
              </a:ext>
            </a:extLst>
          </p:cNvPr>
          <p:cNvSpPr/>
          <p:nvPr/>
        </p:nvSpPr>
        <p:spPr>
          <a:xfrm>
            <a:off x="6569069" y="2058122"/>
            <a:ext cx="3122341" cy="4050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0B3FA01-64A8-43B7-8E15-96EFA75645BD}"/>
              </a:ext>
            </a:extLst>
          </p:cNvPr>
          <p:cNvCxnSpPr>
            <a:cxnSpLocks/>
          </p:cNvCxnSpPr>
          <p:nvPr/>
        </p:nvCxnSpPr>
        <p:spPr>
          <a:xfrm flipH="1">
            <a:off x="5045051" y="2472126"/>
            <a:ext cx="1489999" cy="346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99536D-6A3F-4EE1-837F-02218700259A}"/>
              </a:ext>
            </a:extLst>
          </p:cNvPr>
          <p:cNvSpPr txBox="1"/>
          <p:nvPr/>
        </p:nvSpPr>
        <p:spPr>
          <a:xfrm>
            <a:off x="7188200" y="2509273"/>
            <a:ext cx="2520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рабочих дней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7C42CEF1-577F-4C58-B115-DF64D982D46F}"/>
              </a:ext>
            </a:extLst>
          </p:cNvPr>
          <p:cNvCxnSpPr>
            <a:cxnSpLocks/>
          </p:cNvCxnSpPr>
          <p:nvPr/>
        </p:nvCxnSpPr>
        <p:spPr>
          <a:xfrm>
            <a:off x="9717486" y="2484807"/>
            <a:ext cx="1332570" cy="3335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3CFB3A5-020D-450E-90C7-262ACBDADCD4}"/>
              </a:ext>
            </a:extLst>
          </p:cNvPr>
          <p:cNvSpPr/>
          <p:nvPr/>
        </p:nvSpPr>
        <p:spPr>
          <a:xfrm>
            <a:off x="4489174" y="2894373"/>
            <a:ext cx="3535891" cy="11217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Подписывает уведомление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направляет его в Росреестр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26EB0A1-AC32-4132-A7B3-7FC0C65AC73B}"/>
              </a:ext>
            </a:extLst>
          </p:cNvPr>
          <p:cNvSpPr/>
          <p:nvPr/>
        </p:nvSpPr>
        <p:spPr>
          <a:xfrm>
            <a:off x="8130240" y="2888807"/>
            <a:ext cx="3738282" cy="11217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Направляет уведомление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невозможности использования ЗУ в соответствии выбранным ВРИ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FC61AEEB-3A2F-45B8-B3FF-428AC7372A3D}"/>
              </a:ext>
            </a:extLst>
          </p:cNvPr>
          <p:cNvCxnSpPr>
            <a:cxnSpLocks/>
          </p:cNvCxnSpPr>
          <p:nvPr/>
        </p:nvCxnSpPr>
        <p:spPr>
          <a:xfrm>
            <a:off x="8610600" y="4041395"/>
            <a:ext cx="0" cy="396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9A159BF-97B9-4518-AC51-3C44652BD52C}"/>
              </a:ext>
            </a:extLst>
          </p:cNvPr>
          <p:cNvSpPr/>
          <p:nvPr/>
        </p:nvSpPr>
        <p:spPr>
          <a:xfrm>
            <a:off x="6411954" y="4427394"/>
            <a:ext cx="5481231" cy="784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Гражданин выбирает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 или виды разрешенного использования ЗУ с учетом установленных требований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4FE58C5-E038-4153-9B48-0F772882680B}"/>
              </a:ext>
            </a:extLst>
          </p:cNvPr>
          <p:cNvSpPr txBox="1"/>
          <p:nvPr/>
        </p:nvSpPr>
        <p:spPr>
          <a:xfrm>
            <a:off x="8610600" y="4041395"/>
            <a:ext cx="364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 не более чем 3 месяца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7CCA589-0139-49DB-910C-66327CDACF73}"/>
              </a:ext>
            </a:extLst>
          </p:cNvPr>
          <p:cNvSpPr txBox="1"/>
          <p:nvPr/>
        </p:nvSpPr>
        <p:spPr>
          <a:xfrm>
            <a:off x="4573770" y="5690689"/>
            <a:ext cx="73230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ВАЖНО:</a:t>
            </a:r>
          </a:p>
          <a:p>
            <a:pPr algn="just"/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в течение года со дня заключения договора безвозмездного пользования ЗУ гражданин вправе изменить выбранные вид или виды разрешенного использования ЗУ</a:t>
            </a:r>
            <a:endParaRPr lang="ru-RU" sz="13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56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1164</Words>
  <Application>Microsoft Office PowerPoint</Application>
  <PresentationFormat>Произвольный</PresentationFormat>
  <Paragraphs>170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Состав информации в ФИС: 1) порядок и условия предоставления гражданам земельных участков в безвозмездное пользование, аренду, собственность; 2) местоположение границ территорий, земель, зон, земельных участков не подлежащий предоставлению; 3) поступившие заявления гражданина о предоставлении земельного участка в безвозмездное пользование и выбранных видах разрешенного использования земельного участка, предоставленного гражданину в безвозмездное пользование; 4) местоположение границ объектов недвижимости, сведения о котором внесены в Единый государственный реестр недвижимости</vt:lpstr>
      <vt:lpstr>Содержание Заявления: 1) ФИО, место жительства гражданина, подавшего заявление, СНИЛС ; 2) кадастровый номер ЗУ, за исключением случаев, если ЗУ предстоит образовать; 3) S испрашиваемого земельного участка; 4) кадастровый номер ЗУ или кадастровые номера ЗУ, из которых предусмотрено образование испрашиваемого ЗУ; 5) почтовый адрес и (или) адрес электронной почты заявителя; 6) способ направления документов (лично, по почтовому адресу, адресу электронной почты или с использованием информационной системы)</vt:lpstr>
      <vt:lpstr>Слайд 4</vt:lpstr>
      <vt:lpstr>Слайд 5</vt:lpstr>
      <vt:lpstr>- наличие прав третьих лиц на испрашиваемый ЗУ; - испрашиваемый ЗУ предоставлен гражданину до дня введения в действие ЗК РФ; - на испрашиваемом ЗУ расположены объекты недвижимости; - наличия ранее принятых решений и опубликованных извещений в соответствии с нормами ЗК РФ; - образование испрашиваемого ЗУ нарушает требования предусмотренные статьей 11.9 ЗК РФ, за исключением требований к предельным (минимальным и максимальным) размерам ЗУ; - испрашиваемый ЗУ указан в лицензии на пользование недрами или находится в границах территории, указанной в такой лицензии;  - испрашиваемый земельный участок находится на площадях залегания полезных ископаемых, или в границах территории, необходимой для разработки участка недр, для геологического изучения, разведки и добычи полезных ископаемых  - испрашиваемый ЗУ расположен в границах ТОСЭР; - испрашиваемый ЗУ  расположен в границах территорий традиционного природопользования коренных малочисленных народов Севера, Сибири и Дальнего Востока Российской Федерации; - испрашиваемый ЗУ расположен в границах земель общего пользования, территории общего пользования; - испрашиваемый ЗУ расположен на территории, в границах которых земельные участки не могут быть предоставлены; - заявление подано гражданином, с которым ранее заключался договор безвозмездного пользования земельным участком</vt:lpstr>
      <vt:lpstr>        </vt:lpstr>
      <vt:lpstr>        </vt:lpstr>
      <vt:lpstr>В срок не позднее одного года со дня заключения договора безвозмездного пользования гражданин направляет Уведомление о ВРИ     </vt:lpstr>
      <vt:lpstr>      В срок не позднее 3 месяцев после истечения 3 лет со дня заключения договора гражданин представляет в уполномоченный орган декларацию об использовании ЗУ   Непредставление декларации об использовании ЗУ в срок, является основанием для проведения федеральными органами исполнительной власти, внеплановой проверки соблюдения гражданином требований земельного законодательства   Форма декларации об использовании земельного участка утверждена Приказом Минвостокразвития России от 16.04.2018  № 63 "Об утверждении формы декларации об использовании земельного участка, предоставленного гражданину (гражданам) Российской Федерации в безвозмездное пользование" </vt:lpstr>
      <vt:lpstr>Слайд 11</vt:lpstr>
      <vt:lpstr>Содержание Заявления: 1) ФИО, место жительства гражданина, СНИЛС; 2) кадастровый номер ЗУ; 3) вид права, на котором гражданин желает приобрести ЗУ, при аренде земельного участка также испрашиваемый срок пользования; 4) почтовый адрес и (или) адрес электронной почты; 5) способ направления гражданину решения о предоставлении ЗУ (лично, по почтовому адресу, адресу электронной почты или с использованием информационной системы).</vt:lpstr>
      <vt:lpstr>установление права субъектов своими законами определить территории, земли, зоны, в границах которых земельные участки не могут быть предоставлены гражданам в безвозмездное пользование; обязанность направлять межведомственные запросы с целью проверки наличия обстоятельств, препятствующих предоставлению ЗУ; установление запрета на предоставление ЗУ, который находится в границах охотничьих угодий, используемых на основании охотхозяйственных соглашений.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station</cp:lastModifiedBy>
  <cp:revision>130</cp:revision>
  <dcterms:created xsi:type="dcterms:W3CDTF">2018-12-19T07:18:19Z</dcterms:created>
  <dcterms:modified xsi:type="dcterms:W3CDTF">2019-02-20T02:18:26Z</dcterms:modified>
</cp:coreProperties>
</file>