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drawings/drawing6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7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8.xml" ContentType="application/vnd.openxmlformats-officedocument.drawingml.chartshapes+xml"/>
  <Override PartName="/ppt/charts/chart18.xml" ContentType="application/vnd.openxmlformats-officedocument.drawingml.chart+xml"/>
  <Override PartName="/ppt/drawings/drawing9.xml" ContentType="application/vnd.openxmlformats-officedocument.drawingml.chartshapes+xml"/>
  <Override PartName="/ppt/charts/chart19.xml" ContentType="application/vnd.openxmlformats-officedocument.drawingml.chart+xml"/>
  <Override PartName="/ppt/drawings/drawing10.xml" ContentType="application/vnd.openxmlformats-officedocument.drawingml.chartshapes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drawings/drawing1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78" r:id="rId2"/>
    <p:sldId id="274" r:id="rId3"/>
    <p:sldId id="275" r:id="rId4"/>
    <p:sldId id="292" r:id="rId5"/>
    <p:sldId id="291" r:id="rId6"/>
    <p:sldId id="279" r:id="rId7"/>
    <p:sldId id="276" r:id="rId8"/>
    <p:sldId id="277" r:id="rId9"/>
    <p:sldId id="293" r:id="rId10"/>
    <p:sldId id="281" r:id="rId11"/>
    <p:sldId id="282" r:id="rId12"/>
    <p:sldId id="289" r:id="rId13"/>
    <p:sldId id="284" r:id="rId14"/>
    <p:sldId id="294" r:id="rId15"/>
    <p:sldId id="288" r:id="rId16"/>
    <p:sldId id="290" r:id="rId17"/>
    <p:sldId id="298" r:id="rId18"/>
    <p:sldId id="295" r:id="rId19"/>
    <p:sldId id="297" r:id="rId20"/>
    <p:sldId id="299" r:id="rId21"/>
    <p:sldId id="300" r:id="rId22"/>
    <p:sldId id="303" r:id="rId23"/>
    <p:sldId id="302" r:id="rId24"/>
    <p:sldId id="304" r:id="rId25"/>
    <p:sldId id="307" r:id="rId26"/>
    <p:sldId id="306" r:id="rId27"/>
    <p:sldId id="308" r:id="rId28"/>
    <p:sldId id="313" r:id="rId29"/>
    <p:sldId id="309" r:id="rId30"/>
    <p:sldId id="310" r:id="rId31"/>
    <p:sldId id="314" r:id="rId32"/>
    <p:sldId id="326" r:id="rId33"/>
    <p:sldId id="311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7" r:id="rId46"/>
    <p:sldId id="328" r:id="rId47"/>
    <p:sldId id="329" r:id="rId48"/>
    <p:sldId id="330" r:id="rId49"/>
    <p:sldId id="332" r:id="rId50"/>
    <p:sldId id="334" r:id="rId51"/>
    <p:sldId id="335" r:id="rId52"/>
    <p:sldId id="336" r:id="rId53"/>
    <p:sldId id="337" r:id="rId54"/>
    <p:sldId id="338" r:id="rId55"/>
    <p:sldId id="333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18C2"/>
    <a:srgbClr val="3155C9"/>
    <a:srgbClr val="F10940"/>
    <a:srgbClr val="10EAC6"/>
    <a:srgbClr val="EDBFCF"/>
    <a:srgbClr val="5899D4"/>
    <a:srgbClr val="FF7C80"/>
    <a:srgbClr val="FFCC66"/>
    <a:srgbClr val="FFFFFF"/>
    <a:srgbClr val="282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9022" autoAdjust="0"/>
  </p:normalViewPr>
  <p:slideViewPr>
    <p:cSldViewPr snapToGrid="0">
      <p:cViewPr varScale="1">
        <p:scale>
          <a:sx n="76" d="100"/>
          <a:sy n="76" d="100"/>
        </p:scale>
        <p:origin x="-90" y="-7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0.xlsx"/><Relationship Id="rId1" Type="http://schemas.openxmlformats.org/officeDocument/2006/relationships/image" Target="../media/image16.jpeg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Excel25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120"/>
      <c:rAngAx val="1"/>
    </c:view3D>
    <c:floor>
      <c:thickness val="0"/>
    </c:floor>
    <c:sideWall>
      <c:thickness val="0"/>
      <c:spPr>
        <a:noFill/>
        <a:ln>
          <a:solidFill>
            <a:schemeClr val="accent1"/>
          </a:solidFill>
        </a:ln>
      </c:spPr>
    </c:sideWall>
    <c:backWall>
      <c:thickness val="0"/>
      <c:spPr>
        <a:solidFill>
          <a:srgbClr val="FFC000"/>
        </a:solidFill>
        <a:ln>
          <a:solidFill>
            <a:schemeClr val="accent1"/>
          </a:solidFill>
        </a:ln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A56CA"/>
            </a:solidFill>
          </c:spPr>
          <c:invertIfNegative val="0"/>
          <c:dLbls>
            <c:dLbl>
              <c:idx val="0"/>
              <c:layout>
                <c:manualLayout>
                  <c:x val="2.9918032835158826E-3"/>
                  <c:y val="2.8124998269869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4877049252738232E-3"/>
                  <c:y val="-7.0312495674674236E-3"/>
                </c:manualLayout>
              </c:layout>
              <c:tx>
                <c:rich>
                  <a:bodyPr/>
                  <a:lstStyle/>
                  <a:p>
                    <a:endParaRPr lang="en-US" dirty="0" smtClean="0">
                      <a:solidFill>
                        <a:srgbClr val="FFFF00"/>
                      </a:solidFill>
                    </a:endParaRPr>
                  </a:p>
                  <a:p>
                    <a:r>
                      <a:rPr lang="en-US" dirty="0" smtClean="0">
                        <a:solidFill>
                          <a:srgbClr val="FFFF00"/>
                        </a:solidFill>
                      </a:rPr>
                      <a:t>56136,0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9836065670317651E-3"/>
                  <c:y val="2.3437498558224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на 2022 год всего 140023,9</c:v>
                </c:pt>
                <c:pt idx="1">
                  <c:v>План на 2023 год всего 126370,9</c:v>
                </c:pt>
                <c:pt idx="2">
                  <c:v>План на 2024 год всего 126354,4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73592.2</c:v>
                </c:pt>
                <c:pt idx="1">
                  <c:v>56136</c:v>
                </c:pt>
                <c:pt idx="2">
                  <c:v>51539.4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592794017995344E-3"/>
                  <c:y val="2.8124998269869694E-2"/>
                </c:manualLayout>
              </c:layout>
              <c:tx>
                <c:rich>
                  <a:bodyPr/>
                  <a:lstStyle/>
                  <a:p>
                    <a:pPr>
                      <a:defRPr sz="1500" b="1">
                        <a:solidFill>
                          <a:schemeClr val="accent5"/>
                        </a:solidFill>
                      </a:defRPr>
                    </a:pPr>
                    <a:r>
                      <a:rPr lang="ru-RU" sz="1500" b="1" dirty="0" smtClean="0">
                        <a:solidFill>
                          <a:schemeClr val="accent5"/>
                        </a:solidFill>
                      </a:rPr>
                      <a:t>89752,9</a:t>
                    </a:r>
                    <a:endParaRPr lang="ru-RU" sz="1500" b="1" dirty="0">
                      <a:solidFill>
                        <a:srgbClr val="0070C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4877049252738232E-3"/>
                  <c:y val="2.1093748702402271E-2"/>
                </c:manualLayout>
              </c:layout>
              <c:spPr/>
              <c:txPr>
                <a:bodyPr/>
                <a:lstStyle/>
                <a:p>
                  <a:pPr>
                    <a:defRPr sz="1500" b="1">
                      <a:solidFill>
                        <a:schemeClr val="accent5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4959016417579413E-3"/>
                  <c:y val="9.3749994232898981E-3"/>
                </c:manualLayout>
              </c:layout>
              <c:spPr/>
              <c:txPr>
                <a:bodyPr/>
                <a:lstStyle/>
                <a:p>
                  <a:pPr>
                    <a:defRPr sz="1500" b="1">
                      <a:solidFill>
                        <a:schemeClr val="accent5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solidFill>
                      <a:schemeClr val="accent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на 2022 год всего 140023,9</c:v>
                </c:pt>
                <c:pt idx="1">
                  <c:v>План на 2023 год всего 126370,9</c:v>
                </c:pt>
                <c:pt idx="2">
                  <c:v>План на 2024 год всего 126354,4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89752.9</c:v>
                </c:pt>
                <c:pt idx="1">
                  <c:v>68361.2</c:v>
                </c:pt>
                <c:pt idx="2">
                  <c:v>72941.3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3.3361551299473297E-2"/>
                  <c:y val="-1.6406433537990064E-2"/>
                </c:manualLayout>
              </c:layout>
              <c:tx>
                <c:rich>
                  <a:bodyPr/>
                  <a:lstStyle/>
                  <a:p>
                    <a:r>
                      <a:rPr lang="ru-RU" sz="1500" b="1" dirty="0" smtClean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2118,9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3251419958131244E-3"/>
                  <c:y val="-9.3749994232898981E-3"/>
                </c:manualLayout>
              </c:layout>
              <c:tx>
                <c:rich>
                  <a:bodyPr/>
                  <a:lstStyle/>
                  <a:p>
                    <a:r>
                      <a:rPr lang="en-US" sz="1500" dirty="0" smtClean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1873,7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5874548270095762E-3"/>
                  <c:y val="-2.3437498558224745E-3"/>
                </c:manualLayout>
              </c:layout>
              <c:tx>
                <c:rich>
                  <a:bodyPr/>
                  <a:lstStyle/>
                  <a:p>
                    <a:r>
                      <a:rPr lang="en-US" sz="1500" dirty="0" smtClean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1873,7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>
                    <a:solidFill>
                      <a:schemeClr val="bg1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на 2022 год всего 140023,9</c:v>
                </c:pt>
                <c:pt idx="1">
                  <c:v>План на 2023 год всего 126370,9</c:v>
                </c:pt>
                <c:pt idx="2">
                  <c:v>План на 2024 год всего 126354,4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2118.9</c:v>
                </c:pt>
                <c:pt idx="1">
                  <c:v>50000</c:v>
                </c:pt>
                <c:pt idx="2">
                  <c:v>50000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764672"/>
        <c:axId val="32766208"/>
        <c:axId val="0"/>
      </c:bar3DChart>
      <c:catAx>
        <c:axId val="32764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2766208"/>
        <c:crosses val="autoZero"/>
        <c:auto val="1"/>
        <c:lblAlgn val="ctr"/>
        <c:lblOffset val="100"/>
        <c:noMultiLvlLbl val="0"/>
      </c:catAx>
      <c:valAx>
        <c:axId val="3276620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2764672"/>
        <c:crosses val="autoZero"/>
        <c:crossBetween val="between"/>
      </c:valAx>
      <c:spPr>
        <a:solidFill>
          <a:schemeClr val="accent4"/>
        </a:solidFill>
        <a:effectLst>
          <a:glow rad="127000">
            <a:srgbClr val="FF0000"/>
          </a:glo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61602597734073"/>
          <c:y val="6.2887422293565587E-2"/>
          <c:w val="0.4875261859326222"/>
          <c:h val="0.8923482757696281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 2022 г.</c:v>
                </c:pt>
              </c:strCache>
            </c:strRef>
          </c:tx>
          <c:explosion val="14"/>
          <c:dPt>
            <c:idx val="0"/>
            <c:bubble3D val="0"/>
            <c:explosion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dPt>
            <c:idx val="2"/>
            <c:bubble3D val="0"/>
            <c:explosion val="8"/>
            <c:spPr>
              <a:solidFill>
                <a:srgbClr val="FF0000"/>
              </a:solidFill>
            </c:spPr>
          </c:dPt>
          <c:dPt>
            <c:idx val="4"/>
            <c:bubble3D val="0"/>
            <c:explosion val="8"/>
          </c:dPt>
          <c:dLbls>
            <c:dLbl>
              <c:idx val="0"/>
              <c:layout>
                <c:manualLayout>
                  <c:x val="0.31843126660998344"/>
                  <c:y val="6.2896321109986345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Функционирование высшего должностного лица субъекта Российской Федерации и муниципального образования; </a:t>
                    </a:r>
                    <a:r>
                      <a:rPr lang="ru-RU" dirty="0" smtClean="0"/>
                      <a:t>1382,4</a:t>
                    </a:r>
                  </a:p>
                  <a:p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28726326072874986"/>
                  <c:y val="-9.8915993645231556E-3"/>
                </c:manualLayout>
              </c:layout>
              <c:tx>
                <c:rich>
                  <a:bodyPr/>
                  <a:lstStyle/>
                  <a:p>
                    <a:r>
                      <a:rPr lang="ru-RU" sz="1000" b="0" i="0" baseline="0" dirty="0">
                        <a:solidFill>
                          <a:schemeClr val="tx1"/>
                        </a:solidFill>
                      </a:rPr>
                      <a:t>Функционирование законодательных (представительных) органов муниципальных образований; </a:t>
                    </a:r>
                    <a:r>
                      <a:rPr lang="ru-RU" sz="1000" b="0" i="0" baseline="0" dirty="0" smtClean="0">
                        <a:solidFill>
                          <a:schemeClr val="tx1"/>
                        </a:solidFill>
                      </a:rPr>
                      <a:t>124,5</a:t>
                    </a:r>
                  </a:p>
                  <a:p>
                    <a:endParaRPr lang="ru-RU" sz="10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3618618595894433E-2"/>
                  <c:y val="9.747509137559629E-2"/>
                </c:manualLayout>
              </c:layout>
              <c:tx>
                <c:rich>
                  <a:bodyPr/>
                  <a:lstStyle/>
                  <a:p>
                    <a:r>
                      <a:rPr lang="ru-RU" sz="1000" b="0" i="0" baseline="0" dirty="0">
                        <a:solidFill>
                          <a:schemeClr val="tx1"/>
                        </a:solidFill>
                      </a:rPr>
                      <a:t>Функционирование местных администраций; </a:t>
                    </a:r>
                    <a:r>
                      <a:rPr lang="ru-RU" sz="1000" b="0" i="0" baseline="0" dirty="0" smtClean="0">
                        <a:solidFill>
                          <a:schemeClr val="tx1"/>
                        </a:solidFill>
                      </a:rPr>
                      <a:t>9092,6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266458619625029E-2"/>
                  <c:y val="-2.4039312487112201E-2"/>
                </c:manualLayout>
              </c:layout>
              <c:tx>
                <c:rich>
                  <a:bodyPr/>
                  <a:lstStyle/>
                  <a:p>
                    <a:r>
                      <a:rPr lang="ru-RU" sz="1000" b="0" i="0" baseline="0" dirty="0">
                        <a:solidFill>
                          <a:schemeClr val="tx1"/>
                        </a:solidFill>
                      </a:rPr>
                      <a:t>судебная система; </a:t>
                    </a:r>
                    <a:r>
                      <a:rPr lang="ru-RU" sz="1000" b="0" i="0" baseline="0" dirty="0" smtClean="0">
                        <a:solidFill>
                          <a:schemeClr val="tx1"/>
                        </a:solidFill>
                      </a:rPr>
                      <a:t>0,6</a:t>
                    </a:r>
                    <a:endParaRPr lang="ru-RU" sz="10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6334078078828776E-2"/>
                  <c:y val="-3.02942359236052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20336299715289829"/>
                  <c:y val="-1.616168019350276E-2"/>
                </c:manualLayout>
              </c:layout>
              <c:tx>
                <c:rich>
                  <a:bodyPr/>
                  <a:lstStyle/>
                  <a:p>
                    <a:r>
                      <a:rPr lang="ru-RU" sz="1000" b="0" i="0" baseline="0" dirty="0" smtClean="0">
                        <a:solidFill>
                          <a:schemeClr val="tx1"/>
                        </a:solidFill>
                      </a:rPr>
                      <a:t>Резервные фонды; 180,9</a:t>
                    </a:r>
                    <a:endParaRPr lang="ru-RU" sz="10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3351534927082645E-2"/>
                  <c:y val="-2.601802179306268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5.4389672414462208E-2"/>
                  <c:y val="-7.827511544198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Функционирование высшего должностного лица субъекта Российской Федерации и муниципального образования</c:v>
                </c:pt>
                <c:pt idx="1">
                  <c:v>Функционирование законодательных (представительных) органов муниципальных образований</c:v>
                </c:pt>
                <c:pt idx="2">
                  <c:v>Функционирование местных администраций</c:v>
                </c:pt>
                <c:pt idx="3">
                  <c:v>судебная система</c:v>
                </c:pt>
                <c:pt idx="4">
                  <c:v>Обеспечение деятельности финансовых, налоговых и таможенных органов надзора и органов финансового надзора</c:v>
                </c:pt>
                <c:pt idx="5">
                  <c:v>Резервные фонды</c:v>
                </c:pt>
                <c:pt idx="6">
                  <c:v>Другие общегосударственные вопросы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1382.4</c:v>
                </c:pt>
                <c:pt idx="1">
                  <c:v>124.5</c:v>
                </c:pt>
                <c:pt idx="2">
                  <c:v>9092.6</c:v>
                </c:pt>
                <c:pt idx="3">
                  <c:v>0.6</c:v>
                </c:pt>
                <c:pt idx="4">
                  <c:v>5431.9</c:v>
                </c:pt>
                <c:pt idx="5">
                  <c:v>180.9</c:v>
                </c:pt>
                <c:pt idx="6">
                  <c:v>16789.599999999999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rgbClr val="10EAC6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29590901932253"/>
          <c:y val="0"/>
          <c:w val="0.65820358856397543"/>
          <c:h val="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 dirty="0" smtClean="0">
                        <a:solidFill>
                          <a:srgbClr val="BE18C2"/>
                        </a:solidFill>
                      </a:rPr>
                      <a:t>2024</a:t>
                    </a:r>
                    <a:r>
                      <a:rPr lang="ru-RU" sz="1400" b="1" baseline="0" dirty="0" smtClean="0">
                        <a:solidFill>
                          <a:srgbClr val="BE18C2"/>
                        </a:solidFill>
                      </a:rPr>
                      <a:t> год 4549,5</a:t>
                    </a:r>
                    <a:endParaRPr lang="ru-RU" sz="1400" b="1" dirty="0">
                      <a:solidFill>
                        <a:srgbClr val="BE18C2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</c:f>
              <c:numCache>
                <c:formatCode>m/d/yyyy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4549.5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</c:spPr>
          <c:dLbls>
            <c:delete val="1"/>
          </c:dLbls>
          <c:cat>
            <c:numRef>
              <c:f>Лист1!$A$2</c:f>
              <c:numCache>
                <c:formatCode>m/d/yyyy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4651.3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7030A0"/>
            </a:solidFill>
          </c:spPr>
          <c:dLbls>
            <c:delete val="1"/>
          </c:dLbls>
          <c:cat>
            <c:numRef>
              <c:f>Лист1!$A$2</c:f>
              <c:numCache>
                <c:formatCode>m/d/yyyy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7348.5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spPr>
    <a:ln cmpd="sng"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baseline="0">
                <a:solidFill>
                  <a:srgbClr val="BE18C2"/>
                </a:solidFill>
              </a:defRPr>
            </a:pPr>
            <a:r>
              <a:rPr lang="ru-RU" dirty="0"/>
              <a:t>2022 </a:t>
            </a:r>
            <a:r>
              <a:rPr lang="ru-RU" dirty="0" smtClean="0"/>
              <a:t>год всего</a:t>
            </a:r>
            <a:r>
              <a:rPr lang="ru-RU" baseline="0" dirty="0" smtClean="0"/>
              <a:t> 2142,3</a:t>
            </a:r>
            <a:endParaRPr lang="ru-RU" dirty="0"/>
          </a:p>
        </c:rich>
      </c:tx>
      <c:layout/>
      <c:overlay val="0"/>
    </c:title>
    <c:autoTitleDeleted val="0"/>
    <c:view3D>
      <c:rotX val="0"/>
      <c:rotY val="10"/>
      <c:rAngAx val="0"/>
      <c:perspective val="130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10EAC6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explosion val="20"/>
            <c:spPr>
              <a:solidFill>
                <a:srgbClr val="BE18C2"/>
              </a:solidFill>
            </c:spPr>
          </c:dPt>
          <c:dLbls>
            <c:dLbl>
              <c:idx val="0"/>
              <c:layout>
                <c:manualLayout>
                  <c:x val="7.5663335096825242E-3"/>
                  <c:y val="-0.24979868008182382"/>
                </c:manualLayout>
              </c:layout>
              <c:tx>
                <c:rich>
                  <a:bodyPr/>
                  <a:lstStyle/>
                  <a:p>
                    <a:pPr>
                      <a:defRPr baseline="0"/>
                    </a:pPr>
                    <a:r>
                      <a:rPr lang="en-US" sz="1400" b="1" dirty="0"/>
                      <a:t>1966,4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699000529047639E-2"/>
                  <c:y val="-8.0817220026472417E-2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8.8164240028879001E-2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Дорожное хозяйство</c:v>
                </c:pt>
                <c:pt idx="1">
                  <c:v>сельское хозяйство</c:v>
                </c:pt>
                <c:pt idx="2">
                  <c:v>Общеэкономические вопросы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1966.4</c:v>
                </c:pt>
                <c:pt idx="1">
                  <c:v>143.9</c:v>
                </c:pt>
                <c:pt idx="2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cylinder"/>
        <c:axId val="127893504"/>
        <c:axId val="127895040"/>
        <c:axId val="0"/>
      </c:bar3DChart>
      <c:catAx>
        <c:axId val="127893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7895040"/>
        <c:crosses val="autoZero"/>
        <c:auto val="1"/>
        <c:lblAlgn val="ctr"/>
        <c:lblOffset val="100"/>
        <c:noMultiLvlLbl val="0"/>
      </c:catAx>
      <c:valAx>
        <c:axId val="1278950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789350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baseline="0">
                <a:solidFill>
                  <a:srgbClr val="BE18C2"/>
                </a:solidFill>
              </a:defRPr>
            </a:pPr>
            <a:r>
              <a:rPr lang="ru-RU" baseline="0" dirty="0" smtClean="0">
                <a:solidFill>
                  <a:srgbClr val="BE18C2"/>
                </a:solidFill>
              </a:rPr>
              <a:t>2023 год всего 2119,3</a:t>
            </a:r>
            <a:endParaRPr lang="ru-RU" baseline="0" dirty="0">
              <a:solidFill>
                <a:srgbClr val="BE18C2"/>
              </a:solidFill>
            </a:endParaRPr>
          </a:p>
        </c:rich>
      </c:tx>
      <c:layout/>
      <c:overlay val="0"/>
    </c:title>
    <c:autoTitleDeleted val="0"/>
    <c:view3D>
      <c:rotX val="0"/>
      <c:rotY val="10"/>
      <c:rAngAx val="0"/>
      <c:perspective val="1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4006035921429839"/>
          <c:y val="0.11873865794240926"/>
          <c:w val="0.57526370693490814"/>
          <c:h val="0.5232740480884635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10EAC6"/>
              </a:solidFill>
            </c:spPr>
          </c:dPt>
          <c:dPt>
            <c:idx val="2"/>
            <c:invertIfNegative val="0"/>
            <c:bubble3D val="0"/>
            <c:spPr>
              <a:solidFill>
                <a:srgbClr val="BE18C2"/>
              </a:solidFill>
            </c:spPr>
          </c:dPt>
          <c:dLbls>
            <c:dLbl>
              <c:idx val="0"/>
              <c:layout>
                <c:manualLayout>
                  <c:x val="1.3841486641058101E-2"/>
                  <c:y val="-0.2510581775244386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222601621851737E-2"/>
                  <c:y val="-8.2076711882989553E-2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9207433205290504E-3"/>
                  <c:y val="-7.9662690945254563E-2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Дорожное хозяйство</c:v>
                </c:pt>
                <c:pt idx="1">
                  <c:v>сельское хозяйство</c:v>
                </c:pt>
                <c:pt idx="2">
                  <c:v>Общеэкономические вопросы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1995.3</c:v>
                </c:pt>
                <c:pt idx="1">
                  <c:v>96.6</c:v>
                </c:pt>
                <c:pt idx="2">
                  <c:v>27.4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cylinder"/>
        <c:axId val="127967232"/>
        <c:axId val="127968768"/>
        <c:axId val="0"/>
      </c:bar3DChart>
      <c:catAx>
        <c:axId val="1279672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7968768"/>
        <c:crosses val="autoZero"/>
        <c:auto val="1"/>
        <c:lblAlgn val="ctr"/>
        <c:lblOffset val="100"/>
        <c:noMultiLvlLbl val="0"/>
      </c:catAx>
      <c:valAx>
        <c:axId val="1279687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7967232"/>
        <c:crosses val="autoZero"/>
        <c:crossBetween val="between"/>
      </c:valAx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baseline="0">
                <a:solidFill>
                  <a:srgbClr val="BE18C2"/>
                </a:solidFill>
              </a:defRPr>
            </a:pPr>
            <a:r>
              <a:rPr lang="ru-RU" baseline="0" dirty="0" smtClean="0">
                <a:solidFill>
                  <a:srgbClr val="BE18C2"/>
                </a:solidFill>
              </a:rPr>
              <a:t>2024 год всего 2136,8</a:t>
            </a:r>
            <a:endParaRPr lang="ru-RU" baseline="0" dirty="0">
              <a:solidFill>
                <a:srgbClr val="BE18C2"/>
              </a:solidFill>
            </a:endParaRPr>
          </a:p>
        </c:rich>
      </c:tx>
      <c:layout>
        <c:manualLayout>
          <c:xMode val="edge"/>
          <c:yMode val="edge"/>
          <c:x val="0.37909108317724638"/>
          <c:y val="0.14395987130732404"/>
        </c:manualLayout>
      </c:layout>
      <c:overlay val="0"/>
    </c:title>
    <c:autoTitleDeleted val="0"/>
    <c:view3D>
      <c:rotX val="0"/>
      <c:rotY val="10"/>
      <c:rAngAx val="0"/>
      <c:perspective val="1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7433367972174347"/>
          <c:y val="0.15110021615032196"/>
          <c:w val="0.57526370693490814"/>
          <c:h val="0.5150477739496435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10EAC6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BE18C2"/>
              </a:solidFill>
            </c:spPr>
          </c:dPt>
          <c:dLbls>
            <c:dLbl>
              <c:idx val="0"/>
              <c:layout>
                <c:manualLayout>
                  <c:x val="2.0551802409253812E-2"/>
                  <c:y val="-0.209024469237894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815420141516427E-2"/>
                  <c:y val="-6.727224297311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6.727224297311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Дорожное хозяйство</c:v>
                </c:pt>
                <c:pt idx="1">
                  <c:v>сельское хозяйство</c:v>
                </c:pt>
                <c:pt idx="2">
                  <c:v>Общеэкономические вопросы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2009.3</c:v>
                </c:pt>
                <c:pt idx="1">
                  <c:v>98.5</c:v>
                </c:pt>
                <c:pt idx="2">
                  <c:v>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cylinder"/>
        <c:axId val="127994496"/>
        <c:axId val="128004480"/>
        <c:axId val="0"/>
      </c:bar3DChart>
      <c:catAx>
        <c:axId val="1279944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8004480"/>
        <c:crosses val="autoZero"/>
        <c:auto val="1"/>
        <c:lblAlgn val="ctr"/>
        <c:lblOffset val="100"/>
        <c:noMultiLvlLbl val="0"/>
      </c:catAx>
      <c:valAx>
        <c:axId val="1280044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7994496"/>
        <c:crosses val="autoZero"/>
        <c:crossBetween val="between"/>
      </c:valAx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134828470645522E-2"/>
          <c:y val="0.23668754387111976"/>
          <c:w val="0.89778407477822575"/>
          <c:h val="0.6700721108044264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22225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13500000" algn="br" rotWithShape="0">
                <a:prstClr val="black"/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22225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13500000" algn="br" rotWithShape="0">
                  <a:prstClr val="black"/>
                </a:outerShdw>
              </a:effectLst>
              <a:scene3d>
                <a:camera prst="orthographicFront"/>
                <a:lightRig rig="threePt" dir="t"/>
              </a:scene3d>
              <a:sp3d>
                <a:bevelT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FFFF00"/>
              </a:solidFill>
              <a:ln w="22225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13500000" algn="br" rotWithShape="0">
                  <a:prstClr val="black"/>
                </a:outerShdw>
              </a:effectLst>
              <a:scene3d>
                <a:camera prst="orthographicFront"/>
                <a:lightRig rig="threePt" dir="t"/>
              </a:scene3d>
              <a:sp3d>
                <a:bevelT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0.1703086339367105"/>
                  <c:y val="-0.10466350371308072"/>
                </c:manualLayout>
              </c:layout>
              <c:tx>
                <c:rich>
                  <a:bodyPr/>
                  <a:lstStyle/>
                  <a:p>
                    <a:r>
                      <a:rPr lang="en-US" sz="1700" b="1" i="0" baseline="0" dirty="0" smtClean="0">
                        <a:solidFill>
                          <a:srgbClr val="BE18C2"/>
                        </a:solidFill>
                      </a:rPr>
                      <a:t>9966,5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0630120543322555"/>
                  <c:y val="4.4039543579752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00" b="1" i="0" baseline="0">
                    <a:solidFill>
                      <a:srgbClr val="BE18C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Жилищное хозяйство</c:v>
                </c:pt>
                <c:pt idx="1">
                  <c:v>Коммунальное хозяйство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9966.5</c:v>
                </c:pt>
                <c:pt idx="1">
                  <c:v>9966.5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134828470645522E-2"/>
          <c:y val="0.23668754387111976"/>
          <c:w val="0.89778407477822575"/>
          <c:h val="0.6700721108044264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  <a:effectLst>
              <a:outerShdw blurRad="50800" dist="50800" dir="5400000" algn="ctr" rotWithShape="0">
                <a:srgbClr val="00B050"/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  <a:contourClr>
                <a:srgbClr val="000000"/>
              </a:contourClr>
            </a:sp3d>
          </c:spPr>
          <c:dPt>
            <c:idx val="0"/>
            <c:bubble3D val="0"/>
          </c:dPt>
          <c:dLbls>
            <c:dLbl>
              <c:idx val="0"/>
              <c:layout>
                <c:manualLayout>
                  <c:x val="1.6649586393155811E-2"/>
                  <c:y val="-0.14654711927886674"/>
                </c:manualLayout>
              </c:layout>
              <c:tx>
                <c:rich>
                  <a:bodyPr/>
                  <a:lstStyle/>
                  <a:p>
                    <a:r>
                      <a:rPr lang="en-US" b="1" i="0" baseline="0" dirty="0" smtClean="0">
                        <a:solidFill>
                          <a:srgbClr val="BE18C2"/>
                        </a:solidFill>
                      </a:rPr>
                      <a:t>466,3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 baseline="0">
                    <a:solidFill>
                      <a:srgbClr val="BE18C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Жилищное хозяйство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466.3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4877729776861796E-4"/>
          <c:y val="0.22325855335935363"/>
          <c:w val="0.89778407477822575"/>
          <c:h val="0.6700721108044264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22225">
              <a:solidFill>
                <a:schemeClr val="accent6">
                  <a:lumMod val="75000"/>
                </a:schemeClr>
              </a:solidFill>
            </a:ln>
            <a:effectLst>
              <a:outerShdw blurRad="50800" dist="50800" dir="5400000" algn="ctr" rotWithShape="0">
                <a:schemeClr val="accent6">
                  <a:lumMod val="75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  <a:contourClr>
                <a:srgbClr val="000000"/>
              </a:contourClr>
            </a:sp3d>
          </c:spPr>
          <c:dPt>
            <c:idx val="0"/>
            <c:bubble3D val="0"/>
            <c:explosion val="7"/>
          </c:dPt>
          <c:dLbls>
            <c:dLbl>
              <c:idx val="0"/>
              <c:layout>
                <c:manualLayout>
                  <c:x val="-1.3271655616390269E-3"/>
                  <c:y val="-0.13759445893768932"/>
                </c:manualLayout>
              </c:layout>
              <c:tx>
                <c:rich>
                  <a:bodyPr/>
                  <a:lstStyle/>
                  <a:p>
                    <a:r>
                      <a:rPr lang="en-US" b="1" i="0" baseline="0" dirty="0" smtClean="0">
                        <a:solidFill>
                          <a:srgbClr val="BE18C2"/>
                        </a:solidFill>
                      </a:rPr>
                      <a:t>733,7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 baseline="0">
                    <a:solidFill>
                      <a:srgbClr val="BE18C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Жилищное хозяйство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733.7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3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9084431373293391E-3"/>
                  <c:y val="-2.85912249703393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180263529590413E-2"/>
                  <c:y val="-1.3195949986310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907018039453886E-2"/>
                  <c:y val="-3.2989874965776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907018039453886E-2"/>
                  <c:y val="-1.7594599981747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BE18C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Молодежная политика</c:v>
                </c:pt>
                <c:pt idx="3">
                  <c:v>Другие вопросы в области образования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23641.8</c:v>
                </c:pt>
                <c:pt idx="1">
                  <c:v>43184.2</c:v>
                </c:pt>
                <c:pt idx="2">
                  <c:v>125.1</c:v>
                </c:pt>
                <c:pt idx="3">
                  <c:v>6562.9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3.5450658823976034E-3"/>
                  <c:y val="0.340895374646354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7266614635148516E-3"/>
                  <c:y val="0.58941909938853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816886274658679E-3"/>
                  <c:y val="7.2577724924707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0900387184465877E-3"/>
                  <c:y val="0.151753251667374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BE18C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Молодежная политика</c:v>
                </c:pt>
                <c:pt idx="3">
                  <c:v>Другие вопросы в области образования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19714.900000000001</c:v>
                </c:pt>
                <c:pt idx="1">
                  <c:v>37220.1</c:v>
                </c:pt>
                <c:pt idx="2">
                  <c:v>125.1</c:v>
                </c:pt>
                <c:pt idx="3">
                  <c:v>5752.1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10940"/>
            </a:solidFill>
          </c:spPr>
          <c:invertIfNegative val="0"/>
          <c:dLbls>
            <c:dLbl>
              <c:idx val="0"/>
              <c:layout>
                <c:manualLayout>
                  <c:x val="3.190559294157843E-2"/>
                  <c:y val="-3.518919996349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1270395294385621E-2"/>
                  <c:y val="-2.8591224970339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7178838431714959E-2"/>
                  <c:y val="-3.0790549968057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3633772549317356E-2"/>
                  <c:y val="-2.1993249977184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BE18C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Молодежная политика</c:v>
                </c:pt>
                <c:pt idx="3">
                  <c:v>Другие вопросы в области образования</c:v>
                </c:pt>
              </c:strCache>
            </c:strRef>
          </c:cat>
          <c:val>
            <c:numRef>
              <c:f>Лист1!$D$2:$D$5</c:f>
              <c:numCache>
                <c:formatCode>0.0</c:formatCode>
                <c:ptCount val="4"/>
                <c:pt idx="0">
                  <c:v>19894.400000000001</c:v>
                </c:pt>
                <c:pt idx="1">
                  <c:v>37901.4</c:v>
                </c:pt>
                <c:pt idx="2">
                  <c:v>125.1</c:v>
                </c:pt>
                <c:pt idx="3">
                  <c:v>5603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6015360"/>
        <c:axId val="126016896"/>
        <c:axId val="0"/>
      </c:bar3DChart>
      <c:catAx>
        <c:axId val="1260153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txPr>
          <a:bodyPr anchor="t" anchorCtr="0"/>
          <a:lstStyle/>
          <a:p>
            <a:pPr algn="just">
              <a:defRPr sz="2800" baseline="18000">
                <a:solidFill>
                  <a:srgbClr val="BE18C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6016896"/>
        <c:crosses val="autoZero"/>
        <c:auto val="1"/>
        <c:lblAlgn val="l"/>
        <c:lblOffset val="100"/>
        <c:noMultiLvlLbl val="0"/>
      </c:catAx>
      <c:valAx>
        <c:axId val="12601689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26015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0"/>
      <c:rAngAx val="0"/>
      <c:perspective val="30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>
          <a:bevelB w="139700" h="139700" prst="divot"/>
        </a:sp3d>
      </c:spPr>
    </c:sideWall>
    <c:backWall>
      <c:thickness val="0"/>
      <c:spPr>
        <a:scene3d>
          <a:camera prst="orthographicFront"/>
          <a:lightRig rig="threePt" dir="t"/>
        </a:scene3d>
        <a:sp3d>
          <a:bevelB w="139700" h="139700" prst="divot"/>
        </a:sp3d>
      </c:spPr>
    </c:backWall>
    <c:plotArea>
      <c:layout>
        <c:manualLayout>
          <c:layoutTarget val="inner"/>
          <c:xMode val="edge"/>
          <c:yMode val="edge"/>
          <c:x val="3.4664323101914626E-2"/>
          <c:y val="8.5185185185185183E-2"/>
          <c:w val="0.52784633594540153"/>
          <c:h val="0.8205524934383202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Дворцы и дома культуры, другие учреждения культуры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1.795428285737713E-2"/>
                  <c:y val="0.224074074074074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178820000289399E-2"/>
                  <c:y val="0.19629629629629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0066551428833266E-2"/>
                  <c:y val="0.198148148148148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</c:v>
                </c:pt>
                <c:pt idx="1">
                  <c:v>2023 г</c:v>
                </c:pt>
                <c:pt idx="2">
                  <c:v>2024 г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11274.2</c:v>
                </c:pt>
                <c:pt idx="1">
                  <c:v>9870.1</c:v>
                </c:pt>
                <c:pt idx="2">
                  <c:v>9666.1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729745714464866E-2"/>
                  <c:y val="0.127777777777777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673611428736799E-2"/>
                  <c:y val="0.137037037037037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5347222857473577E-2"/>
                  <c:y val="0.1259259259259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</c:v>
                </c:pt>
                <c:pt idx="1">
                  <c:v>2023 г</c:v>
                </c:pt>
                <c:pt idx="2">
                  <c:v>2024 г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4586.8999999999996</c:v>
                </c:pt>
                <c:pt idx="1">
                  <c:v>3676.7</c:v>
                </c:pt>
                <c:pt idx="2">
                  <c:v>3538.5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вопросы в области культуры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4785880000192932E-2"/>
                  <c:y val="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1122685714561332E-2"/>
                  <c:y val="5.3703703703703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178820000289416E-2"/>
                  <c:y val="5.185185185185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</c:v>
                </c:pt>
                <c:pt idx="1">
                  <c:v>2023 г</c:v>
                </c:pt>
                <c:pt idx="2">
                  <c:v>2024 г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1086.7</c:v>
                </c:pt>
                <c:pt idx="1">
                  <c:v>829</c:v>
                </c:pt>
                <c:pt idx="2">
                  <c:v>808.9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0"/>
        <c:shape val="cylinder"/>
        <c:axId val="126070144"/>
        <c:axId val="127403136"/>
        <c:axId val="127342336"/>
      </c:bar3DChart>
      <c:catAx>
        <c:axId val="12607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rgbClr val="3155C9"/>
                </a:solidFill>
              </a:defRPr>
            </a:pPr>
            <a:endParaRPr lang="ru-RU"/>
          </a:p>
        </c:txPr>
        <c:crossAx val="127403136"/>
        <c:crosses val="autoZero"/>
        <c:auto val="1"/>
        <c:lblAlgn val="ctr"/>
        <c:lblOffset val="100"/>
        <c:noMultiLvlLbl val="0"/>
      </c:catAx>
      <c:valAx>
        <c:axId val="127403136"/>
        <c:scaling>
          <c:orientation val="minMax"/>
        </c:scaling>
        <c:delete val="1"/>
        <c:axPos val="r"/>
        <c:numFmt formatCode="0.0" sourceLinked="1"/>
        <c:majorTickMark val="out"/>
        <c:minorTickMark val="none"/>
        <c:tickLblPos val="nextTo"/>
        <c:crossAx val="126070144"/>
        <c:crosses val="autoZero"/>
        <c:crossBetween val="between"/>
      </c:valAx>
      <c:serAx>
        <c:axId val="12734233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rgbClr val="3155C9"/>
                </a:solidFill>
              </a:defRPr>
            </a:pPr>
            <a:endParaRPr lang="ru-RU"/>
          </a:p>
        </c:txPr>
        <c:crossAx val="127403136"/>
        <c:crosses val="autoZero"/>
      </c:serAx>
      <c:spPr>
        <a:solidFill>
          <a:schemeClr val="bg2"/>
        </a:solidFill>
      </c:spPr>
    </c:plotArea>
    <c:plotVisOnly val="1"/>
    <c:dispBlanksAs val="gap"/>
    <c:showDLblsOverMax val="0"/>
  </c:chart>
  <c:spPr>
    <a:solidFill>
      <a:schemeClr val="bg2">
        <a:lumMod val="75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3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965313925973501E-2"/>
          <c:y val="0"/>
          <c:w val="0.68340426048740377"/>
          <c:h val="0.511658282474280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rgbClr val="DA56CA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план 2021г</c:v>
                </c:pt>
                <c:pt idx="1">
                  <c:v>план 2022г </c:v>
                </c:pt>
                <c:pt idx="2">
                  <c:v>план 2023г </c:v>
                </c:pt>
                <c:pt idx="3">
                  <c:v>план 2024г 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50408</c:v>
                </c:pt>
                <c:pt idx="1">
                  <c:v>69320</c:v>
                </c:pt>
                <c:pt idx="2">
                  <c:v>55780</c:v>
                </c:pt>
                <c:pt idx="3">
                  <c:v>60140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акцизы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план 2021г</c:v>
                </c:pt>
                <c:pt idx="1">
                  <c:v>план 2022г </c:v>
                </c:pt>
                <c:pt idx="2">
                  <c:v>план 2023г </c:v>
                </c:pt>
                <c:pt idx="3">
                  <c:v>план 2024г 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1852</c:v>
                </c:pt>
                <c:pt idx="1">
                  <c:v>1966.4</c:v>
                </c:pt>
                <c:pt idx="2">
                  <c:v>1995.3</c:v>
                </c:pt>
                <c:pt idx="3">
                  <c:v>2009.3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имущество, земля</c:v>
                </c:pt>
              </c:strCache>
            </c:strRef>
          </c:tx>
          <c:spPr>
            <a:solidFill>
              <a:srgbClr val="FF7C8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план 2021г</c:v>
                </c:pt>
                <c:pt idx="1">
                  <c:v>план 2022г </c:v>
                </c:pt>
                <c:pt idx="2">
                  <c:v>план 2023г </c:v>
                </c:pt>
                <c:pt idx="3">
                  <c:v>план 2024г </c:v>
                </c:pt>
              </c:strCache>
            </c:strRef>
          </c:cat>
          <c:val>
            <c:numRef>
              <c:f>Лист1!$D$2:$D$5</c:f>
              <c:numCache>
                <c:formatCode>0.0</c:formatCode>
                <c:ptCount val="4"/>
                <c:pt idx="0">
                  <c:v>20</c:v>
                </c:pt>
                <c:pt idx="1">
                  <c:v>54.2</c:v>
                </c:pt>
                <c:pt idx="2">
                  <c:v>10</c:v>
                </c:pt>
                <c:pt idx="3">
                  <c:v>12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ндпи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план 2021г</c:v>
                </c:pt>
                <c:pt idx="1">
                  <c:v>план 2022г </c:v>
                </c:pt>
                <c:pt idx="2">
                  <c:v>план 2023г </c:v>
                </c:pt>
                <c:pt idx="3">
                  <c:v>план 2024г </c:v>
                </c:pt>
              </c:strCache>
            </c:strRef>
          </c:cat>
          <c:val>
            <c:numRef>
              <c:f>Лист1!$E$2:$E$5</c:f>
              <c:numCache>
                <c:formatCode>0.0</c:formatCode>
                <c:ptCount val="4"/>
                <c:pt idx="0">
                  <c:v>8108.1</c:v>
                </c:pt>
                <c:pt idx="1">
                  <c:v>18225</c:v>
                </c:pt>
                <c:pt idx="2">
                  <c:v>10500.9</c:v>
                </c:pt>
                <c:pt idx="3">
                  <c:v>10705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гос. пошлина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план 2021г</c:v>
                </c:pt>
                <c:pt idx="1">
                  <c:v>план 2022г </c:v>
                </c:pt>
                <c:pt idx="2">
                  <c:v>план 2023г </c:v>
                </c:pt>
                <c:pt idx="3">
                  <c:v>план 2024г </c:v>
                </c:pt>
              </c:strCache>
            </c:strRef>
          </c:cat>
          <c:val>
            <c:numRef>
              <c:f>Лист1!$F$2:$F$5</c:f>
              <c:numCache>
                <c:formatCode>0.0</c:formatCode>
                <c:ptCount val="4"/>
                <c:pt idx="0">
                  <c:v>79</c:v>
                </c:pt>
                <c:pt idx="1">
                  <c:v>75</c:v>
                </c:pt>
                <c:pt idx="2">
                  <c:v>75</c:v>
                </c:pt>
                <c:pt idx="3">
                  <c:v>75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налог на совокупный доход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план 2021г</c:v>
                </c:pt>
                <c:pt idx="1">
                  <c:v>план 2022г </c:v>
                </c:pt>
                <c:pt idx="2">
                  <c:v>план 2023г </c:v>
                </c:pt>
                <c:pt idx="3">
                  <c:v>план 2024г </c:v>
                </c:pt>
              </c:strCache>
            </c:strRef>
          </c:cat>
          <c:val>
            <c:numRef>
              <c:f>Лист1!$G$2:$G$5</c:f>
              <c:numCache>
                <c:formatCode>0.0</c:formatCode>
                <c:ptCount val="4"/>
                <c:pt idx="0">
                  <c:v>0</c:v>
                </c:pt>
                <c:pt idx="1">
                  <c:v>112.3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241728"/>
        <c:axId val="71243264"/>
        <c:axId val="124573888"/>
      </c:bar3DChart>
      <c:catAx>
        <c:axId val="7124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10940"/>
                </a:solidFill>
              </a:defRPr>
            </a:pPr>
            <a:endParaRPr lang="ru-RU"/>
          </a:p>
        </c:txPr>
        <c:crossAx val="71243264"/>
        <c:crosses val="autoZero"/>
        <c:auto val="1"/>
        <c:lblAlgn val="ctr"/>
        <c:lblOffset val="100"/>
        <c:noMultiLvlLbl val="0"/>
      </c:catAx>
      <c:valAx>
        <c:axId val="71243264"/>
        <c:scaling>
          <c:orientation val="minMax"/>
        </c:scaling>
        <c:delete val="1"/>
        <c:axPos val="l"/>
        <c:majorGridlines>
          <c:spPr>
            <a:ln>
              <a:noFill/>
            </a:ln>
            <a:effectLst>
              <a:innerShdw blurRad="63500" dist="50800" dir="5400000">
                <a:srgbClr val="D2FCF5">
                  <a:alpha val="50000"/>
                </a:srgbClr>
              </a:innerShdw>
            </a:effectLst>
          </c:spPr>
        </c:majorGridlines>
        <c:numFmt formatCode="0.0" sourceLinked="1"/>
        <c:majorTickMark val="none"/>
        <c:minorTickMark val="none"/>
        <c:tickLblPos val="nextTo"/>
        <c:crossAx val="71241728"/>
        <c:crosses val="autoZero"/>
        <c:crossBetween val="between"/>
      </c:valAx>
      <c:serAx>
        <c:axId val="1245738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71243264"/>
        <c:crosses val="autoZero"/>
      </c:ser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aseline="0"/>
            </a:pPr>
            <a:endParaRPr lang="ru-RU"/>
          </a:p>
        </c:txPr>
      </c:dTable>
    </c:plotArea>
    <c:plotVisOnly val="1"/>
    <c:dispBlanksAs val="gap"/>
    <c:showDLblsOverMax val="0"/>
  </c:chart>
  <c:spPr>
    <a:solidFill>
      <a:srgbClr val="10EAC6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37283528745352E-2"/>
          <c:y val="4.5061731023334174E-3"/>
          <c:w val="0.93553306929733582"/>
          <c:h val="0.950432095874332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</c:spPr>
          <c:invertIfNegative val="0"/>
          <c:dPt>
            <c:idx val="0"/>
            <c:invertIfNegative val="0"/>
            <c:bubble3D val="0"/>
            <c:explosion val="25"/>
            <c:spPr>
              <a:solidFill>
                <a:srgbClr val="BE18C2"/>
              </a:solidFill>
            </c:spPr>
          </c:dPt>
          <c:dPt>
            <c:idx val="1"/>
            <c:invertIfNegative val="0"/>
            <c:bubble3D val="0"/>
            <c:spPr>
              <a:solidFill>
                <a:srgbClr val="EDBFCF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7C80"/>
              </a:solidFill>
            </c:spPr>
          </c:dPt>
          <c:dLbls>
            <c:dLbl>
              <c:idx val="0"/>
              <c:layout>
                <c:manualLayout>
                  <c:x val="7.2755921425179662E-3"/>
                  <c:y val="-6.4837048093586477E-3"/>
                </c:manualLayout>
              </c:layout>
              <c:tx>
                <c:rich>
                  <a:bodyPr/>
                  <a:lstStyle/>
                  <a:p>
                    <a:pPr>
                      <a:defRPr sz="1100" b="1" i="0" baseline="0">
                        <a:solidFill>
                          <a:srgbClr val="FFFF00"/>
                        </a:solidFill>
                      </a:defRPr>
                    </a:pPr>
                    <a:r>
                      <a:rPr lang="ru-RU" sz="1100" b="1" i="0" baseline="0" dirty="0">
                        <a:solidFill>
                          <a:srgbClr val="FFFF00"/>
                        </a:solidFill>
                      </a:rPr>
                      <a:t>Пенсионное </a:t>
                    </a:r>
                    <a:r>
                      <a:rPr lang="ru-RU" sz="1100" b="1" i="0" baseline="0" dirty="0" smtClean="0">
                        <a:solidFill>
                          <a:srgbClr val="FFFF00"/>
                        </a:solidFill>
                      </a:rPr>
                      <a:t>обеспечение </a:t>
                    </a:r>
                    <a:r>
                      <a:rPr lang="ru-RU" sz="1100" b="1" i="0" baseline="0" dirty="0">
                        <a:solidFill>
                          <a:srgbClr val="FFFF00"/>
                        </a:solidFill>
                      </a:rPr>
                      <a:t>2552,5</a:t>
                    </a:r>
                    <a:endParaRPr lang="ru-RU" sz="1100" baseline="0" dirty="0">
                      <a:solidFill>
                        <a:srgbClr val="FFFF0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190570846134234E-2"/>
                  <c:y val="7.0178185565296994E-3"/>
                </c:manualLayout>
              </c:layout>
              <c:tx>
                <c:rich>
                  <a:bodyPr/>
                  <a:lstStyle/>
                  <a:p>
                    <a:pPr>
                      <a:defRPr sz="1100" b="1" i="0" baseline="0">
                        <a:solidFill>
                          <a:srgbClr val="FFFF00"/>
                        </a:solidFill>
                      </a:defRPr>
                    </a:pPr>
                    <a:r>
                      <a:rPr lang="ru-RU" sz="1100" b="1" i="0" baseline="0" dirty="0">
                        <a:solidFill>
                          <a:srgbClr val="FFFF00"/>
                        </a:solidFill>
                      </a:rPr>
                      <a:t>Социальное обеспечение </a:t>
                    </a:r>
                    <a:r>
                      <a:rPr lang="ru-RU" sz="1100" b="1" i="0" baseline="0" dirty="0" smtClean="0">
                        <a:solidFill>
                          <a:srgbClr val="FFFF00"/>
                        </a:solidFill>
                      </a:rPr>
                      <a:t>населения111159,6</a:t>
                    </a:r>
                    <a:endParaRPr lang="ru-RU" sz="1100" baseline="0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5325236126872618E-4"/>
                  <c:y val="-2.0132362691905815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i="0" baseline="0" dirty="0">
                        <a:solidFill>
                          <a:srgbClr val="FFFF00"/>
                        </a:solidFill>
                      </a:rPr>
                      <a:t>Охрана семьи и </a:t>
                    </a:r>
                    <a:r>
                      <a:rPr lang="ru-RU" sz="1200" b="1" i="0" baseline="0" dirty="0" smtClean="0">
                        <a:solidFill>
                          <a:srgbClr val="FFFF00"/>
                        </a:solidFill>
                      </a:rPr>
                      <a:t>детства </a:t>
                    </a:r>
                    <a:r>
                      <a:rPr lang="ru-RU" sz="1200" b="1" i="0" baseline="0" dirty="0">
                        <a:solidFill>
                          <a:srgbClr val="FFFF00"/>
                        </a:solidFill>
                      </a:rPr>
                      <a:t>423,4</a:t>
                    </a:r>
                    <a:endParaRPr lang="ru-RU" baseline="0" dirty="0">
                      <a:solidFill>
                        <a:srgbClr val="10EAC6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Пенсионное обеспечение</c:v>
                </c:pt>
                <c:pt idx="1">
                  <c:v>Социальное обеспечение населения</c:v>
                </c:pt>
                <c:pt idx="2">
                  <c:v>Охрана семьи и детства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2552.5</c:v>
                </c:pt>
                <c:pt idx="1">
                  <c:v>1159.5999999999999</c:v>
                </c:pt>
                <c:pt idx="2">
                  <c:v>423.4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705472"/>
        <c:axId val="127695488"/>
      </c:barChart>
      <c:valAx>
        <c:axId val="1276954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7705472"/>
        <c:crosses val="autoZero"/>
        <c:crossBetween val="between"/>
      </c:valAx>
      <c:catAx>
        <c:axId val="1277054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2769548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210285269276769E-2"/>
          <c:y val="3.0657812308023683E-2"/>
          <c:w val="0.96378964348206475"/>
          <c:h val="0.969342181879062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BE18C2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EDBFCF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7C80"/>
              </a:solidFill>
            </c:spPr>
          </c:dPt>
          <c:dLbls>
            <c:dLbl>
              <c:idx val="0"/>
              <c:layout>
                <c:manualLayout>
                  <c:x val="1.8390969901796499E-2"/>
                  <c:y val="-2.1513258774363817E-2"/>
                </c:manualLayout>
              </c:layout>
              <c:tx>
                <c:rich>
                  <a:bodyPr/>
                  <a:lstStyle/>
                  <a:p>
                    <a:r>
                      <a:rPr lang="ru-RU" sz="900" b="1" i="0" baseline="0" dirty="0">
                        <a:solidFill>
                          <a:srgbClr val="FFFF00"/>
                        </a:solidFill>
                      </a:rPr>
                      <a:t>Пенсионное </a:t>
                    </a:r>
                    <a:r>
                      <a:rPr lang="ru-RU" sz="900" b="1" i="0" baseline="0" dirty="0" smtClean="0">
                        <a:solidFill>
                          <a:srgbClr val="FFFF00"/>
                        </a:solidFill>
                      </a:rPr>
                      <a:t>обеспечение </a:t>
                    </a:r>
                    <a:r>
                      <a:rPr lang="ru-RU" sz="1200" b="1" i="0" baseline="0" dirty="0" smtClean="0">
                        <a:solidFill>
                          <a:srgbClr val="FFFF00"/>
                        </a:solidFill>
                      </a:rPr>
                      <a:t>2182,4</a:t>
                    </a:r>
                    <a:endParaRPr lang="ru-RU" sz="12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3151447399689368E-3"/>
                  <c:y val="-9.5969092108789695E-3"/>
                </c:manualLayout>
              </c:layout>
              <c:tx>
                <c:rich>
                  <a:bodyPr/>
                  <a:lstStyle/>
                  <a:p>
                    <a:pPr>
                      <a:defRPr sz="800" b="1" i="0" baseline="0">
                        <a:solidFill>
                          <a:srgbClr val="FFFF00"/>
                        </a:solidFill>
                      </a:defRPr>
                    </a:pPr>
                    <a:r>
                      <a:rPr lang="ru-RU" sz="800" b="1" i="0" baseline="0" dirty="0">
                        <a:solidFill>
                          <a:srgbClr val="FFFF00"/>
                        </a:solidFill>
                      </a:rPr>
                      <a:t>Социальное обеспечение </a:t>
                    </a:r>
                    <a:r>
                      <a:rPr lang="ru-RU" sz="800" b="1" i="0" baseline="0" dirty="0" smtClean="0">
                        <a:solidFill>
                          <a:srgbClr val="FFFF00"/>
                        </a:solidFill>
                      </a:rPr>
                      <a:t>населения </a:t>
                    </a:r>
                    <a:r>
                      <a:rPr lang="ru-RU" sz="1200" b="1" i="0" baseline="0" dirty="0" smtClean="0">
                        <a:solidFill>
                          <a:srgbClr val="FFFF00"/>
                        </a:solidFill>
                      </a:rPr>
                      <a:t>994,7</a:t>
                    </a:r>
                    <a:endParaRPr lang="ru-RU" sz="1200" baseline="0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900" b="1" i="0" baseline="0" dirty="0">
                        <a:solidFill>
                          <a:srgbClr val="FFFF00"/>
                        </a:solidFill>
                      </a:rPr>
                      <a:t>Охрана семьи и </a:t>
                    </a:r>
                    <a:r>
                      <a:rPr lang="ru-RU" sz="900" b="1" i="0" baseline="0" dirty="0" smtClean="0">
                        <a:solidFill>
                          <a:srgbClr val="FFFF00"/>
                        </a:solidFill>
                      </a:rPr>
                      <a:t>детства </a:t>
                    </a:r>
                    <a:r>
                      <a:rPr lang="ru-RU" sz="1200" b="1" i="0" baseline="0" dirty="0" smtClean="0">
                        <a:solidFill>
                          <a:srgbClr val="FFFF00"/>
                        </a:solidFill>
                      </a:rPr>
                      <a:t>319,6</a:t>
                    </a:r>
                    <a:endParaRPr lang="ru-RU" sz="1200" baseline="0" dirty="0">
                      <a:solidFill>
                        <a:schemeClr val="accent6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 i="0" baseline="0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Пенсионное обеспечение</c:v>
                </c:pt>
                <c:pt idx="1">
                  <c:v>Социальное обеспечение населения</c:v>
                </c:pt>
                <c:pt idx="2">
                  <c:v>Охрана семьи и детства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2182.4</c:v>
                </c:pt>
                <c:pt idx="1">
                  <c:v>994.7</c:v>
                </c:pt>
                <c:pt idx="2">
                  <c:v>319.60000000000002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1389312"/>
        <c:axId val="151390848"/>
      </c:barChart>
      <c:catAx>
        <c:axId val="1513893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51390848"/>
        <c:crosses val="autoZero"/>
        <c:auto val="1"/>
        <c:lblAlgn val="ctr"/>
        <c:lblOffset val="100"/>
        <c:noMultiLvlLbl val="0"/>
      </c:catAx>
      <c:valAx>
        <c:axId val="1513908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13893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786215801829506E-2"/>
          <c:y val="5.3388079362889515E-2"/>
          <c:w val="0.934427568396341"/>
          <c:h val="0.946611920637110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BE18C2"/>
              </a:solidFill>
            </c:spPr>
          </c:dPt>
          <c:dPt>
            <c:idx val="1"/>
            <c:invertIfNegative val="0"/>
            <c:bubble3D val="0"/>
            <c:spPr>
              <a:solidFill>
                <a:srgbClr val="EDBFCF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7C80"/>
              </a:solidFill>
            </c:spPr>
          </c:dPt>
          <c:dLbls>
            <c:dLbl>
              <c:idx val="0"/>
              <c:layout>
                <c:manualLayout>
                  <c:x val="9.0426119888653601E-3"/>
                  <c:y val="-1.3943766339828693E-2"/>
                </c:manualLayout>
              </c:layout>
              <c:tx>
                <c:rich>
                  <a:bodyPr/>
                  <a:lstStyle/>
                  <a:p>
                    <a:pPr>
                      <a:defRPr sz="1000" b="1" i="0" baseline="0">
                        <a:solidFill>
                          <a:srgbClr val="FFFF00"/>
                        </a:solidFill>
                      </a:defRPr>
                    </a:pPr>
                    <a:r>
                      <a:rPr lang="ru-RU" sz="1000" b="1" i="0" baseline="0" dirty="0">
                        <a:solidFill>
                          <a:srgbClr val="FFFF00"/>
                        </a:solidFill>
                      </a:rPr>
                      <a:t>Пенсионное </a:t>
                    </a:r>
                    <a:r>
                      <a:rPr lang="ru-RU" sz="1000" b="1" i="0" baseline="0" dirty="0" smtClean="0">
                        <a:solidFill>
                          <a:srgbClr val="FFFF00"/>
                        </a:solidFill>
                      </a:rPr>
                      <a:t>обеспечение  2307,5</a:t>
                    </a:r>
                    <a:endParaRPr lang="ru-RU" sz="1000" baseline="0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4844152823662964E-3"/>
                  <c:y val="4.30888042102061E-3"/>
                </c:manualLayout>
              </c:layout>
              <c:tx>
                <c:rich>
                  <a:bodyPr/>
                  <a:lstStyle/>
                  <a:p>
                    <a:pPr>
                      <a:defRPr sz="1000" b="1" i="0" baseline="0">
                        <a:solidFill>
                          <a:srgbClr val="FFFF00"/>
                        </a:solidFill>
                      </a:defRPr>
                    </a:pPr>
                    <a:r>
                      <a:rPr lang="ru-RU" sz="1000" b="1" i="0" baseline="0" dirty="0">
                        <a:solidFill>
                          <a:srgbClr val="FFFF00"/>
                        </a:solidFill>
                      </a:rPr>
                      <a:t>Социальное обеспечение </a:t>
                    </a:r>
                    <a:r>
                      <a:rPr lang="ru-RU" sz="1000" b="1" i="0" baseline="0" dirty="0" smtClean="0">
                        <a:solidFill>
                          <a:srgbClr val="FFFF00"/>
                        </a:solidFill>
                      </a:rPr>
                      <a:t>населения 1050,4</a:t>
                    </a:r>
                    <a:endParaRPr lang="ru-RU" sz="1000" baseline="0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100" b="1" i="0" baseline="0" dirty="0">
                        <a:solidFill>
                          <a:srgbClr val="FFFF00"/>
                        </a:solidFill>
                      </a:rPr>
                      <a:t>Охрана семьи и </a:t>
                    </a:r>
                    <a:r>
                      <a:rPr lang="ru-RU" sz="1100" b="1" i="0" baseline="0" dirty="0" smtClean="0">
                        <a:solidFill>
                          <a:srgbClr val="FFFF00"/>
                        </a:solidFill>
                      </a:rPr>
                      <a:t>детства 325,2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 baseline="0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Пенсионное обеспечение</c:v>
                </c:pt>
                <c:pt idx="1">
                  <c:v>Социальное обеспечение населения</c:v>
                </c:pt>
                <c:pt idx="2">
                  <c:v>Охрана семьи и детства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2307.5</c:v>
                </c:pt>
                <c:pt idx="1">
                  <c:v>1050.4000000000001</c:v>
                </c:pt>
                <c:pt idx="2">
                  <c:v>325.2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8363904"/>
        <c:axId val="168362368"/>
      </c:barChart>
      <c:valAx>
        <c:axId val="1683623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8363904"/>
        <c:crosses val="autoZero"/>
        <c:crossBetween val="between"/>
      </c:valAx>
      <c:catAx>
        <c:axId val="16836390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683623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67040058748751E-2"/>
          <c:y val="8.7199054044831734E-2"/>
          <c:w val="0.76813445823840909"/>
          <c:h val="0.825601891910336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8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0.24796980225147916"/>
                  <c:y val="-0.1211541841154353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203,0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8395962506873029"/>
                  <c:y val="-0.185883266897474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204700827359709"/>
                  <c:y val="4.2856875130169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500" b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2022 г</c:v>
                </c:pt>
                <c:pt idx="1">
                  <c:v>2023 г</c:v>
                </c:pt>
                <c:pt idx="2">
                  <c:v>2024 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393</c:v>
                </c:pt>
                <c:pt idx="1">
                  <c:v>173.6</c:v>
                </c:pt>
                <c:pt idx="2">
                  <c:v>183.6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053432780678372E-2"/>
          <c:y val="2.2396722072390587E-2"/>
          <c:w val="0.92594656721932167"/>
          <c:h val="0.9776032779276093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4.4323006967022655E-2"/>
                  <c:y val="7.468854117262047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rgbClr val="00B050"/>
                        </a:solidFill>
                      </a:rPr>
                      <a:t>1762,0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3546597451230788E-2"/>
                  <c:y val="3.5147548787115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0472067289828077E-2"/>
                  <c:y val="2.1967217991947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</c:v>
                </c:pt>
                <c:pt idx="1">
                  <c:v>2023 г</c:v>
                </c:pt>
                <c:pt idx="2">
                  <c:v>2024 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1762</c:v>
                </c:pt>
                <c:pt idx="1">
                  <c:v>1506.5</c:v>
                </c:pt>
                <c:pt idx="2">
                  <c:v>1593.9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</c:v>
                </c:pt>
                <c:pt idx="1">
                  <c:v>2023 г</c:v>
                </c:pt>
                <c:pt idx="2">
                  <c:v>2024 г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ln w="2540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</c:v>
                </c:pt>
                <c:pt idx="1">
                  <c:v>2023 г</c:v>
                </c:pt>
                <c:pt idx="2">
                  <c:v>2024 г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750720"/>
        <c:axId val="170752256"/>
        <c:axId val="0"/>
      </c:bar3DChart>
      <c:catAx>
        <c:axId val="170750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rgbClr val="00B050"/>
                </a:solidFill>
              </a:defRPr>
            </a:pPr>
            <a:endParaRPr lang="ru-RU"/>
          </a:p>
        </c:txPr>
        <c:crossAx val="170752256"/>
        <c:crosses val="autoZero"/>
        <c:auto val="1"/>
        <c:lblAlgn val="ctr"/>
        <c:lblOffset val="100"/>
        <c:noMultiLvlLbl val="0"/>
      </c:catAx>
      <c:valAx>
        <c:axId val="1707522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0750720"/>
        <c:crosses val="autoZero"/>
        <c:crossBetween val="between"/>
      </c:valAx>
      <c:spPr>
        <a:solidFill>
          <a:srgbClr val="FFC000"/>
        </a:solidFill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15113256711074E-2"/>
          <c:y val="0"/>
          <c:w val="0.89474401227350098"/>
          <c:h val="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Pt>
            <c:idx val="1"/>
            <c:bubble3D val="0"/>
            <c:spPr>
              <a:solidFill>
                <a:srgbClr val="10EAC6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-0.1997987079411026"/>
                  <c:y val="0.21485555635113968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 smtClean="0"/>
                      <a:t>      2835,7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7527877835230969E-2"/>
                  <c:y val="-9.916374511013421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   2782,4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3885086695922869"/>
                  <c:y val="0.236263229654694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3"/>
                <c:pt idx="0">
                  <c:v>2022 г</c:v>
                </c:pt>
                <c:pt idx="1">
                  <c:v>2023 г</c:v>
                </c:pt>
                <c:pt idx="2">
                  <c:v>2024 г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3225</c:v>
                </c:pt>
                <c:pt idx="1">
                  <c:v>2782.4</c:v>
                </c:pt>
                <c:pt idx="2">
                  <c:v>2933.9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3"/>
                <c:pt idx="0">
                  <c:v>2022 г</c:v>
                </c:pt>
                <c:pt idx="1">
                  <c:v>2023 г</c:v>
                </c:pt>
                <c:pt idx="2">
                  <c:v>2024 г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3"/>
                <c:pt idx="0">
                  <c:v>2022 г</c:v>
                </c:pt>
                <c:pt idx="1">
                  <c:v>2023 г</c:v>
                </c:pt>
                <c:pt idx="2">
                  <c:v>2024 г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solidFill>
          <a:schemeClr val="accent3">
            <a:lumMod val="40000"/>
            <a:lumOff val="60000"/>
          </a:schemeClr>
        </a:solidFill>
        <a:ln w="25400">
          <a:noFill/>
        </a:ln>
      </c:spPr>
    </c:plotArea>
    <c:plotVisOnly val="1"/>
    <c:dispBlanksAs val="zero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380467675902849E-2"/>
          <c:y val="5.1562407255415263E-2"/>
          <c:w val="0.63229170767716536"/>
          <c:h val="0.948437503171905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BE18C2"/>
              </a:solidFill>
            </c:spPr>
          </c:dPt>
          <c:dPt>
            <c:idx val="2"/>
            <c:bubble3D val="0"/>
            <c:spPr>
              <a:solidFill>
                <a:srgbClr val="3155C9"/>
              </a:solidFill>
            </c:spPr>
          </c:dPt>
          <c:dPt>
            <c:idx val="3"/>
            <c:bubble3D val="0"/>
            <c:spPr>
              <a:solidFill>
                <a:srgbClr val="F10940"/>
              </a:solidFill>
            </c:spPr>
          </c:dPt>
          <c:cat>
            <c:strRef>
              <c:f>Лист1!$A$2:$A$5</c:f>
              <c:strCache>
                <c:ptCount val="4"/>
                <c:pt idx="0">
                  <c:v>арендная плата за пользованием имущества</c:v>
                </c:pt>
                <c:pt idx="1">
                  <c:v>плата за негативное воздействие на окружающую среду</c:v>
                </c:pt>
                <c:pt idx="2">
                  <c:v>штрафы, санкции</c:v>
                </c:pt>
                <c:pt idx="3">
                  <c:v>прочие неналоговые доходы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681.9</c:v>
                </c:pt>
                <c:pt idx="1">
                  <c:v>117</c:v>
                </c:pt>
                <c:pt idx="2">
                  <c:v>120</c:v>
                </c:pt>
                <c:pt idx="3">
                  <c:v>1200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solidFill>
          <a:schemeClr val="bg2"/>
        </a:solidFill>
      </c:spPr>
    </c:plotArea>
    <c:legend>
      <c:legendPos val="r"/>
      <c:layout>
        <c:manualLayout>
          <c:xMode val="edge"/>
          <c:yMode val="edge"/>
          <c:x val="0.68862069995658726"/>
          <c:y val="0.1554975407973834"/>
          <c:w val="0.30976482724823284"/>
          <c:h val="0.7383936484414815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3.1747105722194996E-2"/>
          <c:w val="0.72148499281978495"/>
          <c:h val="0.80819565282965034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арендная плата за пользованием имущества</c:v>
                </c:pt>
              </c:strCache>
            </c:strRef>
          </c:tx>
          <c:spPr>
            <a:solidFill>
              <a:srgbClr val="10EAC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4"/>
                <c:pt idx="0">
                  <c:v> 2021 год</c:v>
                </c:pt>
                <c:pt idx="1">
                  <c:v>план 2022 год</c:v>
                </c:pt>
                <c:pt idx="2">
                  <c:v>план 2023 год</c:v>
                </c:pt>
                <c:pt idx="3">
                  <c:v>план 2024 год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440.9</c:v>
                </c:pt>
                <c:pt idx="1">
                  <c:v>681.9</c:v>
                </c:pt>
                <c:pt idx="2">
                  <c:v>436.7</c:v>
                </c:pt>
                <c:pt idx="3">
                  <c:v>436.7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плата за негативное воздействие на окружающую среду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4"/>
                <c:pt idx="0">
                  <c:v> 2021 год</c:v>
                </c:pt>
                <c:pt idx="1">
                  <c:v>план 2022 год</c:v>
                </c:pt>
                <c:pt idx="2">
                  <c:v>план 2023 год</c:v>
                </c:pt>
                <c:pt idx="3">
                  <c:v>план 2024 год 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110</c:v>
                </c:pt>
                <c:pt idx="1">
                  <c:v>117</c:v>
                </c:pt>
                <c:pt idx="2">
                  <c:v>117</c:v>
                </c:pt>
                <c:pt idx="3">
                  <c:v>117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штрафы, санкции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4"/>
                <c:pt idx="0">
                  <c:v> 2021 год</c:v>
                </c:pt>
                <c:pt idx="1">
                  <c:v>план 2022 год</c:v>
                </c:pt>
                <c:pt idx="2">
                  <c:v>план 2023 год</c:v>
                </c:pt>
                <c:pt idx="3">
                  <c:v>план 2024 год 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32</c:v>
                </c:pt>
                <c:pt idx="1">
                  <c:v>120</c:v>
                </c:pt>
                <c:pt idx="2">
                  <c:v>120</c:v>
                </c:pt>
                <c:pt idx="3">
                  <c:v>120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прочие неналоговые доходы</c:v>
                </c:pt>
              </c:strCache>
            </c:strRef>
          </c:tx>
          <c:spPr>
            <a:solidFill>
              <a:srgbClr val="EDBFCF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4"/>
                <c:pt idx="0">
                  <c:v> 2021 год</c:v>
                </c:pt>
                <c:pt idx="1">
                  <c:v>план 2022 год</c:v>
                </c:pt>
                <c:pt idx="2">
                  <c:v>план 2023 год</c:v>
                </c:pt>
                <c:pt idx="3">
                  <c:v>план 2024 год </c:v>
                </c:pt>
              </c:strCache>
            </c:strRef>
          </c:cat>
          <c:val>
            <c:numRef>
              <c:f>Лист1!$E$2:$E$6</c:f>
              <c:numCache>
                <c:formatCode>0.0</c:formatCode>
                <c:ptCount val="5"/>
                <c:pt idx="0">
                  <c:v>1200</c:v>
                </c:pt>
                <c:pt idx="1">
                  <c:v>1200</c:v>
                </c:pt>
                <c:pt idx="2">
                  <c:v>1200</c:v>
                </c:pt>
                <c:pt idx="3">
                  <c:v>1200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27037824"/>
        <c:axId val="127039360"/>
        <c:axId val="0"/>
      </c:bar3DChart>
      <c:catAx>
        <c:axId val="127037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039360"/>
        <c:crosses val="autoZero"/>
        <c:auto val="1"/>
        <c:lblAlgn val="ctr"/>
        <c:lblOffset val="100"/>
        <c:noMultiLvlLbl val="0"/>
      </c:catAx>
      <c:valAx>
        <c:axId val="1270393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703782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76333812657663858"/>
          <c:y val="0.18201673947391797"/>
          <c:w val="0.15437234912070799"/>
          <c:h val="0.726703415538616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2021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42998</c:v>
                </c:pt>
                <c:pt idx="1">
                  <c:v>43749</c:v>
                </c:pt>
                <c:pt idx="2">
                  <c:v>33334</c:v>
                </c:pt>
                <c:pt idx="3">
                  <c:v>28218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субсидия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2021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378.9</c:v>
                </c:pt>
                <c:pt idx="1">
                  <c:v>2048.5</c:v>
                </c:pt>
                <c:pt idx="2">
                  <c:v>1470.3</c:v>
                </c:pt>
                <c:pt idx="3">
                  <c:v>1610.1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субвенция</c:v>
                </c:pt>
              </c:strCache>
            </c:strRef>
          </c:tx>
          <c:spPr>
            <a:solidFill>
              <a:srgbClr val="DA56CA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2021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Лист1!$D$2:$D$5</c:f>
              <c:numCache>
                <c:formatCode>0.0</c:formatCode>
                <c:ptCount val="4"/>
                <c:pt idx="0">
                  <c:v>21605.1</c:v>
                </c:pt>
                <c:pt idx="1">
                  <c:v>25382.6</c:v>
                </c:pt>
                <c:pt idx="2">
                  <c:v>19477.8</c:v>
                </c:pt>
                <c:pt idx="3">
                  <c:v>19854.099999999999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10EAC6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2021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Лист1!$E$2:$E$5</c:f>
              <c:numCache>
                <c:formatCode>0.0</c:formatCode>
                <c:ptCount val="4"/>
                <c:pt idx="0">
                  <c:v>2434.6999999999998</c:v>
                </c:pt>
                <c:pt idx="1">
                  <c:v>2412.1</c:v>
                </c:pt>
                <c:pt idx="2">
                  <c:v>19854.099999999999</c:v>
                </c:pt>
                <c:pt idx="3">
                  <c:v>1857.2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7658240"/>
        <c:axId val="128122880"/>
        <c:axId val="0"/>
      </c:bar3DChart>
      <c:catAx>
        <c:axId val="1276582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8122880"/>
        <c:crosses val="autoZero"/>
        <c:auto val="1"/>
        <c:lblAlgn val="ctr"/>
        <c:lblOffset val="100"/>
        <c:noMultiLvlLbl val="0"/>
      </c:catAx>
      <c:valAx>
        <c:axId val="12812288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2765824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>
                <a:solidFill>
                  <a:srgbClr val="FF0000"/>
                </a:solidFill>
              </a:defRPr>
            </a:pPr>
            <a:endParaRPr lang="ru-RU"/>
          </a:p>
        </c:txPr>
      </c:dTable>
    </c:plotArea>
    <c:plotVisOnly val="1"/>
    <c:dispBlanksAs val="gap"/>
    <c:showDLblsOverMax val="0"/>
  </c:chart>
  <c:spPr>
    <a:solidFill>
      <a:schemeClr val="accent5">
        <a:lumMod val="20000"/>
        <a:lumOff val="80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75461160633589"/>
          <c:y val="7.5869797624041918E-2"/>
          <c:w val="0.44528392871449562"/>
          <c:h val="0.8259771345574393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rgbClr val="10EAC6"/>
              </a:solidFill>
            </c:spPr>
          </c:dPt>
          <c:dLbls>
            <c:dLbl>
              <c:idx val="0"/>
              <c:layout>
                <c:manualLayout>
                  <c:x val="0.12158768652227267"/>
                  <c:y val="-9.86172662794645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5950855398618849E-2"/>
                  <c:y val="-3.7028936728900945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/>
                      <a:t>4,9%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4575463104596845E-2"/>
                  <c:y val="5.3273743240436516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/>
                      <a:t>1,2%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6888246056764933E-2"/>
                  <c:y val="0.13717861865832606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/>
                      <a:t>1,5%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2310416784312704E-2"/>
                  <c:y val="4.7178069472218115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/>
                      <a:t>49,3%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3019331974411946"/>
                  <c:y val="-8.0591596829313258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/>
                      <a:t>10,7%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9.7555402399997229E-2"/>
                  <c:y val="-9.2222174954977948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/>
                      <a:t>2,8%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7036749313378041E-2"/>
                  <c:y val="-8.2008780029644901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/>
                      <a:t>0,2%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6840456212596722E-2"/>
                  <c:y val="-8.0494003872021436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/>
                      <a:t>1,2%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314273486939574E-2"/>
                  <c:y val="-7.5006109986428746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/>
                      <a:t>2,2%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28575" cmpd="sng">
                  <a:gradFill flip="none" rotWithShape="1">
                    <a:gsLst>
                      <a:gs pos="0">
                        <a:srgbClr val="BE18C2"/>
                      </a:gs>
                      <a:gs pos="25000">
                        <a:srgbClr val="FF6633"/>
                      </a:gs>
                      <a:gs pos="50000">
                        <a:srgbClr val="FFFF00"/>
                      </a:gs>
                      <a:gs pos="75000">
                        <a:srgbClr val="01A78F"/>
                      </a:gs>
                      <a:gs pos="100000">
                        <a:srgbClr val="3366FF"/>
                      </a:gs>
                    </a:gsLst>
                    <a:lin ang="5400000" scaled="1"/>
                    <a:tileRect/>
                  </a:gra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 коммунальное хозяйство</c:v>
                </c:pt>
                <c:pt idx="4">
                  <c:v>Образование</c:v>
                </c:pt>
                <c:pt idx="5">
                  <c:v>Культура и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Средства массовой информации</c:v>
                </c:pt>
                <c:pt idx="9">
                  <c:v>Межбюджетные трансферты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43236.800000000003</c:v>
                </c:pt>
                <c:pt idx="1">
                  <c:v>7348.5</c:v>
                </c:pt>
                <c:pt idx="2">
                  <c:v>2142.3000000000002</c:v>
                </c:pt>
                <c:pt idx="3">
                  <c:v>12544.6</c:v>
                </c:pt>
                <c:pt idx="4">
                  <c:v>73514</c:v>
                </c:pt>
                <c:pt idx="5">
                  <c:v>16947.8</c:v>
                </c:pt>
                <c:pt idx="6">
                  <c:v>4135.5</c:v>
                </c:pt>
                <c:pt idx="7">
                  <c:v>393</c:v>
                </c:pt>
                <c:pt idx="8">
                  <c:v>1762</c:v>
                </c:pt>
                <c:pt idx="9">
                  <c:v>2835.7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119907052527005"/>
          <c:y val="9.9257876460662114E-2"/>
          <c:w val="0.33225267000553421"/>
          <c:h val="0.86793670971600445"/>
        </c:manualLayout>
      </c:layout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4859700932092967E-2"/>
          <c:y val="1.8756424444593228E-2"/>
          <c:w val="0.64826511866564751"/>
          <c:h val="0.89183450630727845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5.6009641974811952E-2"/>
                  <c:y val="-7.64141798089206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9151318467692121E-2"/>
                  <c:y val="-7.64141798089206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5722156714132205E-2"/>
                  <c:y val="6.25214148153107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2022 год</c:v>
                </c:pt>
                <c:pt idx="1">
                  <c:v>План 2023 год</c:v>
                </c:pt>
                <c:pt idx="2">
                  <c:v>План 2024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43236.800000000003</c:v>
                </c:pt>
                <c:pt idx="1">
                  <c:v>33986.800000000003</c:v>
                </c:pt>
                <c:pt idx="2">
                  <c:v>33002.5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3.8863833207012373E-2"/>
                  <c:y val="4.16809432102071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4579102796278899E-2"/>
                  <c:y val="6.25214148153107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0006887124865678E-2"/>
                  <c:y val="6.25214148153115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2022 год</c:v>
                </c:pt>
                <c:pt idx="1">
                  <c:v>План 2023 год</c:v>
                </c:pt>
                <c:pt idx="2">
                  <c:v>План 2024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7952.3</c:v>
                </c:pt>
                <c:pt idx="1">
                  <c:v>4651.3</c:v>
                </c:pt>
                <c:pt idx="2">
                  <c:v>4549.5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6297127235491693E-2"/>
                  <c:y val="7.64141798089206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0294372385545426E-2"/>
                  <c:y val="7.64141798089206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744018115334500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2022 год</c:v>
                </c:pt>
                <c:pt idx="1">
                  <c:v>План 2023 год</c:v>
                </c:pt>
                <c:pt idx="2">
                  <c:v>План 2024 год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2142.3000000000002</c:v>
                </c:pt>
                <c:pt idx="1">
                  <c:v>2119.3000000000002</c:v>
                </c:pt>
                <c:pt idx="2">
                  <c:v>2136.8000000000002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Жилищно- коммунальное хозяйство</c:v>
                </c:pt>
              </c:strCache>
            </c:strRef>
          </c:tx>
          <c:spPr>
            <a:solidFill>
              <a:srgbClr val="10EAC6"/>
            </a:solidFill>
          </c:spPr>
          <c:invertIfNegative val="0"/>
          <c:dLbls>
            <c:dLbl>
              <c:idx val="0"/>
              <c:layout>
                <c:manualLayout>
                  <c:x val="-4.3436048878425594E-2"/>
                  <c:y val="-6.25214148153099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7720779289159068E-2"/>
                  <c:y val="-6.25214148153107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000688712486567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2022 год</c:v>
                </c:pt>
                <c:pt idx="1">
                  <c:v>План 2023 год</c:v>
                </c:pt>
                <c:pt idx="2">
                  <c:v>План 2024 год</c:v>
                </c:pt>
              </c:strCache>
            </c:strRef>
          </c:cat>
          <c:val>
            <c:numRef>
              <c:f>Лист1!$E$2:$E$4</c:f>
              <c:numCache>
                <c:formatCode>0.0</c:formatCode>
                <c:ptCount val="3"/>
                <c:pt idx="0">
                  <c:v>12544.6</c:v>
                </c:pt>
                <c:pt idx="1">
                  <c:v>466.3</c:v>
                </c:pt>
                <c:pt idx="2">
                  <c:v>733.7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rgbClr val="FF7C80"/>
            </a:solidFill>
          </c:spPr>
          <c:invertIfNegative val="0"/>
          <c:dLbls>
            <c:dLbl>
              <c:idx val="0"/>
              <c:layout>
                <c:manualLayout>
                  <c:x val="-2.9719401864185934E-2"/>
                  <c:y val="-2.917666024714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9719401864185934E-2"/>
                  <c:y val="-3.5428801728676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4291617535599152E-2"/>
                  <c:y val="-3.5428801728676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2022 год</c:v>
                </c:pt>
                <c:pt idx="1">
                  <c:v>План 2023 год</c:v>
                </c:pt>
                <c:pt idx="2">
                  <c:v>План 2024 год</c:v>
                </c:pt>
              </c:strCache>
            </c:strRef>
          </c:cat>
          <c:val>
            <c:numRef>
              <c:f>Лист1!$F$2:$F$4</c:f>
              <c:numCache>
                <c:formatCode>0.0</c:formatCode>
                <c:ptCount val="3"/>
                <c:pt idx="0">
                  <c:v>73514</c:v>
                </c:pt>
                <c:pt idx="1">
                  <c:v>62812.2</c:v>
                </c:pt>
                <c:pt idx="2">
                  <c:v>63523.9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143053917853305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4859700932092925E-2"/>
                  <c:y val="2.08404716051037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1718024439212797E-2"/>
                  <c:y val="-1.910354495223016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2022 год</c:v>
                </c:pt>
                <c:pt idx="1">
                  <c:v>План 2023 год</c:v>
                </c:pt>
                <c:pt idx="2">
                  <c:v>План 2024 год</c:v>
                </c:pt>
              </c:strCache>
            </c:strRef>
          </c:cat>
          <c:val>
            <c:numRef>
              <c:f>Лист1!$G$2:$G$4</c:f>
              <c:numCache>
                <c:formatCode>0.0</c:formatCode>
                <c:ptCount val="3"/>
                <c:pt idx="0">
                  <c:v>16947.8</c:v>
                </c:pt>
                <c:pt idx="1">
                  <c:v>14375.8</c:v>
                </c:pt>
                <c:pt idx="2">
                  <c:v>14013.5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2"/>
              <c:layout>
                <c:manualLayout>
                  <c:x val="-2.171802443921279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2022 год</c:v>
                </c:pt>
                <c:pt idx="1">
                  <c:v>План 2023 год</c:v>
                </c:pt>
                <c:pt idx="2">
                  <c:v>План 2024 год</c:v>
                </c:pt>
              </c:strCache>
            </c:strRef>
          </c:cat>
          <c:val>
            <c:numRef>
              <c:f>Лист1!$H$2:$H$4</c:f>
              <c:numCache>
                <c:formatCode>0.0</c:formatCode>
                <c:ptCount val="3"/>
                <c:pt idx="0">
                  <c:v>4135.5</c:v>
                </c:pt>
                <c:pt idx="1">
                  <c:v>3496.7</c:v>
                </c:pt>
                <c:pt idx="2">
                  <c:v>3683.1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2005509699892541E-2"/>
                  <c:y val="-2.08404716051035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8863833207012373E-2"/>
                  <c:y val="-2.08404716051035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7720779289159068E-2"/>
                  <c:y val="-2.08404716051035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2022 год</c:v>
                </c:pt>
                <c:pt idx="1">
                  <c:v>План 2023 год</c:v>
                </c:pt>
                <c:pt idx="2">
                  <c:v>План 2024 год</c:v>
                </c:pt>
              </c:strCache>
            </c:strRef>
          </c:cat>
          <c:val>
            <c:numRef>
              <c:f>Лист1!$I$2:$I$4</c:f>
              <c:numCache>
                <c:formatCode>0.0</c:formatCode>
                <c:ptCount val="3"/>
                <c:pt idx="0">
                  <c:v>393</c:v>
                </c:pt>
                <c:pt idx="1">
                  <c:v>173.6</c:v>
                </c:pt>
                <c:pt idx="2">
                  <c:v>183.6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Средства массовой информации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1.2573593096386356E-2"/>
                  <c:y val="-1.0420235802551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2022 год</c:v>
                </c:pt>
                <c:pt idx="1">
                  <c:v>План 2023 год</c:v>
                </c:pt>
                <c:pt idx="2">
                  <c:v>План 2024 год</c:v>
                </c:pt>
              </c:strCache>
            </c:strRef>
          </c:cat>
          <c:val>
            <c:numRef>
              <c:f>Лист1!$J$2:$J$4</c:f>
              <c:numCache>
                <c:formatCode>0.0</c:formatCode>
                <c:ptCount val="3"/>
                <c:pt idx="0">
                  <c:v>1762</c:v>
                </c:pt>
                <c:pt idx="1">
                  <c:v>1506.5</c:v>
                </c:pt>
                <c:pt idx="2">
                  <c:v>1593.9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solidFill>
              <a:srgbClr val="BE18C2"/>
            </a:solidFill>
          </c:spPr>
          <c:invertIfNegative val="0"/>
          <c:dLbls>
            <c:dLbl>
              <c:idx val="0"/>
              <c:layout>
                <c:manualLayout>
                  <c:x val="1.0287485260679746E-2"/>
                  <c:y val="-1.8756424444593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71664701423962E-2"/>
                  <c:y val="-1.87564244445932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002754849946271E-2"/>
                  <c:y val="-2.29245187656139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2022 год</c:v>
                </c:pt>
                <c:pt idx="1">
                  <c:v>План 2023 год</c:v>
                </c:pt>
                <c:pt idx="2">
                  <c:v>План 2024 год</c:v>
                </c:pt>
              </c:strCache>
            </c:strRef>
          </c:cat>
          <c:val>
            <c:numRef>
              <c:f>Лист1!$K$2:$K$4</c:f>
              <c:numCache>
                <c:formatCode>0.0</c:formatCode>
                <c:ptCount val="3"/>
                <c:pt idx="0">
                  <c:v>2835</c:v>
                </c:pt>
                <c:pt idx="1">
                  <c:v>2782.4</c:v>
                </c:pt>
                <c:pt idx="2">
                  <c:v>2933.9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27163392"/>
        <c:axId val="127181568"/>
        <c:axId val="0"/>
      </c:bar3DChart>
      <c:catAx>
        <c:axId val="1271633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27181568"/>
        <c:crosses val="autoZero"/>
        <c:auto val="1"/>
        <c:lblAlgn val="ctr"/>
        <c:lblOffset val="100"/>
        <c:noMultiLvlLbl val="0"/>
      </c:catAx>
      <c:valAx>
        <c:axId val="12718156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271633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928177237463005"/>
          <c:y val="0"/>
          <c:w val="0.33071827481871585"/>
          <c:h val="1"/>
        </c:manualLayout>
      </c:layout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61602597734073"/>
          <c:y val="6.2887422293565587E-2"/>
          <c:w val="0.4875261859326222"/>
          <c:h val="0.8923482757696281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 2022 г.</c:v>
                </c:pt>
              </c:strCache>
            </c:strRef>
          </c:tx>
          <c:explosion val="14"/>
          <c:dPt>
            <c:idx val="0"/>
            <c:bubble3D val="0"/>
            <c:explosion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dPt>
            <c:idx val="2"/>
            <c:bubble3D val="0"/>
            <c:explosion val="8"/>
            <c:spPr>
              <a:solidFill>
                <a:srgbClr val="FF0000"/>
              </a:solidFill>
            </c:spPr>
          </c:dPt>
          <c:dPt>
            <c:idx val="4"/>
            <c:bubble3D val="0"/>
            <c:explosion val="8"/>
          </c:dPt>
          <c:dPt>
            <c:idx val="7"/>
            <c:bubble3D val="0"/>
            <c:spPr>
              <a:solidFill>
                <a:srgbClr val="BE18C2"/>
              </a:solidFill>
            </c:spPr>
          </c:dPt>
          <c:dLbls>
            <c:dLbl>
              <c:idx val="0"/>
              <c:layout>
                <c:manualLayout>
                  <c:x val="0.31843126660998344"/>
                  <c:y val="6.289632110998634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351350193511189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000" b="0" i="0" baseline="0" dirty="0">
                        <a:solidFill>
                          <a:schemeClr val="tx1"/>
                        </a:solidFill>
                      </a:rPr>
                      <a:t>Функционирование законодательных (представительных) органов муниципальных образований; 142,4</a:t>
                    </a:r>
                    <a:endParaRPr lang="ru-RU" sz="10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6410918073123588E-2"/>
                  <c:y val="0.15682459751306957"/>
                </c:manualLayout>
              </c:layout>
              <c:tx>
                <c:rich>
                  <a:bodyPr/>
                  <a:lstStyle/>
                  <a:p>
                    <a:r>
                      <a:rPr lang="ru-RU" sz="1000" b="0" i="0" baseline="0" dirty="0">
                        <a:solidFill>
                          <a:schemeClr val="tx1"/>
                        </a:solidFill>
                      </a:rPr>
                      <a:t>Функционирование местных администраций; </a:t>
                    </a:r>
                    <a:r>
                      <a:rPr lang="ru-RU" sz="1000" b="0" i="0" baseline="0" dirty="0" smtClean="0">
                        <a:solidFill>
                          <a:schemeClr val="tx1"/>
                        </a:solidFill>
                      </a:rPr>
                      <a:t>12469,7</a:t>
                    </a:r>
                    <a:endParaRPr lang="ru-RU" sz="10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6432349253124921E-3"/>
                  <c:y val="3.0364738511775895E-2"/>
                </c:manualLayout>
              </c:layout>
              <c:tx>
                <c:rich>
                  <a:bodyPr/>
                  <a:lstStyle/>
                  <a:p>
                    <a:r>
                      <a:rPr lang="ru-RU" sz="1000" b="0" i="0" baseline="0" dirty="0">
                        <a:solidFill>
                          <a:schemeClr val="tx1"/>
                        </a:solidFill>
                      </a:rPr>
                      <a:t>судебная система; 6,7</a:t>
                    </a:r>
                    <a:endParaRPr lang="ru-RU" sz="10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6334078078828776E-2"/>
                  <c:y val="-3.02942359236052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20336299715289829"/>
                  <c:y val="-1.616168019350276E-2"/>
                </c:manualLayout>
              </c:layout>
              <c:tx>
                <c:rich>
                  <a:bodyPr/>
                  <a:lstStyle/>
                  <a:p>
                    <a:r>
                      <a:rPr lang="ru-RU" sz="1000" b="0" i="0" baseline="0" dirty="0">
                        <a:solidFill>
                          <a:schemeClr val="tx1"/>
                        </a:solidFill>
                      </a:rPr>
                      <a:t>Обеспечение проведения выборов и референдумов; 299,7</a:t>
                    </a:r>
                    <a:endParaRPr lang="ru-RU" sz="10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7.3141332467795597E-2"/>
                  <c:y val="-7.5475585331983624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5.4389672414462208E-2"/>
                  <c:y val="-7.827511544198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Функционирование высшего должностного лица субъекта Российской Федерации и муниципального образования</c:v>
                </c:pt>
                <c:pt idx="1">
                  <c:v>Функционирование законодательных (представительных) органов муниципальных образований</c:v>
                </c:pt>
                <c:pt idx="2">
                  <c:v>Функционирование местных администраций</c:v>
                </c:pt>
                <c:pt idx="3">
                  <c:v>судебная система</c:v>
                </c:pt>
                <c:pt idx="4">
                  <c:v>Обеспечение деятельности финансовых, налоговых и таможенных органов надзора и органов финансового надзора</c:v>
                </c:pt>
                <c:pt idx="5">
                  <c:v>Обеспечение проведения выборов и референдумов</c:v>
                </c:pt>
                <c:pt idx="6">
                  <c:v>Резервные фонды</c:v>
                </c:pt>
                <c:pt idx="7">
                  <c:v>Другие общегосударственные вопросы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1598.9</c:v>
                </c:pt>
                <c:pt idx="1">
                  <c:v>142.4</c:v>
                </c:pt>
                <c:pt idx="2">
                  <c:v>12469.7</c:v>
                </c:pt>
                <c:pt idx="3">
                  <c:v>6.7</c:v>
                </c:pt>
                <c:pt idx="4">
                  <c:v>6376.5</c:v>
                </c:pt>
                <c:pt idx="5">
                  <c:v>299.7</c:v>
                </c:pt>
                <c:pt idx="6">
                  <c:v>200</c:v>
                </c:pt>
                <c:pt idx="7">
                  <c:v>22142.9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rgbClr val="10EAC6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61602597734073"/>
          <c:y val="6.2887422293565587E-2"/>
          <c:w val="0.4875261859326222"/>
          <c:h val="0.8923482757696281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 2022 г.</c:v>
                </c:pt>
              </c:strCache>
            </c:strRef>
          </c:tx>
          <c:explosion val="14"/>
          <c:dPt>
            <c:idx val="0"/>
            <c:bubble3D val="0"/>
            <c:explosion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dPt>
            <c:idx val="2"/>
            <c:bubble3D val="0"/>
            <c:explosion val="8"/>
            <c:spPr>
              <a:solidFill>
                <a:srgbClr val="FF0000"/>
              </a:solidFill>
            </c:spPr>
          </c:dPt>
          <c:dPt>
            <c:idx val="4"/>
            <c:bubble3D val="0"/>
            <c:explosion val="8"/>
          </c:dPt>
          <c:dLbls>
            <c:dLbl>
              <c:idx val="0"/>
              <c:layout>
                <c:manualLayout>
                  <c:x val="0.31843126660998344"/>
                  <c:y val="6.2896321109986345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Функционирование высшего должностного лица субъекта Российской Федерации и муниципального образования; </a:t>
                    </a:r>
                    <a:r>
                      <a:rPr lang="ru-RU" dirty="0" smtClean="0"/>
                      <a:t>1447,0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28726326072874986"/>
                  <c:y val="-9.8915993645231556E-3"/>
                </c:manualLayout>
              </c:layout>
              <c:tx>
                <c:rich>
                  <a:bodyPr/>
                  <a:lstStyle/>
                  <a:p>
                    <a:r>
                      <a:rPr lang="ru-RU" sz="1000" b="0" i="0" baseline="0" dirty="0">
                        <a:solidFill>
                          <a:schemeClr val="tx1"/>
                        </a:solidFill>
                      </a:rPr>
                      <a:t>Функционирование законодательных (представительных) органов муниципальных образований; </a:t>
                    </a:r>
                    <a:r>
                      <a:rPr lang="ru-RU" sz="1000" b="0" i="0" baseline="0" dirty="0" smtClean="0">
                        <a:solidFill>
                          <a:schemeClr val="tx1"/>
                        </a:solidFill>
                      </a:rPr>
                      <a:t>127,0</a:t>
                    </a:r>
                    <a:endParaRPr lang="ru-RU" sz="10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3618618595894433E-2"/>
                  <c:y val="9.747509137559629E-2"/>
                </c:manualLayout>
              </c:layout>
              <c:tx>
                <c:rich>
                  <a:bodyPr/>
                  <a:lstStyle/>
                  <a:p>
                    <a:r>
                      <a:rPr lang="ru-RU" sz="1000" b="0" i="0" baseline="0" dirty="0">
                        <a:solidFill>
                          <a:schemeClr val="tx1"/>
                        </a:solidFill>
                      </a:rPr>
                      <a:t>Функционирование местных администраций; </a:t>
                    </a:r>
                    <a:r>
                      <a:rPr lang="ru-RU" sz="1000" b="0" i="0" baseline="0" dirty="0" smtClean="0">
                        <a:solidFill>
                          <a:schemeClr val="tx1"/>
                        </a:solidFill>
                      </a:rPr>
                      <a:t>9382,9</a:t>
                    </a:r>
                    <a:endParaRPr lang="ru-RU" sz="10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266458619625029E-2"/>
                  <c:y val="-2.4039312487112201E-2"/>
                </c:manualLayout>
              </c:layout>
              <c:tx>
                <c:rich>
                  <a:bodyPr/>
                  <a:lstStyle/>
                  <a:p>
                    <a:r>
                      <a:rPr lang="ru-RU" sz="1000" b="0" i="0" baseline="0" dirty="0">
                        <a:solidFill>
                          <a:schemeClr val="tx1"/>
                        </a:solidFill>
                      </a:rPr>
                      <a:t>судебная система; </a:t>
                    </a:r>
                    <a:r>
                      <a:rPr lang="ru-RU" sz="1000" b="0" i="0" baseline="0" dirty="0" smtClean="0">
                        <a:solidFill>
                          <a:schemeClr val="tx1"/>
                        </a:solidFill>
                      </a:rPr>
                      <a:t>0,6</a:t>
                    </a:r>
                    <a:endParaRPr lang="ru-RU" sz="10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6334078078828776E-2"/>
                  <c:y val="-3.02942359236052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20336299715289829"/>
                  <c:y val="-1.616168019350276E-2"/>
                </c:manualLayout>
              </c:layout>
              <c:tx>
                <c:rich>
                  <a:bodyPr/>
                  <a:lstStyle/>
                  <a:p>
                    <a:r>
                      <a:rPr lang="ru-RU" sz="1000" b="0" i="0" baseline="0" dirty="0" smtClean="0">
                        <a:solidFill>
                          <a:schemeClr val="tx1"/>
                        </a:solidFill>
                      </a:rPr>
                      <a:t>Резервные фонды; 171,0</a:t>
                    </a:r>
                    <a:endParaRPr lang="ru-RU" sz="10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3351534927082645E-2"/>
                  <c:y val="-2.601802179306268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5.4389672414462208E-2"/>
                  <c:y val="-7.827511544198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Функционирование высшего должностного лица субъекта Российской Федерации и муниципального образования</c:v>
                </c:pt>
                <c:pt idx="1">
                  <c:v>Функционирование законодательных (представительных) органов муниципальных образований</c:v>
                </c:pt>
                <c:pt idx="2">
                  <c:v>Функционирование местных администраций</c:v>
                </c:pt>
                <c:pt idx="3">
                  <c:v>судебная система</c:v>
                </c:pt>
                <c:pt idx="4">
                  <c:v>Обеспечение деятельности финансовых, налоговых и таможенных органов надзора и органов финансового надзора</c:v>
                </c:pt>
                <c:pt idx="5">
                  <c:v>Резервные фонды</c:v>
                </c:pt>
                <c:pt idx="6">
                  <c:v>Другие общегосударственные вопросы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1447</c:v>
                </c:pt>
                <c:pt idx="1">
                  <c:v>127</c:v>
                </c:pt>
                <c:pt idx="2">
                  <c:v>9382.9</c:v>
                </c:pt>
                <c:pt idx="3">
                  <c:v>0.6</c:v>
                </c:pt>
                <c:pt idx="4">
                  <c:v>5618.1</c:v>
                </c:pt>
                <c:pt idx="5">
                  <c:v>171</c:v>
                </c:pt>
                <c:pt idx="6">
                  <c:v>17240.2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rgbClr val="10EAC6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EF344A-1D18-4940-9EC5-46C473F77FD6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D0694ED8-2152-4E76-89C2-600F861E6ADE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FFFF00"/>
              </a:solidFill>
            </a:rPr>
            <a:t>Основные направления бюджетной и налоговой политики Тунгиро-Олёкминского муниципального района на 2022-2024 гг. </a:t>
          </a:r>
          <a:endParaRPr lang="ru-RU" sz="2400" dirty="0">
            <a:solidFill>
              <a:srgbClr val="FFFF00"/>
            </a:solidFill>
          </a:endParaRPr>
        </a:p>
      </dgm:t>
    </dgm:pt>
    <dgm:pt modelId="{AAFB703E-BDF0-4157-9EED-0EF04CAF1439}" type="parTrans" cxnId="{97323078-0815-45AA-B0BC-537D89E777B7}">
      <dgm:prSet/>
      <dgm:spPr/>
      <dgm:t>
        <a:bodyPr/>
        <a:lstStyle/>
        <a:p>
          <a:endParaRPr lang="ru-RU"/>
        </a:p>
      </dgm:t>
    </dgm:pt>
    <dgm:pt modelId="{2A3DD902-E26F-44F0-9135-EE2EA3DF35F5}" type="sibTrans" cxnId="{97323078-0815-45AA-B0BC-537D89E777B7}">
      <dgm:prSet/>
      <dgm:spPr/>
      <dgm:t>
        <a:bodyPr/>
        <a:lstStyle/>
        <a:p>
          <a:endParaRPr lang="ru-RU"/>
        </a:p>
      </dgm:t>
    </dgm:pt>
    <dgm:pt modelId="{8A5E6757-444A-43C1-BF8B-665D67B099B3}">
      <dgm:prSet phldrT="[Текст]"/>
      <dgm:spPr/>
      <dgm:t>
        <a:bodyPr/>
        <a:lstStyle/>
        <a:p>
          <a:r>
            <a:rPr lang="ru-RU" dirty="0" smtClean="0">
              <a:solidFill>
                <a:srgbClr val="FFFF00"/>
              </a:solidFill>
            </a:rPr>
            <a:t>Прогноз </a:t>
          </a:r>
          <a:r>
            <a:rPr lang="ru-RU" dirty="0" smtClean="0">
              <a:solidFill>
                <a:srgbClr val="FFFF00"/>
              </a:solidFill>
            </a:rPr>
            <a:t>социально- </a:t>
          </a:r>
          <a:r>
            <a:rPr lang="ru-RU" dirty="0" smtClean="0">
              <a:solidFill>
                <a:srgbClr val="FFFF00"/>
              </a:solidFill>
            </a:rPr>
            <a:t>экономического развития «Тунгиро-Олёкминского района» на 2022-2024 гг.</a:t>
          </a:r>
          <a:endParaRPr lang="ru-RU" dirty="0">
            <a:solidFill>
              <a:srgbClr val="FFFF00"/>
            </a:solidFill>
          </a:endParaRPr>
        </a:p>
      </dgm:t>
    </dgm:pt>
    <dgm:pt modelId="{05A7EF29-A881-47A2-90FD-CBCE3D2B286E}" type="parTrans" cxnId="{8A89E023-53D0-4D73-B5E4-F6C3B897CE31}">
      <dgm:prSet/>
      <dgm:spPr/>
      <dgm:t>
        <a:bodyPr/>
        <a:lstStyle/>
        <a:p>
          <a:endParaRPr lang="ru-RU"/>
        </a:p>
      </dgm:t>
    </dgm:pt>
    <dgm:pt modelId="{CF95FD8F-3F3E-4B6C-B192-388E6F42F36E}" type="sibTrans" cxnId="{8A89E023-53D0-4D73-B5E4-F6C3B897CE31}">
      <dgm:prSet/>
      <dgm:spPr/>
      <dgm:t>
        <a:bodyPr/>
        <a:lstStyle/>
        <a:p>
          <a:endParaRPr lang="ru-RU"/>
        </a:p>
      </dgm:t>
    </dgm:pt>
    <dgm:pt modelId="{B8E987A2-9B2F-4640-B297-01DB47BDBE91}">
      <dgm:prSet phldrT="[Текст]"/>
      <dgm:spPr/>
      <dgm:t>
        <a:bodyPr/>
        <a:lstStyle/>
        <a:p>
          <a:r>
            <a:rPr lang="ru-RU" dirty="0" smtClean="0">
              <a:solidFill>
                <a:srgbClr val="FFFF00"/>
              </a:solidFill>
            </a:rPr>
            <a:t>Муниципальные программы «Тунгиро-Олёкминского района» на 2022- 2024 гг.</a:t>
          </a:r>
          <a:endParaRPr lang="ru-RU" dirty="0">
            <a:solidFill>
              <a:srgbClr val="FFFF00"/>
            </a:solidFill>
          </a:endParaRPr>
        </a:p>
      </dgm:t>
    </dgm:pt>
    <dgm:pt modelId="{DB6F84D0-3D4E-4767-B159-410F191F7D89}" type="parTrans" cxnId="{19D16E24-07B0-4259-A51C-9378E6C4813C}">
      <dgm:prSet/>
      <dgm:spPr/>
      <dgm:t>
        <a:bodyPr/>
        <a:lstStyle/>
        <a:p>
          <a:endParaRPr lang="ru-RU"/>
        </a:p>
      </dgm:t>
    </dgm:pt>
    <dgm:pt modelId="{CF3AF149-35FB-4532-95EA-B234EDDCE9F1}" type="sibTrans" cxnId="{19D16E24-07B0-4259-A51C-9378E6C4813C}">
      <dgm:prSet/>
      <dgm:spPr/>
      <dgm:t>
        <a:bodyPr/>
        <a:lstStyle/>
        <a:p>
          <a:endParaRPr lang="ru-RU"/>
        </a:p>
      </dgm:t>
    </dgm:pt>
    <dgm:pt modelId="{A60FFF4E-F18E-43B7-90F6-F48FFD238AB6}" type="pres">
      <dgm:prSet presAssocID="{F2EF344A-1D18-4940-9EC5-46C473F77FD6}" presName="Name0" presStyleCnt="0">
        <dgm:presLayoutVars>
          <dgm:dir/>
          <dgm:resizeHandles val="exact"/>
        </dgm:presLayoutVars>
      </dgm:prSet>
      <dgm:spPr/>
    </dgm:pt>
    <dgm:pt modelId="{68EEEF07-56B0-4594-AE56-C86F979545DF}" type="pres">
      <dgm:prSet presAssocID="{F2EF344A-1D18-4940-9EC5-46C473F77FD6}" presName="fgShape" presStyleLbl="fgShp" presStyleIdx="0" presStyleCnt="1" custFlipVert="0" custScaleX="107756" custScaleY="160852" custLinFactNeighborX="352" custLinFactNeighborY="18049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30A349D3-2D67-41C9-8B3D-2EF7F2989B87}" type="pres">
      <dgm:prSet presAssocID="{F2EF344A-1D18-4940-9EC5-46C473F77FD6}" presName="linComp" presStyleCnt="0"/>
      <dgm:spPr/>
    </dgm:pt>
    <dgm:pt modelId="{61E0149C-2B7B-4576-9230-020301F9C693}" type="pres">
      <dgm:prSet presAssocID="{D0694ED8-2152-4E76-89C2-600F861E6ADE}" presName="compNode" presStyleCnt="0"/>
      <dgm:spPr/>
    </dgm:pt>
    <dgm:pt modelId="{FC520D3E-E1E2-43BB-AFDC-7213DEBEF287}" type="pres">
      <dgm:prSet presAssocID="{D0694ED8-2152-4E76-89C2-600F861E6ADE}" presName="bkgdShape" presStyleLbl="node1" presStyleIdx="0" presStyleCnt="3"/>
      <dgm:spPr/>
      <dgm:t>
        <a:bodyPr/>
        <a:lstStyle/>
        <a:p>
          <a:endParaRPr lang="ru-RU"/>
        </a:p>
      </dgm:t>
    </dgm:pt>
    <dgm:pt modelId="{EA8AF18F-F34A-4693-A8D7-0568985052B9}" type="pres">
      <dgm:prSet presAssocID="{D0694ED8-2152-4E76-89C2-600F861E6AD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FE4C1-DDF9-42E8-BFC4-C14309CD91D4}" type="pres">
      <dgm:prSet presAssocID="{D0694ED8-2152-4E76-89C2-600F861E6ADE}" presName="invisiNode" presStyleLbl="node1" presStyleIdx="0" presStyleCnt="3"/>
      <dgm:spPr/>
    </dgm:pt>
    <dgm:pt modelId="{E9847029-7C43-44C2-9AB4-C47BFE5030F5}" type="pres">
      <dgm:prSet presAssocID="{D0694ED8-2152-4E76-89C2-600F861E6ADE}" presName="imagNode" presStyleLbl="fgImgPlace1" presStyleIdx="0" presStyleCnt="3" custScaleX="139079" custScaleY="12907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D643456-FADF-441A-879E-E3BF79D0F4D2}" type="pres">
      <dgm:prSet presAssocID="{2A3DD902-E26F-44F0-9135-EE2EA3DF35F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A3D674D-63A0-42AF-BAFF-7013A1000F02}" type="pres">
      <dgm:prSet presAssocID="{8A5E6757-444A-43C1-BF8B-665D67B099B3}" presName="compNode" presStyleCnt="0"/>
      <dgm:spPr/>
    </dgm:pt>
    <dgm:pt modelId="{09151138-BBF2-472A-A216-C14F15BD6D58}" type="pres">
      <dgm:prSet presAssocID="{8A5E6757-444A-43C1-BF8B-665D67B099B3}" presName="bkgdShape" presStyleLbl="node1" presStyleIdx="1" presStyleCnt="3"/>
      <dgm:spPr/>
      <dgm:t>
        <a:bodyPr/>
        <a:lstStyle/>
        <a:p>
          <a:endParaRPr lang="ru-RU"/>
        </a:p>
      </dgm:t>
    </dgm:pt>
    <dgm:pt modelId="{24BDE912-49DE-4FCB-A95A-D04618337C4C}" type="pres">
      <dgm:prSet presAssocID="{8A5E6757-444A-43C1-BF8B-665D67B099B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D5BB05-F388-49E3-9E0B-A74962CD4CB2}" type="pres">
      <dgm:prSet presAssocID="{8A5E6757-444A-43C1-BF8B-665D67B099B3}" presName="invisiNode" presStyleLbl="node1" presStyleIdx="1" presStyleCnt="3"/>
      <dgm:spPr/>
    </dgm:pt>
    <dgm:pt modelId="{AF90486A-72E2-4E75-A19F-CA53A02A9208}" type="pres">
      <dgm:prSet presAssocID="{8A5E6757-444A-43C1-BF8B-665D67B099B3}" presName="imagNode" presStyleLbl="fgImgPlace1" presStyleIdx="1" presStyleCnt="3" custScaleX="140766" custScaleY="13728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82ACD38-B7AE-4059-9B1A-6B8E210E4D2E}" type="pres">
      <dgm:prSet presAssocID="{CF95FD8F-3F3E-4B6C-B192-388E6F42F36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5D758C7-E6EC-4A8F-A007-C4FE225363B9}" type="pres">
      <dgm:prSet presAssocID="{B8E987A2-9B2F-4640-B297-01DB47BDBE91}" presName="compNode" presStyleCnt="0"/>
      <dgm:spPr/>
    </dgm:pt>
    <dgm:pt modelId="{327F9ADA-63A4-41DE-B6AB-BE75A39E09CC}" type="pres">
      <dgm:prSet presAssocID="{B8E987A2-9B2F-4640-B297-01DB47BDBE91}" presName="bkgdShape" presStyleLbl="node1" presStyleIdx="2" presStyleCnt="3"/>
      <dgm:spPr/>
      <dgm:t>
        <a:bodyPr/>
        <a:lstStyle/>
        <a:p>
          <a:endParaRPr lang="ru-RU"/>
        </a:p>
      </dgm:t>
    </dgm:pt>
    <dgm:pt modelId="{66B226A3-1B4F-4DA8-AACA-2DA375E70188}" type="pres">
      <dgm:prSet presAssocID="{B8E987A2-9B2F-4640-B297-01DB47BDBE91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D88822-EDCB-4DC9-8ADE-215D5F83568C}" type="pres">
      <dgm:prSet presAssocID="{B8E987A2-9B2F-4640-B297-01DB47BDBE91}" presName="invisiNode" presStyleLbl="node1" presStyleIdx="2" presStyleCnt="3"/>
      <dgm:spPr/>
    </dgm:pt>
    <dgm:pt modelId="{67F45308-45C5-4BDB-9CCF-B23565F74B98}" type="pres">
      <dgm:prSet presAssocID="{B8E987A2-9B2F-4640-B297-01DB47BDBE91}" presName="imagNode" presStyleLbl="fgImgPlace1" presStyleIdx="2" presStyleCnt="3" custScaleX="139080" custScaleY="141903" custLinFactNeighborX="-586" custLinFactNeighborY="293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97323078-0815-45AA-B0BC-537D89E777B7}" srcId="{F2EF344A-1D18-4940-9EC5-46C473F77FD6}" destId="{D0694ED8-2152-4E76-89C2-600F861E6ADE}" srcOrd="0" destOrd="0" parTransId="{AAFB703E-BDF0-4157-9EED-0EF04CAF1439}" sibTransId="{2A3DD902-E26F-44F0-9135-EE2EA3DF35F5}"/>
    <dgm:cxn modelId="{C882C292-24D4-449C-9A43-009575E448F9}" type="presOf" srcId="{B8E987A2-9B2F-4640-B297-01DB47BDBE91}" destId="{327F9ADA-63A4-41DE-B6AB-BE75A39E09CC}" srcOrd="0" destOrd="0" presId="urn:microsoft.com/office/officeart/2005/8/layout/hList7"/>
    <dgm:cxn modelId="{798B9854-A5BF-4843-9941-8328FACA6EB6}" type="presOf" srcId="{2A3DD902-E26F-44F0-9135-EE2EA3DF35F5}" destId="{6D643456-FADF-441A-879E-E3BF79D0F4D2}" srcOrd="0" destOrd="0" presId="urn:microsoft.com/office/officeart/2005/8/layout/hList7"/>
    <dgm:cxn modelId="{ADBC5AE6-11B1-4972-A81B-058F2066380C}" type="presOf" srcId="{B8E987A2-9B2F-4640-B297-01DB47BDBE91}" destId="{66B226A3-1B4F-4DA8-AACA-2DA375E70188}" srcOrd="1" destOrd="0" presId="urn:microsoft.com/office/officeart/2005/8/layout/hList7"/>
    <dgm:cxn modelId="{8A89E023-53D0-4D73-B5E4-F6C3B897CE31}" srcId="{F2EF344A-1D18-4940-9EC5-46C473F77FD6}" destId="{8A5E6757-444A-43C1-BF8B-665D67B099B3}" srcOrd="1" destOrd="0" parTransId="{05A7EF29-A881-47A2-90FD-CBCE3D2B286E}" sibTransId="{CF95FD8F-3F3E-4B6C-B192-388E6F42F36E}"/>
    <dgm:cxn modelId="{1A5F0F5E-F0F1-4C91-9382-60A5CEC9DEDB}" type="presOf" srcId="{CF95FD8F-3F3E-4B6C-B192-388E6F42F36E}" destId="{982ACD38-B7AE-4059-9B1A-6B8E210E4D2E}" srcOrd="0" destOrd="0" presId="urn:microsoft.com/office/officeart/2005/8/layout/hList7"/>
    <dgm:cxn modelId="{E6BCD575-FEAF-4A53-BC51-8F59605EBA38}" type="presOf" srcId="{D0694ED8-2152-4E76-89C2-600F861E6ADE}" destId="{FC520D3E-E1E2-43BB-AFDC-7213DEBEF287}" srcOrd="0" destOrd="0" presId="urn:microsoft.com/office/officeart/2005/8/layout/hList7"/>
    <dgm:cxn modelId="{19D16E24-07B0-4259-A51C-9378E6C4813C}" srcId="{F2EF344A-1D18-4940-9EC5-46C473F77FD6}" destId="{B8E987A2-9B2F-4640-B297-01DB47BDBE91}" srcOrd="2" destOrd="0" parTransId="{DB6F84D0-3D4E-4767-B159-410F191F7D89}" sibTransId="{CF3AF149-35FB-4532-95EA-B234EDDCE9F1}"/>
    <dgm:cxn modelId="{952AC699-77CB-458D-9798-44FCDB1A9635}" type="presOf" srcId="{8A5E6757-444A-43C1-BF8B-665D67B099B3}" destId="{09151138-BBF2-472A-A216-C14F15BD6D58}" srcOrd="0" destOrd="0" presId="urn:microsoft.com/office/officeart/2005/8/layout/hList7"/>
    <dgm:cxn modelId="{E274F3B6-839B-44BF-B624-C8E1D2201D6E}" type="presOf" srcId="{8A5E6757-444A-43C1-BF8B-665D67B099B3}" destId="{24BDE912-49DE-4FCB-A95A-D04618337C4C}" srcOrd="1" destOrd="0" presId="urn:microsoft.com/office/officeart/2005/8/layout/hList7"/>
    <dgm:cxn modelId="{E9C2F8CD-2E4C-4A0E-8401-1EA000164491}" type="presOf" srcId="{D0694ED8-2152-4E76-89C2-600F861E6ADE}" destId="{EA8AF18F-F34A-4693-A8D7-0568985052B9}" srcOrd="1" destOrd="0" presId="urn:microsoft.com/office/officeart/2005/8/layout/hList7"/>
    <dgm:cxn modelId="{16009DE6-5131-45D3-93EB-A458390BDAD1}" type="presOf" srcId="{F2EF344A-1D18-4940-9EC5-46C473F77FD6}" destId="{A60FFF4E-F18E-43B7-90F6-F48FFD238AB6}" srcOrd="0" destOrd="0" presId="urn:microsoft.com/office/officeart/2005/8/layout/hList7"/>
    <dgm:cxn modelId="{507E57B2-97BD-4B7E-83C6-D2E1684F9A3E}" type="presParOf" srcId="{A60FFF4E-F18E-43B7-90F6-F48FFD238AB6}" destId="{68EEEF07-56B0-4594-AE56-C86F979545DF}" srcOrd="0" destOrd="0" presId="urn:microsoft.com/office/officeart/2005/8/layout/hList7"/>
    <dgm:cxn modelId="{649B9E9D-BBAF-45AD-A422-C5B29F6F00B7}" type="presParOf" srcId="{A60FFF4E-F18E-43B7-90F6-F48FFD238AB6}" destId="{30A349D3-2D67-41C9-8B3D-2EF7F2989B87}" srcOrd="1" destOrd="0" presId="urn:microsoft.com/office/officeart/2005/8/layout/hList7"/>
    <dgm:cxn modelId="{C53CCF1F-1CDF-43D6-9B0C-73FF967C57BB}" type="presParOf" srcId="{30A349D3-2D67-41C9-8B3D-2EF7F2989B87}" destId="{61E0149C-2B7B-4576-9230-020301F9C693}" srcOrd="0" destOrd="0" presId="urn:microsoft.com/office/officeart/2005/8/layout/hList7"/>
    <dgm:cxn modelId="{8CE7ED7C-2400-4334-B0D3-988ACF939870}" type="presParOf" srcId="{61E0149C-2B7B-4576-9230-020301F9C693}" destId="{FC520D3E-E1E2-43BB-AFDC-7213DEBEF287}" srcOrd="0" destOrd="0" presId="urn:microsoft.com/office/officeart/2005/8/layout/hList7"/>
    <dgm:cxn modelId="{06E0F956-1549-4897-8441-C9E7973E02E6}" type="presParOf" srcId="{61E0149C-2B7B-4576-9230-020301F9C693}" destId="{EA8AF18F-F34A-4693-A8D7-0568985052B9}" srcOrd="1" destOrd="0" presId="urn:microsoft.com/office/officeart/2005/8/layout/hList7"/>
    <dgm:cxn modelId="{05C1BBE7-5431-406E-A0BB-4D41CB960227}" type="presParOf" srcId="{61E0149C-2B7B-4576-9230-020301F9C693}" destId="{8D4FE4C1-DDF9-42E8-BFC4-C14309CD91D4}" srcOrd="2" destOrd="0" presId="urn:microsoft.com/office/officeart/2005/8/layout/hList7"/>
    <dgm:cxn modelId="{83DD4F2C-ECE0-42F9-9770-F0A092BD90DE}" type="presParOf" srcId="{61E0149C-2B7B-4576-9230-020301F9C693}" destId="{E9847029-7C43-44C2-9AB4-C47BFE5030F5}" srcOrd="3" destOrd="0" presId="urn:microsoft.com/office/officeart/2005/8/layout/hList7"/>
    <dgm:cxn modelId="{527A8CF0-7559-4E21-B45F-A9822CEDC82D}" type="presParOf" srcId="{30A349D3-2D67-41C9-8B3D-2EF7F2989B87}" destId="{6D643456-FADF-441A-879E-E3BF79D0F4D2}" srcOrd="1" destOrd="0" presId="urn:microsoft.com/office/officeart/2005/8/layout/hList7"/>
    <dgm:cxn modelId="{98FB764C-459E-490E-8D6B-028263BD2E50}" type="presParOf" srcId="{30A349D3-2D67-41C9-8B3D-2EF7F2989B87}" destId="{FA3D674D-63A0-42AF-BAFF-7013A1000F02}" srcOrd="2" destOrd="0" presId="urn:microsoft.com/office/officeart/2005/8/layout/hList7"/>
    <dgm:cxn modelId="{8CCE2D03-32C3-4152-B864-DF1FCEC9EAF8}" type="presParOf" srcId="{FA3D674D-63A0-42AF-BAFF-7013A1000F02}" destId="{09151138-BBF2-472A-A216-C14F15BD6D58}" srcOrd="0" destOrd="0" presId="urn:microsoft.com/office/officeart/2005/8/layout/hList7"/>
    <dgm:cxn modelId="{BD0FD554-CDB8-40F1-9D9A-FBC3B69113AC}" type="presParOf" srcId="{FA3D674D-63A0-42AF-BAFF-7013A1000F02}" destId="{24BDE912-49DE-4FCB-A95A-D04618337C4C}" srcOrd="1" destOrd="0" presId="urn:microsoft.com/office/officeart/2005/8/layout/hList7"/>
    <dgm:cxn modelId="{AA88CCEA-71E0-4ECF-A133-706479D811CF}" type="presParOf" srcId="{FA3D674D-63A0-42AF-BAFF-7013A1000F02}" destId="{9ED5BB05-F388-49E3-9E0B-A74962CD4CB2}" srcOrd="2" destOrd="0" presId="urn:microsoft.com/office/officeart/2005/8/layout/hList7"/>
    <dgm:cxn modelId="{BB14C74E-D2AE-40DE-9952-645213F560C3}" type="presParOf" srcId="{FA3D674D-63A0-42AF-BAFF-7013A1000F02}" destId="{AF90486A-72E2-4E75-A19F-CA53A02A9208}" srcOrd="3" destOrd="0" presId="urn:microsoft.com/office/officeart/2005/8/layout/hList7"/>
    <dgm:cxn modelId="{43A21D70-FA0B-405D-BE68-9458A15E6B71}" type="presParOf" srcId="{30A349D3-2D67-41C9-8B3D-2EF7F2989B87}" destId="{982ACD38-B7AE-4059-9B1A-6B8E210E4D2E}" srcOrd="3" destOrd="0" presId="urn:microsoft.com/office/officeart/2005/8/layout/hList7"/>
    <dgm:cxn modelId="{D091CD2F-26D0-4158-9017-E4EF311D7F90}" type="presParOf" srcId="{30A349D3-2D67-41C9-8B3D-2EF7F2989B87}" destId="{75D758C7-E6EC-4A8F-A007-C4FE225363B9}" srcOrd="4" destOrd="0" presId="urn:microsoft.com/office/officeart/2005/8/layout/hList7"/>
    <dgm:cxn modelId="{D099D9E2-1396-4FE2-80DD-F2E193D486AA}" type="presParOf" srcId="{75D758C7-E6EC-4A8F-A007-C4FE225363B9}" destId="{327F9ADA-63A4-41DE-B6AB-BE75A39E09CC}" srcOrd="0" destOrd="0" presId="urn:microsoft.com/office/officeart/2005/8/layout/hList7"/>
    <dgm:cxn modelId="{D3DFA07A-8B88-4165-9078-463DDA4AD2EC}" type="presParOf" srcId="{75D758C7-E6EC-4A8F-A007-C4FE225363B9}" destId="{66B226A3-1B4F-4DA8-AACA-2DA375E70188}" srcOrd="1" destOrd="0" presId="urn:microsoft.com/office/officeart/2005/8/layout/hList7"/>
    <dgm:cxn modelId="{27FFFAB9-0872-4007-AD6B-C702CB389DEF}" type="presParOf" srcId="{75D758C7-E6EC-4A8F-A007-C4FE225363B9}" destId="{56D88822-EDCB-4DC9-8ADE-215D5F83568C}" srcOrd="2" destOrd="0" presId="urn:microsoft.com/office/officeart/2005/8/layout/hList7"/>
    <dgm:cxn modelId="{5F509256-99F7-4FD6-929B-BFB123241035}" type="presParOf" srcId="{75D758C7-E6EC-4A8F-A007-C4FE225363B9}" destId="{67F45308-45C5-4BDB-9CCF-B23565F74B9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A768ED-58F2-4983-A11C-B019EB47A1E3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27246C-9079-4B03-AB4E-117C2F0C227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FF00"/>
              </a:solidFill>
            </a:rPr>
            <a:t>Налоговые доходы </a:t>
          </a:r>
          <a:r>
            <a:rPr lang="en-US" sz="1800" b="1" dirty="0" smtClean="0">
              <a:solidFill>
                <a:srgbClr val="FFFF00"/>
              </a:solidFill>
            </a:rPr>
            <a:t>89752,9</a:t>
          </a:r>
          <a:endParaRPr lang="ru-RU" sz="1800" b="1" dirty="0">
            <a:solidFill>
              <a:srgbClr val="FFFF00"/>
            </a:solidFill>
          </a:endParaRPr>
        </a:p>
      </dgm:t>
    </dgm:pt>
    <dgm:pt modelId="{E2F7EB67-984E-4154-BFE3-BBA407AB1782}" type="parTrans" cxnId="{67BB0D0B-CA9B-41B6-943F-D2FAE7A212E2}">
      <dgm:prSet/>
      <dgm:spPr/>
      <dgm:t>
        <a:bodyPr/>
        <a:lstStyle/>
        <a:p>
          <a:endParaRPr lang="ru-RU"/>
        </a:p>
      </dgm:t>
    </dgm:pt>
    <dgm:pt modelId="{C1652D0A-7E5D-455F-A176-5B2508EFB189}" type="sibTrans" cxnId="{67BB0D0B-CA9B-41B6-943F-D2FAE7A212E2}">
      <dgm:prSet/>
      <dgm:spPr/>
      <dgm:t>
        <a:bodyPr/>
        <a:lstStyle/>
        <a:p>
          <a:endParaRPr lang="ru-RU"/>
        </a:p>
      </dgm:t>
    </dgm:pt>
    <dgm:pt modelId="{CBE929D4-F953-44F6-9529-19E77F9D0B87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2000" b="1" dirty="0" smtClean="0">
              <a:solidFill>
                <a:srgbClr val="7030A0"/>
              </a:solidFill>
            </a:rPr>
            <a:t>Межбюджетные трансферты 73592,2</a:t>
          </a:r>
          <a:endParaRPr lang="ru-RU" sz="2000" b="1" dirty="0">
            <a:solidFill>
              <a:srgbClr val="7030A0"/>
            </a:solidFill>
          </a:endParaRPr>
        </a:p>
      </dgm:t>
    </dgm:pt>
    <dgm:pt modelId="{49C711BF-B510-48F2-9CA8-350CC06DCF91}" type="parTrans" cxnId="{8C6919BC-8812-4C6B-B213-231D09A5AF81}">
      <dgm:prSet/>
      <dgm:spPr/>
      <dgm:t>
        <a:bodyPr/>
        <a:lstStyle/>
        <a:p>
          <a:endParaRPr lang="ru-RU"/>
        </a:p>
      </dgm:t>
    </dgm:pt>
    <dgm:pt modelId="{87377FF0-3ECF-48CD-BC73-C2B45C6A7464}" type="sibTrans" cxnId="{8C6919BC-8812-4C6B-B213-231D09A5AF81}">
      <dgm:prSet/>
      <dgm:spPr/>
      <dgm:t>
        <a:bodyPr/>
        <a:lstStyle/>
        <a:p>
          <a:endParaRPr lang="ru-RU"/>
        </a:p>
      </dgm:t>
    </dgm:pt>
    <dgm:pt modelId="{2C1EE80E-2684-42B8-B3F5-C83075E6562C}">
      <dgm:prSet phldrT="[Текст]" custT="1"/>
      <dgm:spPr/>
      <dgm:t>
        <a:bodyPr/>
        <a:lstStyle/>
        <a:p>
          <a:r>
            <a:rPr lang="ru-RU" sz="1200" b="1" i="0" baseline="0" dirty="0" smtClean="0">
              <a:solidFill>
                <a:srgbClr val="002060"/>
              </a:solidFill>
            </a:rPr>
            <a:t>Неналоговые доходы </a:t>
          </a:r>
          <a:r>
            <a:rPr lang="en-US" sz="1200" b="1" i="0" baseline="0" dirty="0" smtClean="0">
              <a:solidFill>
                <a:srgbClr val="002060"/>
              </a:solidFill>
            </a:rPr>
            <a:t>2118,9</a:t>
          </a:r>
          <a:endParaRPr lang="ru-RU" sz="1200" b="1" i="0" baseline="0" dirty="0">
            <a:solidFill>
              <a:srgbClr val="002060"/>
            </a:solidFill>
          </a:endParaRPr>
        </a:p>
      </dgm:t>
    </dgm:pt>
    <dgm:pt modelId="{BDA2D805-97F8-4DF2-A6E4-EACB4DEC9506}" type="parTrans" cxnId="{47932183-806B-4D35-865A-0BB73F7438B7}">
      <dgm:prSet/>
      <dgm:spPr/>
      <dgm:t>
        <a:bodyPr/>
        <a:lstStyle/>
        <a:p>
          <a:endParaRPr lang="ru-RU"/>
        </a:p>
      </dgm:t>
    </dgm:pt>
    <dgm:pt modelId="{895D8518-F4B0-4B73-8B8D-F757854A0F68}" type="sibTrans" cxnId="{47932183-806B-4D35-865A-0BB73F7438B7}">
      <dgm:prSet/>
      <dgm:spPr/>
      <dgm:t>
        <a:bodyPr/>
        <a:lstStyle/>
        <a:p>
          <a:endParaRPr lang="ru-RU"/>
        </a:p>
      </dgm:t>
    </dgm:pt>
    <dgm:pt modelId="{BA52C64E-C939-4B9B-A970-05C13D9C0082}">
      <dgm:prSet phldrT="[Текст]"/>
      <dgm:spPr/>
      <dgm:t>
        <a:bodyPr/>
        <a:lstStyle/>
        <a:p>
          <a:r>
            <a:rPr lang="ru-RU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itchFamily="34" charset="0"/>
            </a:rPr>
            <a:t>Всего: 1</a:t>
          </a:r>
          <a:r>
            <a:rPr lang="en-US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itchFamily="34" charset="0"/>
            </a:rPr>
            <a:t>65464,0</a:t>
          </a:r>
          <a:r>
            <a:rPr lang="ru-RU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itchFamily="34" charset="0"/>
            </a:rPr>
            <a:t>   </a:t>
          </a:r>
          <a:endParaRPr lang="ru-RU" dirty="0"/>
        </a:p>
      </dgm:t>
    </dgm:pt>
    <dgm:pt modelId="{B9C00E5C-C86F-4239-B1D1-E91FAE625FA9}" type="parTrans" cxnId="{9D87F66D-E81A-4CF8-A283-15C294CD6C3B}">
      <dgm:prSet/>
      <dgm:spPr/>
      <dgm:t>
        <a:bodyPr/>
        <a:lstStyle/>
        <a:p>
          <a:endParaRPr lang="ru-RU"/>
        </a:p>
      </dgm:t>
    </dgm:pt>
    <dgm:pt modelId="{CA5487C0-CEEF-40FE-B5C1-82FEB5A940A3}" type="sibTrans" cxnId="{9D87F66D-E81A-4CF8-A283-15C294CD6C3B}">
      <dgm:prSet/>
      <dgm:spPr/>
      <dgm:t>
        <a:bodyPr/>
        <a:lstStyle/>
        <a:p>
          <a:endParaRPr lang="ru-RU"/>
        </a:p>
      </dgm:t>
    </dgm:pt>
    <dgm:pt modelId="{DF1ECA56-4B55-4F50-A4E6-0DE6B2A18BB7}">
      <dgm:prSet/>
      <dgm:spPr/>
      <dgm:t>
        <a:bodyPr/>
        <a:lstStyle/>
        <a:p>
          <a:endParaRPr lang="ru-RU"/>
        </a:p>
      </dgm:t>
    </dgm:pt>
    <dgm:pt modelId="{EFBDF018-CD42-4018-8B4F-3010E3F192C3}" type="parTrans" cxnId="{A88809BC-BA0E-45D3-AED1-690941A6D8B0}">
      <dgm:prSet/>
      <dgm:spPr/>
      <dgm:t>
        <a:bodyPr/>
        <a:lstStyle/>
        <a:p>
          <a:endParaRPr lang="ru-RU"/>
        </a:p>
      </dgm:t>
    </dgm:pt>
    <dgm:pt modelId="{1D4DAAD6-2CAF-4A82-BFF3-7472E254E77A}" type="sibTrans" cxnId="{A88809BC-BA0E-45D3-AED1-690941A6D8B0}">
      <dgm:prSet/>
      <dgm:spPr/>
      <dgm:t>
        <a:bodyPr/>
        <a:lstStyle/>
        <a:p>
          <a:endParaRPr lang="ru-RU"/>
        </a:p>
      </dgm:t>
    </dgm:pt>
    <dgm:pt modelId="{377BA2AA-E2BC-455B-851D-2C59DD2C99D7}" type="pres">
      <dgm:prSet presAssocID="{FCA768ED-58F2-4983-A11C-B019EB47A1E3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1B69BF-8B50-4C32-99C7-BAD3C8D06127}" type="pres">
      <dgm:prSet presAssocID="{FCA768ED-58F2-4983-A11C-B019EB47A1E3}" presName="ellipse" presStyleLbl="trBgShp" presStyleIdx="0" presStyleCnt="1"/>
      <dgm:spPr/>
    </dgm:pt>
    <dgm:pt modelId="{9591A0EA-4C79-491F-BEA2-77B1EB85C978}" type="pres">
      <dgm:prSet presAssocID="{FCA768ED-58F2-4983-A11C-B019EB47A1E3}" presName="arrow1" presStyleLbl="fgShp" presStyleIdx="0" presStyleCnt="1"/>
      <dgm:spPr/>
    </dgm:pt>
    <dgm:pt modelId="{61E4A049-8764-4C83-9B3D-902614705DB5}" type="pres">
      <dgm:prSet presAssocID="{FCA768ED-58F2-4983-A11C-B019EB47A1E3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540ACB-64FA-42D3-BB51-18FF377AA13E}" type="pres">
      <dgm:prSet presAssocID="{CBE929D4-F953-44F6-9529-19E77F9D0B87}" presName="item1" presStyleLbl="node1" presStyleIdx="0" presStyleCnt="3" custScaleX="86005" custScaleY="79381" custLinFactNeighborX="-12261" custLinFactNeighborY="2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3EA21-5467-4E7D-9851-26D4D2AC9A23}" type="pres">
      <dgm:prSet presAssocID="{2C1EE80E-2684-42B8-B3F5-C83075E6562C}" presName="item2" presStyleLbl="node1" presStyleIdx="1" presStyleCnt="3" custScaleX="179753" custScaleY="183159" custLinFactNeighborX="-16397" custLinFactNeighborY="-37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358626-E3A4-450C-A5C6-5B8978D82104}" type="pres">
      <dgm:prSet presAssocID="{BA52C64E-C939-4B9B-A970-05C13D9C0082}" presName="item3" presStyleLbl="node1" presStyleIdx="2" presStyleCnt="3" custScaleX="144295" custScaleY="148871" custLinFactNeighborX="60743" custLinFactNeighborY="-23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8BB8E-8E31-4E06-836B-8CD5519A93E0}" type="pres">
      <dgm:prSet presAssocID="{FCA768ED-58F2-4983-A11C-B019EB47A1E3}" presName="funnel" presStyleLbl="trAlignAcc1" presStyleIdx="0" presStyleCnt="1" custScaleX="143503" custScaleY="130881" custLinFactNeighborX="-541" custLinFactNeighborY="6981"/>
      <dgm:spPr>
        <a:solidFill>
          <a:srgbClr val="92D050">
            <a:alpha val="40000"/>
          </a:srgbClr>
        </a:solidFill>
      </dgm:spPr>
    </dgm:pt>
  </dgm:ptLst>
  <dgm:cxnLst>
    <dgm:cxn modelId="{30AF8707-F479-453D-9BBA-CFF606D98397}" type="presOf" srcId="{E727246C-9079-4B03-AB4E-117C2F0C227A}" destId="{7E358626-E3A4-450C-A5C6-5B8978D82104}" srcOrd="0" destOrd="0" presId="urn:microsoft.com/office/officeart/2005/8/layout/funnel1"/>
    <dgm:cxn modelId="{85984051-7387-4286-9595-76E274D0C9D8}" type="presOf" srcId="{FCA768ED-58F2-4983-A11C-B019EB47A1E3}" destId="{377BA2AA-E2BC-455B-851D-2C59DD2C99D7}" srcOrd="0" destOrd="0" presId="urn:microsoft.com/office/officeart/2005/8/layout/funnel1"/>
    <dgm:cxn modelId="{A88809BC-BA0E-45D3-AED1-690941A6D8B0}" srcId="{FCA768ED-58F2-4983-A11C-B019EB47A1E3}" destId="{DF1ECA56-4B55-4F50-A4E6-0DE6B2A18BB7}" srcOrd="4" destOrd="0" parTransId="{EFBDF018-CD42-4018-8B4F-3010E3F192C3}" sibTransId="{1D4DAAD6-2CAF-4A82-BFF3-7472E254E77A}"/>
    <dgm:cxn modelId="{854291F5-5015-45B0-BBBF-161B77740847}" type="presOf" srcId="{BA52C64E-C939-4B9B-A970-05C13D9C0082}" destId="{61E4A049-8764-4C83-9B3D-902614705DB5}" srcOrd="0" destOrd="0" presId="urn:microsoft.com/office/officeart/2005/8/layout/funnel1"/>
    <dgm:cxn modelId="{9D87F66D-E81A-4CF8-A283-15C294CD6C3B}" srcId="{FCA768ED-58F2-4983-A11C-B019EB47A1E3}" destId="{BA52C64E-C939-4B9B-A970-05C13D9C0082}" srcOrd="3" destOrd="0" parTransId="{B9C00E5C-C86F-4239-B1D1-E91FAE625FA9}" sibTransId="{CA5487C0-CEEF-40FE-B5C1-82FEB5A940A3}"/>
    <dgm:cxn modelId="{F87F7236-5F4E-4F82-9F5D-727AFD4D9250}" type="presOf" srcId="{CBE929D4-F953-44F6-9529-19E77F9D0B87}" destId="{D033EA21-5467-4E7D-9851-26D4D2AC9A23}" srcOrd="0" destOrd="0" presId="urn:microsoft.com/office/officeart/2005/8/layout/funnel1"/>
    <dgm:cxn modelId="{67BB0D0B-CA9B-41B6-943F-D2FAE7A212E2}" srcId="{FCA768ED-58F2-4983-A11C-B019EB47A1E3}" destId="{E727246C-9079-4B03-AB4E-117C2F0C227A}" srcOrd="0" destOrd="0" parTransId="{E2F7EB67-984E-4154-BFE3-BBA407AB1782}" sibTransId="{C1652D0A-7E5D-455F-A176-5B2508EFB189}"/>
    <dgm:cxn modelId="{A0DB97E6-CA38-4144-B34D-06EBD0191B88}" type="presOf" srcId="{2C1EE80E-2684-42B8-B3F5-C83075E6562C}" destId="{07540ACB-64FA-42D3-BB51-18FF377AA13E}" srcOrd="0" destOrd="0" presId="urn:microsoft.com/office/officeart/2005/8/layout/funnel1"/>
    <dgm:cxn modelId="{8C6919BC-8812-4C6B-B213-231D09A5AF81}" srcId="{FCA768ED-58F2-4983-A11C-B019EB47A1E3}" destId="{CBE929D4-F953-44F6-9529-19E77F9D0B87}" srcOrd="1" destOrd="0" parTransId="{49C711BF-B510-48F2-9CA8-350CC06DCF91}" sibTransId="{87377FF0-3ECF-48CD-BC73-C2B45C6A7464}"/>
    <dgm:cxn modelId="{47932183-806B-4D35-865A-0BB73F7438B7}" srcId="{FCA768ED-58F2-4983-A11C-B019EB47A1E3}" destId="{2C1EE80E-2684-42B8-B3F5-C83075E6562C}" srcOrd="2" destOrd="0" parTransId="{BDA2D805-97F8-4DF2-A6E4-EACB4DEC9506}" sibTransId="{895D8518-F4B0-4B73-8B8D-F757854A0F68}"/>
    <dgm:cxn modelId="{72AE5995-E2E9-4FB7-92B7-EE92D5463302}" type="presParOf" srcId="{377BA2AA-E2BC-455B-851D-2C59DD2C99D7}" destId="{F31B69BF-8B50-4C32-99C7-BAD3C8D06127}" srcOrd="0" destOrd="0" presId="urn:microsoft.com/office/officeart/2005/8/layout/funnel1"/>
    <dgm:cxn modelId="{89A5E432-ED55-4F1F-BED5-07C0A80C6756}" type="presParOf" srcId="{377BA2AA-E2BC-455B-851D-2C59DD2C99D7}" destId="{9591A0EA-4C79-491F-BEA2-77B1EB85C978}" srcOrd="1" destOrd="0" presId="urn:microsoft.com/office/officeart/2005/8/layout/funnel1"/>
    <dgm:cxn modelId="{5678C222-A4E4-4788-8E3B-70C6666B3D35}" type="presParOf" srcId="{377BA2AA-E2BC-455B-851D-2C59DD2C99D7}" destId="{61E4A049-8764-4C83-9B3D-902614705DB5}" srcOrd="2" destOrd="0" presId="urn:microsoft.com/office/officeart/2005/8/layout/funnel1"/>
    <dgm:cxn modelId="{7A823D28-D4F1-406B-9219-6C66B594C516}" type="presParOf" srcId="{377BA2AA-E2BC-455B-851D-2C59DD2C99D7}" destId="{07540ACB-64FA-42D3-BB51-18FF377AA13E}" srcOrd="3" destOrd="0" presId="urn:microsoft.com/office/officeart/2005/8/layout/funnel1"/>
    <dgm:cxn modelId="{EECA9666-FD59-47FD-9F12-06BE34C09760}" type="presParOf" srcId="{377BA2AA-E2BC-455B-851D-2C59DD2C99D7}" destId="{D033EA21-5467-4E7D-9851-26D4D2AC9A23}" srcOrd="4" destOrd="0" presId="urn:microsoft.com/office/officeart/2005/8/layout/funnel1"/>
    <dgm:cxn modelId="{EA76FB65-411A-438A-94B2-EFFB181BCF7B}" type="presParOf" srcId="{377BA2AA-E2BC-455B-851D-2C59DD2C99D7}" destId="{7E358626-E3A4-450C-A5C6-5B8978D82104}" srcOrd="5" destOrd="0" presId="urn:microsoft.com/office/officeart/2005/8/layout/funnel1"/>
    <dgm:cxn modelId="{C3784DBC-37A6-4378-8E8D-3DB2FB5E2AE1}" type="presParOf" srcId="{377BA2AA-E2BC-455B-851D-2C59DD2C99D7}" destId="{7868BB8E-8E31-4E06-836B-8CD5519A93E0}" srcOrd="6" destOrd="0" presId="urn:microsoft.com/office/officeart/2005/8/layout/funnel1"/>
  </dgm:cxnLst>
  <dgm:bg>
    <a:solidFill>
      <a:srgbClr val="FFFF0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504159-CD81-4ED8-A72C-62CE7756002A}" type="doc">
      <dgm:prSet loTypeId="urn:microsoft.com/office/officeart/2005/8/layout/target3" loCatId="list" qsTypeId="urn:microsoft.com/office/officeart/2005/8/quickstyle/3d9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4EA2AE7-541C-48F1-A4CD-9D6830D45874}">
      <dgm:prSet phldrT="[Текст]"/>
      <dgm:spPr/>
      <dgm:t>
        <a:bodyPr/>
        <a:lstStyle/>
        <a:p>
          <a:endParaRPr lang="ru-RU" baseline="0" dirty="0" smtClean="0">
            <a:solidFill>
              <a:schemeClr val="accent2"/>
            </a:solidFill>
          </a:endParaRPr>
        </a:p>
        <a:p>
          <a:r>
            <a:rPr lang="ru-RU" baseline="0" dirty="0" smtClean="0">
              <a:solidFill>
                <a:schemeClr val="accent2"/>
              </a:solidFill>
            </a:rPr>
            <a:t>Дотации </a:t>
          </a:r>
          <a:r>
            <a:rPr lang="ru-RU" b="1" baseline="0" dirty="0" smtClean="0">
              <a:solidFill>
                <a:schemeClr val="accent2"/>
              </a:solidFill>
            </a:rPr>
            <a:t>43749,0</a:t>
          </a:r>
          <a:endParaRPr lang="ru-RU" baseline="0" dirty="0">
            <a:solidFill>
              <a:schemeClr val="accent2"/>
            </a:solidFill>
          </a:endParaRPr>
        </a:p>
      </dgm:t>
    </dgm:pt>
    <dgm:pt modelId="{D9FA529D-A25F-495F-BDFA-32092C5EFC06}" type="parTrans" cxnId="{A19B7DB9-1F51-4F13-92ED-F9A82E29CFBE}">
      <dgm:prSet/>
      <dgm:spPr/>
      <dgm:t>
        <a:bodyPr/>
        <a:lstStyle/>
        <a:p>
          <a:endParaRPr lang="ru-RU"/>
        </a:p>
      </dgm:t>
    </dgm:pt>
    <dgm:pt modelId="{D138036A-E6A5-4FFA-AF6D-0CF3CC849D8F}" type="sibTrans" cxnId="{A19B7DB9-1F51-4F13-92ED-F9A82E29CFBE}">
      <dgm:prSet/>
      <dgm:spPr/>
      <dgm:t>
        <a:bodyPr/>
        <a:lstStyle/>
        <a:p>
          <a:endParaRPr lang="ru-RU"/>
        </a:p>
      </dgm:t>
    </dgm:pt>
    <dgm:pt modelId="{B99A8BFF-8392-4B78-ACDB-C0B31D04FAA5}">
      <dgm:prSet phldrT="[Текст]"/>
      <dgm:spPr/>
      <dgm:t>
        <a:bodyPr/>
        <a:lstStyle/>
        <a:p>
          <a:r>
            <a:rPr lang="ru-RU" baseline="0" dirty="0" smtClean="0">
              <a:solidFill>
                <a:srgbClr val="92D050"/>
              </a:solidFill>
            </a:rPr>
            <a:t>Субвенции </a:t>
          </a:r>
          <a:r>
            <a:rPr lang="ru-RU" b="1" baseline="0" dirty="0" smtClean="0">
              <a:solidFill>
                <a:srgbClr val="92D050"/>
              </a:solidFill>
            </a:rPr>
            <a:t>25382,6</a:t>
          </a:r>
          <a:endParaRPr lang="ru-RU" baseline="0" dirty="0">
            <a:solidFill>
              <a:srgbClr val="92D050"/>
            </a:solidFill>
          </a:endParaRPr>
        </a:p>
      </dgm:t>
    </dgm:pt>
    <dgm:pt modelId="{08ACF7DE-6B49-4120-8656-7ACE570A0E08}" type="parTrans" cxnId="{A4E195B2-24FE-422A-88F9-6D4F0CBDD5E8}">
      <dgm:prSet/>
      <dgm:spPr/>
      <dgm:t>
        <a:bodyPr/>
        <a:lstStyle/>
        <a:p>
          <a:endParaRPr lang="ru-RU"/>
        </a:p>
      </dgm:t>
    </dgm:pt>
    <dgm:pt modelId="{C2205C4E-1CAB-49BE-B01C-FB834DA51B45}" type="sibTrans" cxnId="{A4E195B2-24FE-422A-88F9-6D4F0CBDD5E8}">
      <dgm:prSet/>
      <dgm:spPr/>
      <dgm:t>
        <a:bodyPr/>
        <a:lstStyle/>
        <a:p>
          <a:endParaRPr lang="ru-RU"/>
        </a:p>
      </dgm:t>
    </dgm:pt>
    <dgm:pt modelId="{C84A0E52-AF62-4691-9DC3-BB83CDFA245F}">
      <dgm:prSet phldrT="[Текст]"/>
      <dgm:spPr/>
      <dgm:t>
        <a:bodyPr/>
        <a:lstStyle/>
        <a:p>
          <a:r>
            <a:rPr lang="ru-RU" dirty="0" smtClean="0">
              <a:solidFill>
                <a:schemeClr val="accent6">
                  <a:lumMod val="75000"/>
                </a:schemeClr>
              </a:solidFill>
            </a:rPr>
            <a:t>Иные межбюджетные трансферты </a:t>
          </a:r>
          <a:r>
            <a:rPr lang="ru-RU" b="1" baseline="0" dirty="0" smtClean="0">
              <a:solidFill>
                <a:schemeClr val="accent6">
                  <a:lumMod val="75000"/>
                </a:schemeClr>
              </a:solidFill>
            </a:rPr>
            <a:t>2412,1</a:t>
          </a:r>
          <a:endParaRPr lang="ru-RU" baseline="0" dirty="0">
            <a:solidFill>
              <a:schemeClr val="accent6">
                <a:lumMod val="75000"/>
              </a:schemeClr>
            </a:solidFill>
          </a:endParaRPr>
        </a:p>
      </dgm:t>
    </dgm:pt>
    <dgm:pt modelId="{5B58B845-8974-47F2-AF11-1F18E4CA80AF}" type="parTrans" cxnId="{AD03B390-C4F9-4C1E-8372-C34293DE7FC0}">
      <dgm:prSet/>
      <dgm:spPr/>
      <dgm:t>
        <a:bodyPr/>
        <a:lstStyle/>
        <a:p>
          <a:endParaRPr lang="ru-RU"/>
        </a:p>
      </dgm:t>
    </dgm:pt>
    <dgm:pt modelId="{4A5EF5C6-39C9-4E11-872D-17852AD587CF}" type="sibTrans" cxnId="{AD03B390-C4F9-4C1E-8372-C34293DE7FC0}">
      <dgm:prSet/>
      <dgm:spPr/>
      <dgm:t>
        <a:bodyPr/>
        <a:lstStyle/>
        <a:p>
          <a:endParaRPr lang="ru-RU"/>
        </a:p>
      </dgm:t>
    </dgm:pt>
    <dgm:pt modelId="{BC9CE1D7-6856-40F8-83E1-08A8C1511E9B}">
      <dgm:prSet phldrT="[Текст]"/>
      <dgm:spPr/>
      <dgm:t>
        <a:bodyPr/>
        <a:lstStyle/>
        <a:p>
          <a:r>
            <a:rPr lang="ru-RU" baseline="0" dirty="0" smtClean="0">
              <a:solidFill>
                <a:schemeClr val="accent1">
                  <a:lumMod val="75000"/>
                </a:schemeClr>
              </a:solidFill>
            </a:rPr>
            <a:t>Субсидии</a:t>
          </a:r>
          <a:r>
            <a:rPr lang="ru-RU" dirty="0" smtClean="0"/>
            <a:t> </a:t>
          </a:r>
          <a:r>
            <a:rPr lang="ru-RU" b="1" baseline="0" dirty="0" smtClean="0">
              <a:solidFill>
                <a:schemeClr val="accent1"/>
              </a:solidFill>
            </a:rPr>
            <a:t>2048,5</a:t>
          </a:r>
          <a:endParaRPr lang="ru-RU" baseline="0" dirty="0">
            <a:solidFill>
              <a:schemeClr val="accent1"/>
            </a:solidFill>
          </a:endParaRPr>
        </a:p>
      </dgm:t>
    </dgm:pt>
    <dgm:pt modelId="{1CC3B401-1E1A-4F81-AC37-DCD5D7996243}" type="parTrans" cxnId="{122C84B0-CDEF-4403-8B6F-A6CD9A4F5D54}">
      <dgm:prSet/>
      <dgm:spPr/>
      <dgm:t>
        <a:bodyPr/>
        <a:lstStyle/>
        <a:p>
          <a:endParaRPr lang="ru-RU"/>
        </a:p>
      </dgm:t>
    </dgm:pt>
    <dgm:pt modelId="{99F29289-E414-4291-83C6-452D0DA63E28}" type="sibTrans" cxnId="{122C84B0-CDEF-4403-8B6F-A6CD9A4F5D54}">
      <dgm:prSet/>
      <dgm:spPr/>
      <dgm:t>
        <a:bodyPr/>
        <a:lstStyle/>
        <a:p>
          <a:endParaRPr lang="ru-RU"/>
        </a:p>
      </dgm:t>
    </dgm:pt>
    <dgm:pt modelId="{DEE24454-96D3-4EBA-8AAF-121DC8A05FED}" type="pres">
      <dgm:prSet presAssocID="{6E504159-CD81-4ED8-A72C-62CE7756002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FD8B14-E16C-4411-ABC3-5EAE09A42D8C}" type="pres">
      <dgm:prSet presAssocID="{44EA2AE7-541C-48F1-A4CD-9D6830D45874}" presName="circle1" presStyleLbl="node1" presStyleIdx="0" presStyleCnt="4" custLinFactNeighborX="10706" custLinFactNeighborY="-1828"/>
      <dgm:spPr/>
    </dgm:pt>
    <dgm:pt modelId="{F5B4E3B0-6B1F-44DD-A8A1-DFA9F6F8DD94}" type="pres">
      <dgm:prSet presAssocID="{44EA2AE7-541C-48F1-A4CD-9D6830D45874}" presName="space" presStyleCnt="0"/>
      <dgm:spPr/>
    </dgm:pt>
    <dgm:pt modelId="{201E7B5C-49EA-43DE-AB31-A20F1A7DDA84}" type="pres">
      <dgm:prSet presAssocID="{44EA2AE7-541C-48F1-A4CD-9D6830D45874}" presName="rect1" presStyleLbl="alignAcc1" presStyleIdx="0" presStyleCnt="4" custLinFactNeighborX="59" custLinFactNeighborY="-2600"/>
      <dgm:spPr/>
      <dgm:t>
        <a:bodyPr/>
        <a:lstStyle/>
        <a:p>
          <a:endParaRPr lang="ru-RU"/>
        </a:p>
      </dgm:t>
    </dgm:pt>
    <dgm:pt modelId="{CC49BB2D-FA9E-4B78-8DA2-8D54861AF792}" type="pres">
      <dgm:prSet presAssocID="{B99A8BFF-8392-4B78-ACDB-C0B31D04FAA5}" presName="vertSpace2" presStyleLbl="node1" presStyleIdx="0" presStyleCnt="4"/>
      <dgm:spPr/>
    </dgm:pt>
    <dgm:pt modelId="{D40C48F8-F151-49D7-9850-DB40570B1AE5}" type="pres">
      <dgm:prSet presAssocID="{B99A8BFF-8392-4B78-ACDB-C0B31D04FAA5}" presName="circle2" presStyleLbl="node1" presStyleIdx="1" presStyleCnt="4" custLinFactNeighborX="4037" custLinFactNeighborY="9806"/>
      <dgm:spPr/>
    </dgm:pt>
    <dgm:pt modelId="{19B3E065-20C0-4558-AC4A-31C81C95F9BE}" type="pres">
      <dgm:prSet presAssocID="{B99A8BFF-8392-4B78-ACDB-C0B31D04FAA5}" presName="rect2" presStyleLbl="alignAcc1" presStyleIdx="1" presStyleCnt="4" custLinFactNeighborX="2068" custLinFactNeighborY="12986"/>
      <dgm:spPr/>
      <dgm:t>
        <a:bodyPr/>
        <a:lstStyle/>
        <a:p>
          <a:endParaRPr lang="ru-RU"/>
        </a:p>
      </dgm:t>
    </dgm:pt>
    <dgm:pt modelId="{B4DBA022-A462-45B4-A430-C757619E5280}" type="pres">
      <dgm:prSet presAssocID="{C84A0E52-AF62-4691-9DC3-BB83CDFA245F}" presName="vertSpace3" presStyleLbl="node1" presStyleIdx="1" presStyleCnt="4"/>
      <dgm:spPr/>
    </dgm:pt>
    <dgm:pt modelId="{5E367BDD-F418-4CBB-8E7D-6B6DD16E6349}" type="pres">
      <dgm:prSet presAssocID="{C84A0E52-AF62-4691-9DC3-BB83CDFA245F}" presName="circle3" presStyleLbl="node1" presStyleIdx="2" presStyleCnt="4" custLinFactNeighborX="8183" custLinFactNeighborY="9770"/>
      <dgm:spPr/>
    </dgm:pt>
    <dgm:pt modelId="{4ED60052-2858-4FE9-BCC4-B5D148FA40E5}" type="pres">
      <dgm:prSet presAssocID="{C84A0E52-AF62-4691-9DC3-BB83CDFA245F}" presName="rect3" presStyleLbl="alignAcc1" presStyleIdx="2" presStyleCnt="4"/>
      <dgm:spPr/>
      <dgm:t>
        <a:bodyPr/>
        <a:lstStyle/>
        <a:p>
          <a:endParaRPr lang="ru-RU"/>
        </a:p>
      </dgm:t>
    </dgm:pt>
    <dgm:pt modelId="{C48E9CBE-0F10-44D4-A3C2-973E1CC8CA52}" type="pres">
      <dgm:prSet presAssocID="{BC9CE1D7-6856-40F8-83E1-08A8C1511E9B}" presName="vertSpace4" presStyleLbl="node1" presStyleIdx="2" presStyleCnt="4"/>
      <dgm:spPr/>
    </dgm:pt>
    <dgm:pt modelId="{F1261AAD-6FB3-4634-AA25-76F41D0BB664}" type="pres">
      <dgm:prSet presAssocID="{BC9CE1D7-6856-40F8-83E1-08A8C1511E9B}" presName="circle4" presStyleLbl="node1" presStyleIdx="3" presStyleCnt="4" custLinFactNeighborX="13720" custLinFactNeighborY="9442"/>
      <dgm:spPr/>
    </dgm:pt>
    <dgm:pt modelId="{A6390681-B6F8-4879-9CB0-C2C6607E096B}" type="pres">
      <dgm:prSet presAssocID="{BC9CE1D7-6856-40F8-83E1-08A8C1511E9B}" presName="rect4" presStyleLbl="alignAcc1" presStyleIdx="3" presStyleCnt="4"/>
      <dgm:spPr/>
      <dgm:t>
        <a:bodyPr/>
        <a:lstStyle/>
        <a:p>
          <a:endParaRPr lang="ru-RU"/>
        </a:p>
      </dgm:t>
    </dgm:pt>
    <dgm:pt modelId="{D23510ED-E914-41F7-A284-6FE057B153F5}" type="pres">
      <dgm:prSet presAssocID="{44EA2AE7-541C-48F1-A4CD-9D6830D45874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8AFBD-EB38-4A64-915E-1A7F5111C0CC}" type="pres">
      <dgm:prSet presAssocID="{B99A8BFF-8392-4B78-ACDB-C0B31D04FAA5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E90CBF-0A00-4B81-875E-E3BCDD366003}" type="pres">
      <dgm:prSet presAssocID="{C84A0E52-AF62-4691-9DC3-BB83CDFA245F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A3775B-9A8E-4BA2-81EA-E4A6AE77365D}" type="pres">
      <dgm:prSet presAssocID="{BC9CE1D7-6856-40F8-83E1-08A8C1511E9B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25DA8B-FE0B-4EBB-95FC-9DACF1568786}" type="presOf" srcId="{BC9CE1D7-6856-40F8-83E1-08A8C1511E9B}" destId="{D5A3775B-9A8E-4BA2-81EA-E4A6AE77365D}" srcOrd="1" destOrd="0" presId="urn:microsoft.com/office/officeart/2005/8/layout/target3"/>
    <dgm:cxn modelId="{A4E195B2-24FE-422A-88F9-6D4F0CBDD5E8}" srcId="{6E504159-CD81-4ED8-A72C-62CE7756002A}" destId="{B99A8BFF-8392-4B78-ACDB-C0B31D04FAA5}" srcOrd="1" destOrd="0" parTransId="{08ACF7DE-6B49-4120-8656-7ACE570A0E08}" sibTransId="{C2205C4E-1CAB-49BE-B01C-FB834DA51B45}"/>
    <dgm:cxn modelId="{984D6C8A-5D8B-463C-BB0B-8D186AC9237E}" type="presOf" srcId="{C84A0E52-AF62-4691-9DC3-BB83CDFA245F}" destId="{E8E90CBF-0A00-4B81-875E-E3BCDD366003}" srcOrd="1" destOrd="0" presId="urn:microsoft.com/office/officeart/2005/8/layout/target3"/>
    <dgm:cxn modelId="{B01BA4FA-1D8C-45B2-B140-8E2BF4A32AC3}" type="presOf" srcId="{C84A0E52-AF62-4691-9DC3-BB83CDFA245F}" destId="{4ED60052-2858-4FE9-BCC4-B5D148FA40E5}" srcOrd="0" destOrd="0" presId="urn:microsoft.com/office/officeart/2005/8/layout/target3"/>
    <dgm:cxn modelId="{AD03B390-C4F9-4C1E-8372-C34293DE7FC0}" srcId="{6E504159-CD81-4ED8-A72C-62CE7756002A}" destId="{C84A0E52-AF62-4691-9DC3-BB83CDFA245F}" srcOrd="2" destOrd="0" parTransId="{5B58B845-8974-47F2-AF11-1F18E4CA80AF}" sibTransId="{4A5EF5C6-39C9-4E11-872D-17852AD587CF}"/>
    <dgm:cxn modelId="{7C873B8D-C9A7-4BCA-A869-5B7185FCB71A}" type="presOf" srcId="{6E504159-CD81-4ED8-A72C-62CE7756002A}" destId="{DEE24454-96D3-4EBA-8AAF-121DC8A05FED}" srcOrd="0" destOrd="0" presId="urn:microsoft.com/office/officeart/2005/8/layout/target3"/>
    <dgm:cxn modelId="{569EC579-3675-49D1-BAF9-FDB056DA7299}" type="presOf" srcId="{BC9CE1D7-6856-40F8-83E1-08A8C1511E9B}" destId="{A6390681-B6F8-4879-9CB0-C2C6607E096B}" srcOrd="0" destOrd="0" presId="urn:microsoft.com/office/officeart/2005/8/layout/target3"/>
    <dgm:cxn modelId="{12E73F25-C34C-4570-B554-469D9E0A5B39}" type="presOf" srcId="{B99A8BFF-8392-4B78-ACDB-C0B31D04FAA5}" destId="{19B3E065-20C0-4558-AC4A-31C81C95F9BE}" srcOrd="0" destOrd="0" presId="urn:microsoft.com/office/officeart/2005/8/layout/target3"/>
    <dgm:cxn modelId="{505EEC48-87DF-4823-8183-189A41DC364F}" type="presOf" srcId="{B99A8BFF-8392-4B78-ACDB-C0B31D04FAA5}" destId="{8908AFBD-EB38-4A64-915E-1A7F5111C0CC}" srcOrd="1" destOrd="0" presId="urn:microsoft.com/office/officeart/2005/8/layout/target3"/>
    <dgm:cxn modelId="{2BA46BF1-ECE1-4270-86AD-2C2588B3B843}" type="presOf" srcId="{44EA2AE7-541C-48F1-A4CD-9D6830D45874}" destId="{201E7B5C-49EA-43DE-AB31-A20F1A7DDA84}" srcOrd="0" destOrd="0" presId="urn:microsoft.com/office/officeart/2005/8/layout/target3"/>
    <dgm:cxn modelId="{122C84B0-CDEF-4403-8B6F-A6CD9A4F5D54}" srcId="{6E504159-CD81-4ED8-A72C-62CE7756002A}" destId="{BC9CE1D7-6856-40F8-83E1-08A8C1511E9B}" srcOrd="3" destOrd="0" parTransId="{1CC3B401-1E1A-4F81-AC37-DCD5D7996243}" sibTransId="{99F29289-E414-4291-83C6-452D0DA63E28}"/>
    <dgm:cxn modelId="{A19B7DB9-1F51-4F13-92ED-F9A82E29CFBE}" srcId="{6E504159-CD81-4ED8-A72C-62CE7756002A}" destId="{44EA2AE7-541C-48F1-A4CD-9D6830D45874}" srcOrd="0" destOrd="0" parTransId="{D9FA529D-A25F-495F-BDFA-32092C5EFC06}" sibTransId="{D138036A-E6A5-4FFA-AF6D-0CF3CC849D8F}"/>
    <dgm:cxn modelId="{35511E01-0FBB-4BB3-8033-638733335C2A}" type="presOf" srcId="{44EA2AE7-541C-48F1-A4CD-9D6830D45874}" destId="{D23510ED-E914-41F7-A284-6FE057B153F5}" srcOrd="1" destOrd="0" presId="urn:microsoft.com/office/officeart/2005/8/layout/target3"/>
    <dgm:cxn modelId="{61B25F9E-B221-4E70-8A44-5932D8313978}" type="presParOf" srcId="{DEE24454-96D3-4EBA-8AAF-121DC8A05FED}" destId="{C8FD8B14-E16C-4411-ABC3-5EAE09A42D8C}" srcOrd="0" destOrd="0" presId="urn:microsoft.com/office/officeart/2005/8/layout/target3"/>
    <dgm:cxn modelId="{43C4E143-D1FE-4879-96D3-059586E24969}" type="presParOf" srcId="{DEE24454-96D3-4EBA-8AAF-121DC8A05FED}" destId="{F5B4E3B0-6B1F-44DD-A8A1-DFA9F6F8DD94}" srcOrd="1" destOrd="0" presId="urn:microsoft.com/office/officeart/2005/8/layout/target3"/>
    <dgm:cxn modelId="{D9568AB8-55F5-490E-9357-C91D66F55EAC}" type="presParOf" srcId="{DEE24454-96D3-4EBA-8AAF-121DC8A05FED}" destId="{201E7B5C-49EA-43DE-AB31-A20F1A7DDA84}" srcOrd="2" destOrd="0" presId="urn:microsoft.com/office/officeart/2005/8/layout/target3"/>
    <dgm:cxn modelId="{3BB351FF-EFAD-434A-A2F9-C916B05A099A}" type="presParOf" srcId="{DEE24454-96D3-4EBA-8AAF-121DC8A05FED}" destId="{CC49BB2D-FA9E-4B78-8DA2-8D54861AF792}" srcOrd="3" destOrd="0" presId="urn:microsoft.com/office/officeart/2005/8/layout/target3"/>
    <dgm:cxn modelId="{36AB4F9F-702F-4F6E-B83D-40118655E51D}" type="presParOf" srcId="{DEE24454-96D3-4EBA-8AAF-121DC8A05FED}" destId="{D40C48F8-F151-49D7-9850-DB40570B1AE5}" srcOrd="4" destOrd="0" presId="urn:microsoft.com/office/officeart/2005/8/layout/target3"/>
    <dgm:cxn modelId="{5CB5E4CD-E159-4C0A-B054-92CA93F0A798}" type="presParOf" srcId="{DEE24454-96D3-4EBA-8AAF-121DC8A05FED}" destId="{19B3E065-20C0-4558-AC4A-31C81C95F9BE}" srcOrd="5" destOrd="0" presId="urn:microsoft.com/office/officeart/2005/8/layout/target3"/>
    <dgm:cxn modelId="{FB067079-2AEF-48B3-8CD4-BDFBD5DA1ADD}" type="presParOf" srcId="{DEE24454-96D3-4EBA-8AAF-121DC8A05FED}" destId="{B4DBA022-A462-45B4-A430-C757619E5280}" srcOrd="6" destOrd="0" presId="urn:microsoft.com/office/officeart/2005/8/layout/target3"/>
    <dgm:cxn modelId="{C2702B5A-5A11-4CB2-BD17-21C871965F8D}" type="presParOf" srcId="{DEE24454-96D3-4EBA-8AAF-121DC8A05FED}" destId="{5E367BDD-F418-4CBB-8E7D-6B6DD16E6349}" srcOrd="7" destOrd="0" presId="urn:microsoft.com/office/officeart/2005/8/layout/target3"/>
    <dgm:cxn modelId="{BD81EDC6-027B-4D2E-AEE1-1A65DCCA17D5}" type="presParOf" srcId="{DEE24454-96D3-4EBA-8AAF-121DC8A05FED}" destId="{4ED60052-2858-4FE9-BCC4-B5D148FA40E5}" srcOrd="8" destOrd="0" presId="urn:microsoft.com/office/officeart/2005/8/layout/target3"/>
    <dgm:cxn modelId="{C3495B98-4B84-4AE3-AD02-90154DA0CA5F}" type="presParOf" srcId="{DEE24454-96D3-4EBA-8AAF-121DC8A05FED}" destId="{C48E9CBE-0F10-44D4-A3C2-973E1CC8CA52}" srcOrd="9" destOrd="0" presId="urn:microsoft.com/office/officeart/2005/8/layout/target3"/>
    <dgm:cxn modelId="{2F4DA7AE-0FF3-4E4C-BF45-36E686948D63}" type="presParOf" srcId="{DEE24454-96D3-4EBA-8AAF-121DC8A05FED}" destId="{F1261AAD-6FB3-4634-AA25-76F41D0BB664}" srcOrd="10" destOrd="0" presId="urn:microsoft.com/office/officeart/2005/8/layout/target3"/>
    <dgm:cxn modelId="{81D29D82-36CC-44CC-B69A-E4AE33B9FCB9}" type="presParOf" srcId="{DEE24454-96D3-4EBA-8AAF-121DC8A05FED}" destId="{A6390681-B6F8-4879-9CB0-C2C6607E096B}" srcOrd="11" destOrd="0" presId="urn:microsoft.com/office/officeart/2005/8/layout/target3"/>
    <dgm:cxn modelId="{C0A1A607-A2C7-463F-959B-D254E5FDEB46}" type="presParOf" srcId="{DEE24454-96D3-4EBA-8AAF-121DC8A05FED}" destId="{D23510ED-E914-41F7-A284-6FE057B153F5}" srcOrd="12" destOrd="0" presId="urn:microsoft.com/office/officeart/2005/8/layout/target3"/>
    <dgm:cxn modelId="{58BDC63D-F064-4D2D-B934-0388AD03BA3A}" type="presParOf" srcId="{DEE24454-96D3-4EBA-8AAF-121DC8A05FED}" destId="{8908AFBD-EB38-4A64-915E-1A7F5111C0CC}" srcOrd="13" destOrd="0" presId="urn:microsoft.com/office/officeart/2005/8/layout/target3"/>
    <dgm:cxn modelId="{021806DC-7328-488A-9E88-A4A66BE21686}" type="presParOf" srcId="{DEE24454-96D3-4EBA-8AAF-121DC8A05FED}" destId="{E8E90CBF-0A00-4B81-875E-E3BCDD366003}" srcOrd="14" destOrd="0" presId="urn:microsoft.com/office/officeart/2005/8/layout/target3"/>
    <dgm:cxn modelId="{371AFF97-ADB6-4FEC-9A32-7687A2612B69}" type="presParOf" srcId="{DEE24454-96D3-4EBA-8AAF-121DC8A05FED}" destId="{D5A3775B-9A8E-4BA2-81EA-E4A6AE77365D}" srcOrd="15" destOrd="0" presId="urn:microsoft.com/office/officeart/2005/8/layout/target3"/>
  </dgm:cxnLst>
  <dgm:bg>
    <a:solidFill>
      <a:srgbClr val="D2FCF5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20D3E-E1E2-43BB-AFDC-7213DEBEF287}">
      <dsp:nvSpPr>
        <dsp:cNvPr id="0" name=""/>
        <dsp:cNvSpPr/>
      </dsp:nvSpPr>
      <dsp:spPr>
        <a:xfrm>
          <a:off x="2435" y="0"/>
          <a:ext cx="3788964" cy="6413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FFFF00"/>
              </a:solidFill>
            </a:rPr>
            <a:t>Основные направления бюджетной и налоговой политики Тунгиро-Олёкминского муниципального района на 2022-2024 гг. </a:t>
          </a:r>
          <a:endParaRPr lang="ru-RU" sz="2400" kern="1200" dirty="0">
            <a:solidFill>
              <a:srgbClr val="FFFF00"/>
            </a:solidFill>
          </a:endParaRPr>
        </a:p>
      </dsp:txBody>
      <dsp:txXfrm>
        <a:off x="2435" y="2565330"/>
        <a:ext cx="3788964" cy="2565330"/>
      </dsp:txXfrm>
    </dsp:sp>
    <dsp:sp modelId="{E9847029-7C43-44C2-9AB4-C47BFE5030F5}">
      <dsp:nvSpPr>
        <dsp:cNvPr id="0" name=""/>
        <dsp:cNvSpPr/>
      </dsp:nvSpPr>
      <dsp:spPr>
        <a:xfrm>
          <a:off x="411805" y="74352"/>
          <a:ext cx="2970222" cy="275653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51138-BBF2-472A-A216-C14F15BD6D58}">
      <dsp:nvSpPr>
        <dsp:cNvPr id="0" name=""/>
        <dsp:cNvSpPr/>
      </dsp:nvSpPr>
      <dsp:spPr>
        <a:xfrm>
          <a:off x="3905068" y="6662"/>
          <a:ext cx="3788964" cy="6413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rgbClr val="FFFF00"/>
              </a:solidFill>
            </a:rPr>
            <a:t>Прогноз </a:t>
          </a:r>
          <a:r>
            <a:rPr lang="ru-RU" sz="2600" kern="1200" dirty="0" smtClean="0">
              <a:solidFill>
                <a:srgbClr val="FFFF00"/>
              </a:solidFill>
            </a:rPr>
            <a:t>социально- </a:t>
          </a:r>
          <a:r>
            <a:rPr lang="ru-RU" sz="2600" kern="1200" dirty="0" smtClean="0">
              <a:solidFill>
                <a:srgbClr val="FFFF00"/>
              </a:solidFill>
            </a:rPr>
            <a:t>экономического развития «Тунгиро-Олёкминского района» на 2022-2024 гг.</a:t>
          </a:r>
          <a:endParaRPr lang="ru-RU" sz="2600" kern="1200" dirty="0">
            <a:solidFill>
              <a:srgbClr val="FFFF00"/>
            </a:solidFill>
          </a:endParaRPr>
        </a:p>
      </dsp:txBody>
      <dsp:txXfrm>
        <a:off x="3905068" y="2571992"/>
        <a:ext cx="3788964" cy="2565330"/>
      </dsp:txXfrm>
    </dsp:sp>
    <dsp:sp modelId="{AF90486A-72E2-4E75-A19F-CA53A02A9208}">
      <dsp:nvSpPr>
        <dsp:cNvPr id="0" name=""/>
        <dsp:cNvSpPr/>
      </dsp:nvSpPr>
      <dsp:spPr>
        <a:xfrm>
          <a:off x="4296424" y="-6662"/>
          <a:ext cx="3006251" cy="293188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F9ADA-63A4-41DE-B6AB-BE75A39E09CC}">
      <dsp:nvSpPr>
        <dsp:cNvPr id="0" name=""/>
        <dsp:cNvSpPr/>
      </dsp:nvSpPr>
      <dsp:spPr>
        <a:xfrm>
          <a:off x="7807701" y="31324"/>
          <a:ext cx="3788964" cy="6413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rgbClr val="FFFF00"/>
              </a:solidFill>
            </a:rPr>
            <a:t>Муниципальные программы «Тунгиро-Олёкминского района» на 2022- 2024 гг.</a:t>
          </a:r>
          <a:endParaRPr lang="ru-RU" sz="2600" kern="1200" dirty="0">
            <a:solidFill>
              <a:srgbClr val="FFFF00"/>
            </a:solidFill>
          </a:endParaRPr>
        </a:p>
      </dsp:txBody>
      <dsp:txXfrm>
        <a:off x="7807701" y="2596654"/>
        <a:ext cx="3788964" cy="2565330"/>
      </dsp:txXfrm>
    </dsp:sp>
    <dsp:sp modelId="{67F45308-45C5-4BDB-9CCF-B23565F74B98}">
      <dsp:nvSpPr>
        <dsp:cNvPr id="0" name=""/>
        <dsp:cNvSpPr/>
      </dsp:nvSpPr>
      <dsp:spPr>
        <a:xfrm>
          <a:off x="8204546" y="31313"/>
          <a:ext cx="2970244" cy="303053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EEF07-56B0-4594-AE56-C86F979545DF}">
      <dsp:nvSpPr>
        <dsp:cNvPr id="0" name=""/>
        <dsp:cNvSpPr/>
      </dsp:nvSpPr>
      <dsp:spPr>
        <a:xfrm>
          <a:off x="87698" y="4865930"/>
          <a:ext cx="11498829" cy="1547394"/>
        </a:xfrm>
        <a:prstGeom prst="leftRightArrow">
          <a:avLst/>
        </a:prstGeom>
        <a:solidFill>
          <a:schemeClr val="accent1"/>
        </a:solidFill>
        <a:ln w="1079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B69BF-8B50-4C32-99C7-BAD3C8D06127}">
      <dsp:nvSpPr>
        <dsp:cNvPr id="0" name=""/>
        <dsp:cNvSpPr/>
      </dsp:nvSpPr>
      <dsp:spPr>
        <a:xfrm>
          <a:off x="2461185" y="515822"/>
          <a:ext cx="4393113" cy="152567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91A0EA-4C79-491F-BEA2-77B1EB85C978}">
      <dsp:nvSpPr>
        <dsp:cNvPr id="0" name=""/>
        <dsp:cNvSpPr/>
      </dsp:nvSpPr>
      <dsp:spPr>
        <a:xfrm>
          <a:off x="4238864" y="4251671"/>
          <a:ext cx="851378" cy="544882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4A049-8764-4C83-9B3D-902614705DB5}">
      <dsp:nvSpPr>
        <dsp:cNvPr id="0" name=""/>
        <dsp:cNvSpPr/>
      </dsp:nvSpPr>
      <dsp:spPr>
        <a:xfrm>
          <a:off x="2621244" y="4687577"/>
          <a:ext cx="4086617" cy="1021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itchFamily="34" charset="0"/>
            </a:rPr>
            <a:t>Всего: 1</a:t>
          </a:r>
          <a:r>
            <a:rPr lang="en-US" sz="35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itchFamily="34" charset="0"/>
            </a:rPr>
            <a:t>65464,0</a:t>
          </a:r>
          <a:r>
            <a:rPr lang="ru-RU" sz="35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itchFamily="34" charset="0"/>
            </a:rPr>
            <a:t>   </a:t>
          </a:r>
          <a:endParaRPr lang="ru-RU" sz="3500" kern="1200" dirty="0"/>
        </a:p>
      </dsp:txBody>
      <dsp:txXfrm>
        <a:off x="2621244" y="4687577"/>
        <a:ext cx="4086617" cy="1021654"/>
      </dsp:txXfrm>
    </dsp:sp>
    <dsp:sp modelId="{07540ACB-64FA-42D3-BB51-18FF377AA13E}">
      <dsp:nvSpPr>
        <dsp:cNvPr id="0" name=""/>
        <dsp:cNvSpPr/>
      </dsp:nvSpPr>
      <dsp:spPr>
        <a:xfrm>
          <a:off x="3977709" y="2630462"/>
          <a:ext cx="1318010" cy="12164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baseline="0" dirty="0" smtClean="0">
              <a:solidFill>
                <a:srgbClr val="002060"/>
              </a:solidFill>
            </a:rPr>
            <a:t>Неналоговые доходы </a:t>
          </a:r>
          <a:r>
            <a:rPr lang="en-US" sz="1200" b="1" i="0" kern="1200" baseline="0" dirty="0" smtClean="0">
              <a:solidFill>
                <a:srgbClr val="002060"/>
              </a:solidFill>
            </a:rPr>
            <a:t>2118,9</a:t>
          </a:r>
          <a:endParaRPr lang="ru-RU" sz="1200" b="1" i="0" kern="1200" baseline="0" dirty="0">
            <a:solidFill>
              <a:srgbClr val="002060"/>
            </a:solidFill>
          </a:endParaRPr>
        </a:p>
      </dsp:txBody>
      <dsp:txXfrm>
        <a:off x="4170727" y="2808614"/>
        <a:ext cx="931974" cy="860195"/>
      </dsp:txXfrm>
    </dsp:sp>
    <dsp:sp modelId="{D033EA21-5467-4E7D-9851-26D4D2AC9A23}">
      <dsp:nvSpPr>
        <dsp:cNvPr id="0" name=""/>
        <dsp:cNvSpPr/>
      </dsp:nvSpPr>
      <dsp:spPr>
        <a:xfrm>
          <a:off x="2099415" y="0"/>
          <a:ext cx="2754681" cy="2806877"/>
        </a:xfrm>
        <a:prstGeom prst="ellipse">
          <a:avLst/>
        </a:prstGeom>
        <a:solidFill>
          <a:srgbClr val="FF000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7030A0"/>
              </a:solidFill>
            </a:rPr>
            <a:t>Межбюджетные трансферты 73592,2</a:t>
          </a:r>
          <a:endParaRPr lang="ru-RU" sz="2000" b="1" kern="1200" dirty="0">
            <a:solidFill>
              <a:srgbClr val="7030A0"/>
            </a:solidFill>
          </a:endParaRPr>
        </a:p>
      </dsp:txBody>
      <dsp:txXfrm>
        <a:off x="2502829" y="411058"/>
        <a:ext cx="1947853" cy="1984761"/>
      </dsp:txXfrm>
    </dsp:sp>
    <dsp:sp modelId="{7E358626-E3A4-450C-A5C6-5B8978D82104}">
      <dsp:nvSpPr>
        <dsp:cNvPr id="0" name=""/>
        <dsp:cNvSpPr/>
      </dsp:nvSpPr>
      <dsp:spPr>
        <a:xfrm>
          <a:off x="5119801" y="0"/>
          <a:ext cx="2211294" cy="22814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FF00"/>
              </a:solidFill>
            </a:rPr>
            <a:t>Налоговые доходы </a:t>
          </a:r>
          <a:r>
            <a:rPr lang="en-US" sz="1800" b="1" kern="1200" dirty="0" smtClean="0">
              <a:solidFill>
                <a:srgbClr val="FFFF00"/>
              </a:solidFill>
            </a:rPr>
            <a:t>89752,9</a:t>
          </a:r>
          <a:endParaRPr lang="ru-RU" sz="1800" b="1" kern="1200" dirty="0">
            <a:solidFill>
              <a:srgbClr val="FFFF00"/>
            </a:solidFill>
          </a:endParaRPr>
        </a:p>
      </dsp:txBody>
      <dsp:txXfrm>
        <a:off x="5443638" y="334106"/>
        <a:ext cx="1563620" cy="1613208"/>
      </dsp:txXfrm>
    </dsp:sp>
    <dsp:sp modelId="{7868BB8E-8E31-4E06-836B-8CD5519A93E0}">
      <dsp:nvSpPr>
        <dsp:cNvPr id="0" name=""/>
        <dsp:cNvSpPr/>
      </dsp:nvSpPr>
      <dsp:spPr>
        <a:xfrm>
          <a:off x="1217849" y="5858"/>
          <a:ext cx="6841821" cy="4992031"/>
        </a:xfrm>
        <a:prstGeom prst="funnel">
          <a:avLst/>
        </a:prstGeom>
        <a:solidFill>
          <a:srgbClr val="92D05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D8B14-E16C-4411-ABC3-5EAE09A42D8C}">
      <dsp:nvSpPr>
        <dsp:cNvPr id="0" name=""/>
        <dsp:cNvSpPr/>
      </dsp:nvSpPr>
      <dsp:spPr>
        <a:xfrm>
          <a:off x="551970" y="139990"/>
          <a:ext cx="5155713" cy="5155713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1E7B5C-49EA-43DE-AB31-A20F1A7DDA84}">
      <dsp:nvSpPr>
        <dsp:cNvPr id="0" name=""/>
        <dsp:cNvSpPr/>
      </dsp:nvSpPr>
      <dsp:spPr>
        <a:xfrm>
          <a:off x="2577856" y="100188"/>
          <a:ext cx="6014998" cy="51557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baseline="0" dirty="0" smtClean="0">
            <a:solidFill>
              <a:schemeClr val="accent2"/>
            </a:solidFill>
          </a:endParaRP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baseline="0" dirty="0" smtClean="0">
              <a:solidFill>
                <a:schemeClr val="accent2"/>
              </a:solidFill>
            </a:rPr>
            <a:t>Дотации </a:t>
          </a:r>
          <a:r>
            <a:rPr lang="ru-RU" sz="2600" b="1" kern="1200" baseline="0" dirty="0" smtClean="0">
              <a:solidFill>
                <a:schemeClr val="accent2"/>
              </a:solidFill>
            </a:rPr>
            <a:t>43749,0</a:t>
          </a:r>
          <a:endParaRPr lang="ru-RU" sz="2600" kern="1200" baseline="0" dirty="0">
            <a:solidFill>
              <a:schemeClr val="accent2"/>
            </a:solidFill>
          </a:endParaRPr>
        </a:p>
      </dsp:txBody>
      <dsp:txXfrm>
        <a:off x="2577856" y="100188"/>
        <a:ext cx="6014998" cy="1095589"/>
      </dsp:txXfrm>
    </dsp:sp>
    <dsp:sp modelId="{D40C48F8-F151-49D7-9850-DB40570B1AE5}">
      <dsp:nvSpPr>
        <dsp:cNvPr id="0" name=""/>
        <dsp:cNvSpPr/>
      </dsp:nvSpPr>
      <dsp:spPr>
        <a:xfrm>
          <a:off x="830187" y="1702683"/>
          <a:ext cx="3802338" cy="3802338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B3E065-20C0-4558-AC4A-31C81C95F9BE}">
      <dsp:nvSpPr>
        <dsp:cNvPr id="0" name=""/>
        <dsp:cNvSpPr/>
      </dsp:nvSpPr>
      <dsp:spPr>
        <a:xfrm>
          <a:off x="2577856" y="1821848"/>
          <a:ext cx="6014998" cy="38023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baseline="0" dirty="0" smtClean="0">
              <a:solidFill>
                <a:srgbClr val="92D050"/>
              </a:solidFill>
            </a:rPr>
            <a:t>Субвенции </a:t>
          </a:r>
          <a:r>
            <a:rPr lang="ru-RU" sz="2600" b="1" kern="1200" baseline="0" dirty="0" smtClean="0">
              <a:solidFill>
                <a:srgbClr val="92D050"/>
              </a:solidFill>
            </a:rPr>
            <a:t>25382,6</a:t>
          </a:r>
          <a:endParaRPr lang="ru-RU" sz="2600" kern="1200" baseline="0" dirty="0">
            <a:solidFill>
              <a:srgbClr val="92D050"/>
            </a:solidFill>
          </a:endParaRPr>
        </a:p>
      </dsp:txBody>
      <dsp:txXfrm>
        <a:off x="2577856" y="1821848"/>
        <a:ext cx="6014998" cy="1095589"/>
      </dsp:txXfrm>
    </dsp:sp>
    <dsp:sp modelId="{5E367BDD-F418-4CBB-8E7D-6B6DD16E6349}">
      <dsp:nvSpPr>
        <dsp:cNvPr id="0" name=""/>
        <dsp:cNvSpPr/>
      </dsp:nvSpPr>
      <dsp:spPr>
        <a:xfrm>
          <a:off x="1553773" y="2664678"/>
          <a:ext cx="2448963" cy="2448963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6930462"/>
            <a:satOff val="-31979"/>
            <a:lumOff val="1177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D60052-2858-4FE9-BCC4-B5D148FA40E5}">
      <dsp:nvSpPr>
        <dsp:cNvPr id="0" name=""/>
        <dsp:cNvSpPr/>
      </dsp:nvSpPr>
      <dsp:spPr>
        <a:xfrm>
          <a:off x="2577856" y="2425415"/>
          <a:ext cx="6014998" cy="24489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accent6">
                  <a:lumMod val="75000"/>
                </a:schemeClr>
              </a:solidFill>
            </a:rPr>
            <a:t>Иные межбюджетные трансферты </a:t>
          </a:r>
          <a:r>
            <a:rPr lang="ru-RU" sz="2600" b="1" kern="1200" baseline="0" dirty="0" smtClean="0">
              <a:solidFill>
                <a:schemeClr val="accent6">
                  <a:lumMod val="75000"/>
                </a:schemeClr>
              </a:solidFill>
            </a:rPr>
            <a:t>2412,1</a:t>
          </a:r>
          <a:endParaRPr lang="ru-RU" sz="2600" kern="1200" baseline="0" dirty="0">
            <a:solidFill>
              <a:schemeClr val="accent6">
                <a:lumMod val="75000"/>
              </a:schemeClr>
            </a:solidFill>
          </a:endParaRPr>
        </a:p>
      </dsp:txBody>
      <dsp:txXfrm>
        <a:off x="2577856" y="2425415"/>
        <a:ext cx="6014998" cy="1095589"/>
      </dsp:txXfrm>
    </dsp:sp>
    <dsp:sp modelId="{F1261AAD-6FB3-4634-AA25-76F41D0BB664}">
      <dsp:nvSpPr>
        <dsp:cNvPr id="0" name=""/>
        <dsp:cNvSpPr/>
      </dsp:nvSpPr>
      <dsp:spPr>
        <a:xfrm>
          <a:off x="2180376" y="3624449"/>
          <a:ext cx="1095589" cy="1095589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390681-B6F8-4879-9CB0-C2C6607E096B}">
      <dsp:nvSpPr>
        <dsp:cNvPr id="0" name=""/>
        <dsp:cNvSpPr/>
      </dsp:nvSpPr>
      <dsp:spPr>
        <a:xfrm>
          <a:off x="2577856" y="3521004"/>
          <a:ext cx="6014998" cy="109558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baseline="0" dirty="0" smtClean="0">
              <a:solidFill>
                <a:schemeClr val="accent1">
                  <a:lumMod val="75000"/>
                </a:schemeClr>
              </a:solidFill>
            </a:rPr>
            <a:t>Субсидии</a:t>
          </a:r>
          <a:r>
            <a:rPr lang="ru-RU" sz="2600" kern="1200" dirty="0" smtClean="0"/>
            <a:t> </a:t>
          </a:r>
          <a:r>
            <a:rPr lang="ru-RU" sz="2600" b="1" kern="1200" baseline="0" dirty="0" smtClean="0">
              <a:solidFill>
                <a:schemeClr val="accent1"/>
              </a:solidFill>
            </a:rPr>
            <a:t>2048,5</a:t>
          </a:r>
          <a:endParaRPr lang="ru-RU" sz="2600" kern="1200" baseline="0" dirty="0">
            <a:solidFill>
              <a:schemeClr val="accent1"/>
            </a:solidFill>
          </a:endParaRPr>
        </a:p>
      </dsp:txBody>
      <dsp:txXfrm>
        <a:off x="2577856" y="3521004"/>
        <a:ext cx="6014998" cy="1095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0.23426</cdr:x>
      <cdr:y>0.83125</cdr:y>
    </cdr:from>
    <cdr:to>
      <cdr:x>0.34197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88855" y="502978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0.12066</cdr:x>
      <cdr:y>0.88662</cdr:y>
    </cdr:from>
    <cdr:to>
      <cdr:x>0.27557</cdr:x>
      <cdr:y>0.94441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024350" y="4804312"/>
          <a:ext cx="1315233" cy="313151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solidFill>
            <a:srgbClr val="FFC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165464,9</a:t>
          </a:r>
          <a:r>
            <a: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5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0.22604</cdr:x>
      <cdr:y>0</cdr:y>
    </cdr:from>
    <cdr:to>
      <cdr:x>0.63958</cdr:x>
      <cdr:y>0.17171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18086" y="0"/>
          <a:ext cx="4972893" cy="1177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РАЗДЕЛ  0800 КУЛЬТУРА</a:t>
          </a:r>
          <a:endParaRPr lang="ru-RU" sz="1600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0.04792</cdr:x>
      <cdr:y>0.08356</cdr:y>
    </cdr:from>
    <cdr:to>
      <cdr:x>0.17604</cdr:x>
      <cdr:y>0.40548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196" y="573067"/>
          <a:ext cx="1540702" cy="22077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>
            <a:solidFill>
              <a:srgbClr val="FF0000"/>
            </a:solidFill>
          </a:endParaRPr>
        </a:p>
        <a:p xmlns:a="http://schemas.openxmlformats.org/drawingml/2006/main">
          <a:r>
            <a:rPr lang="ru-RU" sz="2000" b="1" dirty="0" smtClean="0">
              <a:solidFill>
                <a:srgbClr val="FF0000"/>
              </a:solidFill>
            </a:rPr>
            <a:t>ВСЕГО:</a:t>
          </a:r>
          <a:endParaRPr lang="ru-RU" sz="20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0.20729</cdr:x>
      <cdr:y>0.13151</cdr:y>
    </cdr:from>
    <cdr:to>
      <cdr:x>0.28333</cdr:x>
      <cdr:y>0.26484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492678" y="90187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FF0000"/>
              </a:solidFill>
            </a:rPr>
            <a:t>14013,5</a:t>
          </a:r>
          <a:endParaRPr lang="ru-RU" sz="18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0.32292</cdr:x>
      <cdr:y>0.12603</cdr:y>
    </cdr:from>
    <cdr:to>
      <cdr:x>0.41875</cdr:x>
      <cdr:y>0.28858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883067" y="864296"/>
          <a:ext cx="1152395" cy="11148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FF0000"/>
              </a:solidFill>
            </a:rPr>
            <a:t>14775,8</a:t>
          </a:r>
          <a:endParaRPr lang="ru-RU" sz="18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0.44896</cdr:x>
      <cdr:y>0.11049</cdr:y>
    </cdr:from>
    <cdr:to>
      <cdr:x>0.54531</cdr:x>
      <cdr:y>0.27487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398738" y="757732"/>
          <a:ext cx="1158607" cy="11273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FF0000"/>
              </a:solidFill>
            </a:rPr>
            <a:t>16947,8</a:t>
          </a:r>
          <a:endParaRPr lang="ru-RU" sz="1800" b="1" dirty="0">
            <a:solidFill>
              <a:srgbClr val="FF0000"/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0.29579</cdr:x>
      <cdr:y>0.17386</cdr:y>
    </cdr:from>
    <cdr:to>
      <cdr:x>0.38806</cdr:x>
      <cdr:y>0.32577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31090" y="10465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0.31348</cdr:x>
      <cdr:y>0.56092</cdr:y>
    </cdr:from>
    <cdr:to>
      <cdr:x>0.40576</cdr:x>
      <cdr:y>0.71283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06454" y="337634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600" b="1" dirty="0" smtClean="0">
              <a:solidFill>
                <a:srgbClr val="FF0000"/>
              </a:solidFill>
            </a:rPr>
            <a:t>        </a:t>
          </a:r>
        </a:p>
        <a:p xmlns:a="http://schemas.openxmlformats.org/drawingml/2006/main">
          <a:r>
            <a:rPr lang="ru-RU" sz="3600" b="1" dirty="0" smtClean="0">
              <a:solidFill>
                <a:srgbClr val="FF0000"/>
              </a:solidFill>
            </a:rPr>
            <a:t>          2022 г.</a:t>
          </a:r>
          <a:endParaRPr lang="ru-RU" sz="3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0.51273</cdr:x>
      <cdr:y>0.25293</cdr:y>
    </cdr:from>
    <cdr:to>
      <cdr:x>0.67832</cdr:x>
      <cdr:y>0.37363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915092" y="1522491"/>
          <a:ext cx="1910321" cy="7265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3600" b="1" dirty="0" smtClean="0">
              <a:solidFill>
                <a:srgbClr val="10EAC6"/>
              </a:solidFill>
            </a:rPr>
            <a:t>2022 г.</a:t>
          </a:r>
          <a:endParaRPr lang="ru-RU" sz="3600" b="1" dirty="0">
            <a:solidFill>
              <a:srgbClr val="10EAC6"/>
            </a:solidFill>
          </a:endParaRPr>
        </a:p>
      </cdr:txBody>
    </cdr:sp>
  </cdr:relSizeAnchor>
  <cdr:relSizeAnchor xmlns:cdr="http://schemas.openxmlformats.org/drawingml/2006/chartDrawing">
    <cdr:from>
      <cdr:x>0.26905</cdr:x>
      <cdr:y>0.16345</cdr:y>
    </cdr:from>
    <cdr:to>
      <cdr:x>0.41315</cdr:x>
      <cdr:y>0.24253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103834" y="983861"/>
          <a:ext cx="1662405" cy="4760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0.79649</cdr:x>
      <cdr:y>0.24253</cdr:y>
    </cdr:from>
    <cdr:to>
      <cdr:x>1</cdr:x>
      <cdr:y>0.87722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8091217" y="1459863"/>
          <a:ext cx="2067391" cy="38204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0.42237</cdr:x>
      <cdr:y>0.64415</cdr:y>
    </cdr:from>
    <cdr:to>
      <cdr:x>0.51792</cdr:x>
      <cdr:y>0.79607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872624" y="3877386"/>
          <a:ext cx="1102291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600" b="1" dirty="0" smtClean="0">
              <a:solidFill>
                <a:srgbClr val="FF0000"/>
              </a:solidFill>
            </a:rPr>
            <a:t>2023 г.</a:t>
          </a:r>
          <a:endParaRPr lang="ru-RU" sz="3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0.27362</cdr:x>
      <cdr:y>0.23004</cdr:y>
    </cdr:from>
    <cdr:to>
      <cdr:x>0.36265</cdr:x>
      <cdr:y>0.38195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156559" y="1384707"/>
          <a:ext cx="1027135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600" b="1" dirty="0" smtClean="0">
              <a:solidFill>
                <a:srgbClr val="0070C0"/>
              </a:solidFill>
            </a:rPr>
            <a:t>   2024 г.</a:t>
          </a:r>
          <a:endParaRPr lang="ru-RU" sz="3600" b="1" dirty="0">
            <a:solidFill>
              <a:srgbClr val="0070C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0.45038</cdr:x>
      <cdr:y>0.80294</cdr:y>
    </cdr:from>
    <cdr:to>
      <cdr:x>0.49655</cdr:x>
      <cdr:y>0.86747</cdr:y>
    </cdr:to>
    <cdr:sp macro="" textlink="">
      <cdr:nvSpPr>
        <cdr:cNvPr id="2" name="TextBox 1"/>
        <cdr:cNvSpPr txBox="1"/>
      </cdr:nvSpPr>
      <cdr:spPr>
        <a:xfrm xmlns:a="http://schemas.openxmlformats.org/drawingml/2006/main" rot="12955482" flipH="1" flipV="1">
          <a:off x="3542806" y="3922928"/>
          <a:ext cx="363223" cy="3152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FF0000"/>
              </a:solidFill>
            </a:rPr>
            <a:t>120,0</a:t>
          </a:r>
          <a:endParaRPr lang="ru-RU" sz="18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0.23885</cdr:x>
      <cdr:y>0.38457</cdr:y>
    </cdr:from>
    <cdr:to>
      <cdr:x>0.42197</cdr:x>
      <cdr:y>0.67618</cdr:y>
    </cdr:to>
    <cdr:sp macro="" textlink="">
      <cdr:nvSpPr>
        <cdr:cNvPr id="4" name="Овал 3"/>
        <cdr:cNvSpPr/>
      </cdr:nvSpPr>
      <cdr:spPr>
        <a:xfrm xmlns:a="http://schemas.openxmlformats.org/drawingml/2006/main">
          <a:off x="1878905" y="1878904"/>
          <a:ext cx="1440492" cy="1424743"/>
        </a:xfrm>
        <a:prstGeom xmlns:a="http://schemas.openxmlformats.org/drawingml/2006/main" prst="ellipse">
          <a:avLst/>
        </a:prstGeom>
        <a:solidFill xmlns:a="http://schemas.openxmlformats.org/drawingml/2006/main">
          <a:srgbClr val="EDBFCF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sz="2300" b="1" dirty="0" smtClean="0">
            <a:solidFill>
              <a:srgbClr val="10EAC6"/>
            </a:solidFill>
          </a:endParaRPr>
        </a:p>
        <a:p xmlns:a="http://schemas.openxmlformats.org/drawingml/2006/main">
          <a:r>
            <a:rPr lang="ru-RU" sz="2300" b="1" dirty="0" smtClean="0">
              <a:solidFill>
                <a:srgbClr val="FF0000"/>
              </a:solidFill>
            </a:rPr>
            <a:t>2118,9</a:t>
          </a:r>
          <a:endParaRPr lang="ru-RU" sz="2300" b="1" dirty="0">
            <a:solidFill>
              <a:srgbClr val="FF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0.35314</cdr:x>
      <cdr:y>0.66936</cdr:y>
    </cdr:from>
    <cdr:to>
      <cdr:x>0.51273</cdr:x>
      <cdr:y>0.74194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05413" y="4158642"/>
          <a:ext cx="1177447" cy="4509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dirty="0" smtClean="0"/>
            <a:t> </a:t>
          </a:r>
          <a:r>
            <a:rPr lang="ru-RU" sz="1000" dirty="0" smtClean="0">
              <a:solidFill>
                <a:srgbClr val="FF0000"/>
              </a:solidFill>
            </a:rPr>
            <a:t>Решение № 214 от 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FF0000"/>
              </a:solidFill>
            </a:rPr>
            <a:t>29.12.21 г</a:t>
          </a:r>
          <a:endParaRPr lang="ru-RU" sz="1000" dirty="0">
            <a:solidFill>
              <a:srgbClr val="FF00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0.01466</cdr:x>
      <cdr:y>0.75757</cdr:y>
    </cdr:from>
    <cdr:to>
      <cdr:x>0.67869</cdr:x>
      <cdr:y>1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162856" y="5235878"/>
          <a:ext cx="7377813" cy="147732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ru-RU" sz="4500" cap="none" spc="0" dirty="0" smtClean="0">
            <a:ln w="18000">
              <a:solidFill>
                <a:schemeClr val="accent2">
                  <a:satMod val="140000"/>
                </a:schemeClr>
              </a:solidFill>
              <a:prstDash val="solid"/>
              <a:miter lim="800000"/>
            </a:ln>
            <a:noFill/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</a:endParaRPr>
        </a:p>
        <a:p xmlns:a="http://schemas.openxmlformats.org/drawingml/2006/main">
          <a:pPr algn="ctr"/>
          <a:r>
            <a:rPr lang="ru-RU" sz="45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2022 г   2023 г    2024 г</a:t>
          </a:r>
          <a:endParaRPr lang="ru-RU" sz="4500" b="1" cap="none" spc="0" dirty="0">
            <a:ln w="18000">
              <a:solidFill>
                <a:schemeClr val="accent2">
                  <a:satMod val="140000"/>
                </a:schemeClr>
              </a:solidFill>
              <a:prstDash val="solid"/>
              <a:miter lim="800000"/>
            </a:ln>
            <a:noFill/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0.50696</cdr:x>
      <cdr:y>0.19512</cdr:y>
    </cdr:from>
    <cdr:to>
      <cdr:x>0.59165</cdr:x>
      <cdr:y>0.37317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73874" y="100208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0.05924</cdr:x>
      <cdr:y>0.03425</cdr:y>
    </cdr:from>
    <cdr:to>
      <cdr:x>0.23223</cdr:x>
      <cdr:y>0.19783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3151" y="19148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0.38143</cdr:x>
      <cdr:y>0.42534</cdr:y>
    </cdr:from>
    <cdr:to>
      <cdr:x>0.58093</cdr:x>
      <cdr:y>0.69909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07914" y="2354892"/>
          <a:ext cx="1991638" cy="1515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rgbClr val="7030A0"/>
              </a:solidFill>
            </a:rPr>
            <a:t>                     </a:t>
          </a:r>
        </a:p>
        <a:p xmlns:a="http://schemas.openxmlformats.org/drawingml/2006/main">
          <a:pPr algn="ctr"/>
          <a:r>
            <a:rPr lang="ru-RU" sz="1400" b="1" dirty="0">
              <a:solidFill>
                <a:srgbClr val="7030A0"/>
              </a:solidFill>
            </a:rPr>
            <a:t> </a:t>
          </a:r>
          <a:r>
            <a:rPr lang="ru-RU" sz="1400" b="1" dirty="0" smtClean="0">
              <a:solidFill>
                <a:srgbClr val="7030A0"/>
              </a:solidFill>
            </a:rPr>
            <a:t>                        Национальная безопасность и 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rgbClr val="7030A0"/>
              </a:solidFill>
            </a:rPr>
            <a:t>                       правоохранительная деятельность</a:t>
          </a:r>
        </a:p>
        <a:p xmlns:a="http://schemas.openxmlformats.org/drawingml/2006/main">
          <a:endParaRPr lang="ru-RU" sz="1400" b="1" dirty="0">
            <a:solidFill>
              <a:srgbClr val="7030A0"/>
            </a:solidFill>
          </a:endParaRPr>
        </a:p>
      </cdr:txBody>
    </cdr:sp>
  </cdr:relSizeAnchor>
  <cdr:relSizeAnchor xmlns:cdr="http://schemas.openxmlformats.org/drawingml/2006/chartDrawing">
    <cdr:from>
      <cdr:x>0.462</cdr:x>
      <cdr:y>0.92274</cdr:y>
    </cdr:from>
    <cdr:to>
      <cdr:x>0.60095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72627" y="5235878"/>
          <a:ext cx="1465546" cy="4384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FFFF00"/>
              </a:solidFill>
            </a:rPr>
            <a:t>2022 год 7348,5</a:t>
          </a:r>
          <a:endParaRPr lang="ru-RU" sz="1400" b="1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0.462</cdr:x>
      <cdr:y>0.83885</cdr:y>
    </cdr:from>
    <cdr:to>
      <cdr:x>0.6152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872627" y="4759890"/>
          <a:ext cx="161585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7030A0"/>
              </a:solidFill>
            </a:rPr>
            <a:t>2023 год 4651,3</a:t>
          </a:r>
          <a:endParaRPr lang="ru-RU" sz="1400" b="1" dirty="0">
            <a:solidFill>
              <a:srgbClr val="7030A0"/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0.20863</cdr:x>
      <cdr:y>0.31531</cdr:y>
    </cdr:from>
    <cdr:to>
      <cdr:x>0.75473</cdr:x>
      <cdr:y>0.51341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6947" y="1789135"/>
          <a:ext cx="1929008" cy="11241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00B050"/>
              </a:solidFill>
            </a:rPr>
            <a:t>2024 год всего 733,7</a:t>
          </a:r>
          <a:endParaRPr lang="ru-RU" sz="1800" b="1" dirty="0">
            <a:solidFill>
              <a:srgbClr val="00B050"/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0.64918</cdr:x>
      <cdr:y>0.06724</cdr:y>
    </cdr:from>
    <cdr:to>
      <cdr:x>0.75175</cdr:x>
      <cdr:y>0.27983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976998" y="388305"/>
          <a:ext cx="1102290" cy="1227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rgbClr val="BE18C2"/>
              </a:solidFill>
            </a:rPr>
            <a:t>Всего в сфере образования запланировано: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rgbClr val="BE18C2"/>
              </a:solidFill>
            </a:rPr>
            <a:t>2022 г.-73514,0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rgbClr val="BE18C2"/>
              </a:solidFill>
            </a:rPr>
            <a:t>2023 г.-68812,2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rgbClr val="BE18C2"/>
              </a:solidFill>
            </a:rPr>
            <a:t>2024 г.-63523,9</a:t>
          </a:r>
        </a:p>
        <a:p xmlns:a="http://schemas.openxmlformats.org/drawingml/2006/main">
          <a:pPr algn="ctr"/>
          <a:r>
            <a:rPr lang="ru-RU" sz="1400" b="1" dirty="0">
              <a:solidFill>
                <a:srgbClr val="BE18C2"/>
              </a:solidFill>
            </a:rPr>
            <a:t>и</a:t>
          </a:r>
          <a:r>
            <a:rPr lang="ru-RU" sz="1400" b="1" dirty="0" smtClean="0">
              <a:solidFill>
                <a:srgbClr val="BE18C2"/>
              </a:solidFill>
            </a:rPr>
            <a:t>з них:</a:t>
          </a:r>
          <a:endParaRPr lang="ru-RU" sz="1400" b="1" dirty="0">
            <a:solidFill>
              <a:srgbClr val="BE18C2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517C3-7F39-4856-B7FA-23D991B722B2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EF91A-C8AA-4843-B6FB-7DDC182CC1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014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CCBA-03C3-466B-BDBA-F5F4B213914A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EB25-BA06-4A0D-98A3-74FB134755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1947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CCBA-03C3-466B-BDBA-F5F4B213914A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EB25-BA06-4A0D-98A3-74FB134755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63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CCBA-03C3-466B-BDBA-F5F4B213914A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EB25-BA06-4A0D-98A3-74FB134755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741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CCBA-03C3-466B-BDBA-F5F4B213914A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EB25-BA06-4A0D-98A3-74FB134755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741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CCBA-03C3-466B-BDBA-F5F4B213914A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EB25-BA06-4A0D-98A3-74FB134755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002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CCBA-03C3-466B-BDBA-F5F4B213914A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EB25-BA06-4A0D-98A3-74FB134755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935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CCBA-03C3-466B-BDBA-F5F4B213914A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EB25-BA06-4A0D-98A3-74FB134755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90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CCBA-03C3-466B-BDBA-F5F4B213914A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EB25-BA06-4A0D-98A3-74FB134755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2224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CCBA-03C3-466B-BDBA-F5F4B213914A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EB25-BA06-4A0D-98A3-74FB134755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901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CCBA-03C3-466B-BDBA-F5F4B213914A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EB25-BA06-4A0D-98A3-74FB134755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2006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CCBA-03C3-466B-BDBA-F5F4B213914A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EB25-BA06-4A0D-98A3-74FB134755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592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DCCBA-03C3-466B-BDBA-F5F4B213914A}" type="datetimeFigureOut">
              <a:rPr lang="ru-RU" smtClean="0"/>
              <a:t>29.11.2021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EB25-BA06-4A0D-98A3-74FB134755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89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vdp.mycdn.me/getImage?id=471231367840&amp;idx=7&amp;thumbType=3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5" y="225468"/>
            <a:ext cx="11699309" cy="6413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ая выноска 3"/>
          <p:cNvSpPr/>
          <p:nvPr/>
        </p:nvSpPr>
        <p:spPr>
          <a:xfrm>
            <a:off x="8880953" y="563672"/>
            <a:ext cx="2630467" cy="82671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Районный центр с. Тупик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4921" y="851770"/>
            <a:ext cx="5912284" cy="36450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https://www.plantarium.ru/dat/plants/2/235/590235_55821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5" y="1177447"/>
            <a:ext cx="3169084" cy="328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uborka-v-dome.ru/wp-content/uploads/2/e/5/2e5b85173060e30addf5598cddf9b7a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34" y="851770"/>
            <a:ext cx="2805830" cy="204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s://placepic.ru/wp-content/uploads/2020/12/Sobol-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698" y="3112763"/>
            <a:ext cx="1916500" cy="13840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37995" y="225468"/>
            <a:ext cx="8438376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5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ТУНГИРО-ОЛЁКМИНСКИЙ РАЙОН</a:t>
            </a:r>
            <a:endParaRPr lang="ru-RU" sz="45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211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73873" y="613776"/>
            <a:ext cx="6187859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i="1" dirty="0">
                <a:solidFill>
                  <a:schemeClr val="accent1">
                    <a:lumMod val="75000"/>
                  </a:schemeClr>
                </a:solidFill>
              </a:rPr>
              <a:t>Каждый житель Тунгиро-Олёкминского района является участником формирования </a:t>
            </a:r>
            <a:r>
              <a:rPr lang="ru-RU" sz="1900" b="1" i="1" dirty="0" smtClean="0">
                <a:solidFill>
                  <a:schemeClr val="accent1">
                    <a:lumMod val="75000"/>
                  </a:schemeClr>
                </a:solidFill>
              </a:rPr>
              <a:t>плана бюджета </a:t>
            </a:r>
            <a:r>
              <a:rPr lang="ru-RU" sz="1900" b="1" i="1" dirty="0">
                <a:solidFill>
                  <a:schemeClr val="accent1">
                    <a:lumMod val="75000"/>
                  </a:schemeClr>
                </a:solidFill>
              </a:rPr>
              <a:t>с одной стороны как налогоплательщик, наполняя доходы бюджета, с другой- он получает часть расходов как потребитель общественных услуг. Государство расходует поступившие доходы для выполнения своих функций и предоставления государственных (муниципальных) услуг : образование, здравоохранение, культура, спорт, социальное обеспечение, поддержка экономики, гарантии безопасности и правопорядка, защита общественных интересов, гражданских прав и свобод. Граждане- и как налогоплательщики, и как потребители государственных (муниципальных) услуг- 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 как для общества в целом, так и для каждой семьи, каждого человека.</a:t>
            </a:r>
          </a:p>
        </p:txBody>
      </p:sp>
      <p:pic>
        <p:nvPicPr>
          <p:cNvPr id="4" name="Picture 2" descr="https://theslide.ru/img/thumbs/232d8cee8d2401610b9ef9c9eb58d533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02" y="713984"/>
            <a:ext cx="5185775" cy="554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5110622" y="5999967"/>
            <a:ext cx="162839" cy="1377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https://sun9-18.userapi.com/juyamw9EHoDhjpN0fEOb8NtQmcIDMtJyWwpQ3Q/PUSa7r4D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9" y="50107"/>
            <a:ext cx="607953" cy="56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un9-18.userapi.com/juyamw9EHoDhjpN0fEOb8NtQmcIDMtJyWwpQ3Q/PUSa7r4D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17" y="50107"/>
            <a:ext cx="607955" cy="56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un9-18.userapi.com/juyamw9EHoDhjpN0fEOb8NtQmcIDMtJyWwpQ3Q/PUSa7r4D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294" y="50105"/>
            <a:ext cx="607953" cy="56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64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&amp;Ocy;&amp;scy;&amp;ncy;&amp;ocy;&amp;vcy;&amp;ncy;&amp;ycy;&amp;iecy; &amp;pcy;&amp;ocy;&amp;ncy;&amp;yacy;&amp;tcy;&amp;icy;&amp;y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50" y="125261"/>
            <a:ext cx="11586575" cy="65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11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cf2.ppt-online.org/files2/slide/u/uIFz4w5CrHvycoSj8B7qWKslkfAhTOD3pGXEnQRe1P/slide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5" y="175362"/>
            <a:ext cx="11185743" cy="65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3466" y="1263868"/>
            <a:ext cx="10728540" cy="96450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1561" y="1315233"/>
            <a:ext cx="1029639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155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задачи бюджетной политики Тунгиро-Олёкминского района на 2022-2024 годы</a:t>
            </a:r>
            <a:endParaRPr lang="ru-RU" sz="25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155C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24395" y="5423774"/>
            <a:ext cx="5323561" cy="67640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Легализация налоговой базы, включая легализацию теневой заработной платы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24395" y="4146116"/>
            <a:ext cx="5323561" cy="98955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Благосостояние жителей </a:t>
            </a:r>
            <a:r>
              <a:rPr lang="ru-RU" b="1" dirty="0" smtClean="0">
                <a:solidFill>
                  <a:srgbClr val="FFFF00"/>
                </a:solidFill>
              </a:rPr>
              <a:t>«Тунгиро-Олёкминского района»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99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cf2.ppt-online.org/files2/slide/u/uIFz4w5CrHvycoSj8B7qWKslkfAhTOD3pGXEnQRe1P/slide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9" y="265138"/>
            <a:ext cx="11185743" cy="640891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xtLst/>
        </p:spPr>
      </p:pic>
      <p:sp>
        <p:nvSpPr>
          <p:cNvPr id="2" name="Овал 1"/>
          <p:cNvSpPr/>
          <p:nvPr/>
        </p:nvSpPr>
        <p:spPr>
          <a:xfrm>
            <a:off x="10421658" y="5561556"/>
            <a:ext cx="713983" cy="6137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49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ob.admhimki.ru/images/analytics/ob/ob_incom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74" y="246872"/>
            <a:ext cx="11514617" cy="635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57603" y="313151"/>
            <a:ext cx="4384107" cy="9018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Доходы бюджета муниципального района «Тунгиро-Олёкминский район»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1" name="Рисунок 10" descr="https://buhguru.com/wp-content/uploads/2020/01/nalog-na-pribyl-deklaraciya-izmeneniya-20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74" y="5611269"/>
            <a:ext cx="1030333" cy="96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data.nalog.ru/cdn/image/2157833/original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37" y="5110623"/>
            <a:ext cx="951979" cy="752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yur-gazeta.ru/wp-content/uploads/2020/08/1dfbfbcb3dd506f635468afc6cb9187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326" y="5970217"/>
            <a:ext cx="8636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rcc.ru/images/upload/articles/365_NDPI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017" y="4925469"/>
            <a:ext cx="9906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u.9111s.ru/uploads/201911/02/01f287c0ba2131d9a3a30f6fee68b13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149" y="5820169"/>
            <a:ext cx="1130935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avatars.mds.yandex.net/i?id=22b64380bdcdd6e47c63c4132564d433-5231013-images-thumbs&amp;ref=rim&amp;n=33&amp;w=225&amp;h=15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319" y="4030314"/>
            <a:ext cx="1014095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www.admrmr.ru/storage/Kbk_%20%D0%BF%D0%BB%D0%B0%D1%82%D0%B0%20%D0%B7%D0%B0%20%D0%BD%D0%B5%D0%B3%D0%B0%D1%82%D0%B8%D0%B2%D0%BD%D0%BE%D0%B5%20%D0%B2%D0%BE%D0%B7%D0%B4%D0%B5%D0%B9%D1%81%D1%82%D0%B2%D0%B8%D0%B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682" y="4030318"/>
            <a:ext cx="1215025" cy="108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auto.today/media/res/6/4/7/6/6/64766.pviav0.1280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23" y="5576299"/>
            <a:ext cx="1488595" cy="78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chusokrug.ru/upload/iblock/8c7/8c7e27724fbc58335bba0ffb14705f01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490" y="4258850"/>
            <a:ext cx="1130540" cy="851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strelka.com/img/9ff6d5c3fc12f59e/n-a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839" y="4799394"/>
            <a:ext cx="1135743" cy="87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lutugino.su/uploads/posts/2018-10/1538480185_ss18ilut6xy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52" y="5576303"/>
            <a:ext cx="1609091" cy="10212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18647" y="3883067"/>
            <a:ext cx="1491849" cy="2505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96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&amp;Mcy;&amp;iecy;&amp;zhcy;&amp;bcy;&amp;yucy;&amp;dcy;&amp;zhcy;&amp;iecy;&amp;tcy;&amp;ncy;&amp;ycy;&amp;iecy; &amp;tcy;&amp;rcy;&amp;acy;&amp;ncy;&amp;scy;&amp;fcy;&amp;iecy;&amp;rcy;&amp;tcy;&amp;ycy; (&amp;bcy;&amp;iecy;&amp;zcy;&amp;vcy;&amp;ocy;&amp;zcy;&amp;mcy;&amp;iecy;&amp;zcy;&amp;dcy;&amp;ncy;&amp;ycy;&amp;iecy; &amp;pcy;&amp;ocy;&amp;scy;&amp;tcy;&amp;ucy;&amp;pcy;&amp;lcy;&amp;iecy;&amp;ncy;&amp;icy;&amp;yacy;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17" y="141288"/>
            <a:ext cx="11361107" cy="648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20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51" y="138318"/>
            <a:ext cx="11761939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 муниципального района «Тунгиро-Олёкминский район» на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тыс. руб.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320714"/>
              </p:ext>
            </p:extLst>
          </p:nvPr>
        </p:nvGraphicFramePr>
        <p:xfrm>
          <a:off x="313151" y="1628385"/>
          <a:ext cx="11523944" cy="46596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80986"/>
                <a:gridCol w="2880986"/>
                <a:gridCol w="2880986"/>
                <a:gridCol w="2880986"/>
              </a:tblGrid>
              <a:tr h="1097943">
                <a:tc>
                  <a:txBody>
                    <a:bodyPr/>
                    <a:lstStyle/>
                    <a:p>
                      <a:pPr algn="ctr"/>
                      <a:r>
                        <a:rPr lang="ru-RU" sz="2800" i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800" i="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2022 год</a:t>
                      </a:r>
                      <a:endParaRPr lang="ru-RU" sz="2800" i="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2023 год</a:t>
                      </a:r>
                      <a:endParaRPr lang="ru-RU" sz="2800" i="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2024</a:t>
                      </a:r>
                      <a:r>
                        <a:rPr lang="ru-RU" sz="2800" i="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2800" i="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187246">
                <a:tc>
                  <a:txBody>
                    <a:bodyPr/>
                    <a:lstStyle/>
                    <a:p>
                      <a:r>
                        <a:rPr lang="ru-RU" sz="28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объём</a:t>
                      </a:r>
                      <a:r>
                        <a:rPr lang="ru-RU" sz="2800" b="1" i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доходов</a:t>
                      </a:r>
                      <a:endParaRPr lang="ru-RU" sz="2800" b="1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165464,0</a:t>
                      </a:r>
                      <a:endParaRPr lang="ru-RU" sz="280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126370,9</a:t>
                      </a:r>
                      <a:endParaRPr lang="ru-RU" sz="280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126354,4</a:t>
                      </a:r>
                      <a:endParaRPr lang="ru-RU" sz="280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87246">
                <a:tc>
                  <a:txBody>
                    <a:bodyPr/>
                    <a:lstStyle/>
                    <a:p>
                      <a:r>
                        <a:rPr lang="ru-RU" sz="2800" b="1" i="0" dirty="0" smtClean="0">
                          <a:solidFill>
                            <a:srgbClr val="D2FCF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объём расходов</a:t>
                      </a:r>
                      <a:endParaRPr lang="ru-RU" sz="2800" b="1" i="0" dirty="0">
                        <a:solidFill>
                          <a:srgbClr val="D2FCF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0" kern="1200" dirty="0" smtClean="0">
                          <a:solidFill>
                            <a:srgbClr val="D2FCF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165464,0</a:t>
                      </a:r>
                      <a:endParaRPr lang="ru-RU" sz="2800" i="0" dirty="0">
                        <a:solidFill>
                          <a:srgbClr val="D2FCF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0" kern="1200" dirty="0" smtClean="0">
                          <a:solidFill>
                            <a:srgbClr val="D2FCF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126370,9</a:t>
                      </a:r>
                      <a:endParaRPr lang="ru-RU" sz="2800" i="0" dirty="0">
                        <a:solidFill>
                          <a:srgbClr val="D2FCF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0" kern="1200" dirty="0" smtClean="0">
                          <a:solidFill>
                            <a:srgbClr val="D2FCF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126354,4</a:t>
                      </a:r>
                      <a:endParaRPr lang="ru-RU" sz="2800" i="0" dirty="0">
                        <a:solidFill>
                          <a:srgbClr val="D2FCF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187246">
                <a:tc>
                  <a:txBody>
                    <a:bodyPr/>
                    <a:lstStyle/>
                    <a:p>
                      <a:r>
                        <a:rPr lang="ru-RU" sz="28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 /</a:t>
                      </a:r>
                      <a:r>
                        <a:rPr lang="ru-RU" sz="2800" b="1" i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дефицит (-)</a:t>
                      </a:r>
                      <a:endParaRPr lang="ru-RU" sz="2800" b="1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280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280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280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62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918540087"/>
              </p:ext>
            </p:extLst>
          </p:nvPr>
        </p:nvGraphicFramePr>
        <p:xfrm>
          <a:off x="303408" y="1208181"/>
          <a:ext cx="8489863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88307" y="162838"/>
            <a:ext cx="11498892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5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Динамика доходов на 2022-2024 гг., тыс. руб.</a:t>
            </a:r>
            <a:endParaRPr lang="ru-RU" sz="45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02039" y="3106455"/>
            <a:ext cx="338202" cy="325676"/>
          </a:xfrm>
          <a:prstGeom prst="rect">
            <a:avLst/>
          </a:prstGeom>
          <a:solidFill>
            <a:srgbClr val="DA56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002039" y="3546953"/>
            <a:ext cx="338202" cy="3256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018740" y="4025029"/>
            <a:ext cx="338202" cy="32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9340241" y="3172661"/>
            <a:ext cx="2647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5"/>
                </a:solidFill>
              </a:rPr>
              <a:t>Безвозмездные поступления</a:t>
            </a:r>
            <a:endParaRPr lang="ru-RU" sz="1400" b="1" dirty="0">
              <a:solidFill>
                <a:schemeClr val="accent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56943" y="3546953"/>
            <a:ext cx="23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/>
                </a:solidFill>
              </a:rPr>
              <a:t>Налоговые доходы</a:t>
            </a:r>
            <a:endParaRPr lang="ru-RU" sz="1400" b="1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56943" y="4007130"/>
            <a:ext cx="2569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</a:rPr>
              <a:t>Неналоговые доходы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75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60244360"/>
              </p:ext>
            </p:extLst>
          </p:nvPr>
        </p:nvGraphicFramePr>
        <p:xfrm>
          <a:off x="1155177" y="1227554"/>
          <a:ext cx="9329107" cy="5448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88310" y="162838"/>
            <a:ext cx="118036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5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</a:rPr>
              <a:t>Планируемые </a:t>
            </a:r>
            <a:r>
              <a:rPr lang="ru-RU" sz="25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</a:rPr>
              <a:t>доходы муниципального района «Тунгиро-Олёкминский район» на 2022 г.,  </a:t>
            </a:r>
            <a:r>
              <a:rPr lang="ru-RU" sz="25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</a:rPr>
              <a:t>тыс</a:t>
            </a:r>
            <a:r>
              <a:rPr lang="ru-RU" sz="25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</a:rPr>
              <a:t>. руб.  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324788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6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8309" y="150313"/>
            <a:ext cx="11373632" cy="8617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500" b="1" i="1" dirty="0" smtClean="0">
                <a:ln w="0" cmpd="sng"/>
                <a:solidFill>
                  <a:srgbClr val="C564CC"/>
                </a:solidFill>
              </a:rPr>
              <a:t>Прогнозируемые поступления налоговых доходов в бюджет муниципального района на 2022 год, тыс. руб.</a:t>
            </a:r>
            <a:endParaRPr lang="ru-RU" sz="2500" b="1" i="1" dirty="0">
              <a:ln w="0" cmpd="sng"/>
              <a:solidFill>
                <a:srgbClr val="C564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1916481" y="3658754"/>
            <a:ext cx="3056351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      </a:t>
            </a:r>
            <a:endParaRPr lang="ru-RU" sz="3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3986" y="964505"/>
            <a:ext cx="11047954" cy="107723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rgbClr val="C564CC"/>
                </a:solidFill>
              </a:rPr>
              <a:t>Всего </a:t>
            </a:r>
            <a:r>
              <a:rPr lang="en-US" sz="2500" b="1" dirty="0" smtClean="0">
                <a:solidFill>
                  <a:srgbClr val="C564CC"/>
                </a:solidFill>
              </a:rPr>
              <a:t>89752,9</a:t>
            </a:r>
            <a:r>
              <a:rPr lang="ru-RU" sz="2500" b="1" dirty="0" smtClean="0">
                <a:solidFill>
                  <a:srgbClr val="C564CC"/>
                </a:solidFill>
              </a:rPr>
              <a:t> </a:t>
            </a:r>
            <a:endParaRPr lang="ru-RU" sz="2500" b="1" dirty="0">
              <a:solidFill>
                <a:srgbClr val="C564CC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410229" y="964504"/>
            <a:ext cx="11351712" cy="584713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</p:pic>
      <p:sp>
        <p:nvSpPr>
          <p:cNvPr id="2" name="Прямоугольник 1"/>
          <p:cNvSpPr/>
          <p:nvPr/>
        </p:nvSpPr>
        <p:spPr>
          <a:xfrm rot="10800000" flipV="1">
            <a:off x="1352809" y="964505"/>
            <a:ext cx="9594938" cy="933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89752,9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78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:\Тельнёва\ЕПБС\герб.jp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04" y="716693"/>
            <a:ext cx="5028062" cy="5236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rk.karelia.ru/wp-content/uploads/2019/06/nkc37zcva9wgo8s40oc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93" y="716693"/>
            <a:ext cx="5536504" cy="52364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вал 5"/>
          <p:cNvSpPr/>
          <p:nvPr/>
        </p:nvSpPr>
        <p:spPr>
          <a:xfrm>
            <a:off x="6438378" y="1516332"/>
            <a:ext cx="4396636" cy="226652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713950" y="2029217"/>
            <a:ext cx="44342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Разрешите представить Вашему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вниманию проект Бюджета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для граждан муниципального района «Тунгиро-Олёкминский район» на 2022г. и плановый период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2023-2024гг.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75364"/>
            <a:ext cx="120124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налоговых доходов, тыс. руб.</a:t>
            </a:r>
            <a:br>
              <a:rPr lang="ru-RU" sz="4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</a:t>
            </a:r>
            <a:r>
              <a:rPr lang="ru-RU" sz="9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9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242359"/>
              </p:ext>
            </p:extLst>
          </p:nvPr>
        </p:nvGraphicFramePr>
        <p:xfrm>
          <a:off x="375782" y="1344915"/>
          <a:ext cx="11325116" cy="527077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34722"/>
                <a:gridCol w="2158598"/>
                <a:gridCol w="2254730"/>
                <a:gridCol w="2211034"/>
                <a:gridCol w="1966032"/>
              </a:tblGrid>
              <a:tr h="867781"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rgbClr val="FFFF00"/>
                          </a:solidFill>
                        </a:rPr>
                        <a:t>Наименование дохода</a:t>
                      </a:r>
                      <a:endParaRPr lang="ru-RU" sz="2800" i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rgbClr val="FFFF00"/>
                          </a:solidFill>
                        </a:rPr>
                        <a:t> 2021 </a:t>
                      </a:r>
                      <a:r>
                        <a:rPr lang="ru-RU" sz="1200" i="1" dirty="0" smtClean="0">
                          <a:solidFill>
                            <a:srgbClr val="FFFF00"/>
                          </a:solidFill>
                        </a:rPr>
                        <a:t>год (решение № 214 от 29.12.2021 г. в  первоначальной редакции)</a:t>
                      </a:r>
                      <a:endParaRPr lang="ru-RU" sz="1200" i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rgbClr val="FFFF00"/>
                          </a:solidFill>
                        </a:rPr>
                        <a:t>План 2022 год</a:t>
                      </a:r>
                      <a:endParaRPr lang="ru-RU" sz="2800" i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rgbClr val="FFFF00"/>
                          </a:solidFill>
                        </a:rPr>
                        <a:t>План 2023 год</a:t>
                      </a:r>
                      <a:endParaRPr lang="ru-RU" sz="2800" i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rgbClr val="FFFF00"/>
                          </a:solidFill>
                        </a:rPr>
                        <a:t>План 2024 год</a:t>
                      </a:r>
                      <a:endParaRPr lang="ru-RU" sz="2800" i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47587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НДФЛ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50 408,7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69320,0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</a:rPr>
                        <a:t>55780,0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</a:rPr>
                        <a:t>60140,0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7587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1 852,0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1966,4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1995,3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2009,3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7021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совокупный доход</a:t>
                      </a:r>
                      <a:endParaRPr lang="ru-RU" sz="24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24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112,3</a:t>
                      </a:r>
                      <a:endParaRPr lang="ru-RU" sz="24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24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24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74092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Имущество, земля</a:t>
                      </a:r>
                      <a:endParaRPr lang="ru-RU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54,2</a:t>
                      </a:r>
                      <a:endParaRPr lang="ru-RU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10,0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12,0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099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НДПИ</a:t>
                      </a:r>
                      <a:endParaRPr lang="ru-RU" sz="2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8 108,1</a:t>
                      </a:r>
                      <a:endParaRPr lang="ru-RU" sz="2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18225,0</a:t>
                      </a:r>
                      <a:endParaRPr lang="ru-RU" sz="2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10500,9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10705,0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2099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Гос. пошлина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79,0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75,0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B0F0"/>
                          </a:solidFill>
                          <a:effectLst/>
                          <a:latin typeface="Times New Roman"/>
                          <a:ea typeface="Times New Roman"/>
                        </a:rPr>
                        <a:t>75,0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B0F0"/>
                          </a:solidFill>
                          <a:effectLst/>
                          <a:latin typeface="Times New Roman"/>
                          <a:ea typeface="Times New Roman"/>
                        </a:rPr>
                        <a:t>75,0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2099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60 467,8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89752,9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68361,2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72941,3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95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40787549"/>
              </p:ext>
            </p:extLst>
          </p:nvPr>
        </p:nvGraphicFramePr>
        <p:xfrm>
          <a:off x="112735" y="363255"/>
          <a:ext cx="6751528" cy="6075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713951" y="225468"/>
            <a:ext cx="504798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налоговых доходов 2022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года: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доходы физических лиц –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77,2%;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добычу полезных ископаемых –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20,3% ; акцизы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подакцизным товарам (продукции), производимым на территории Российской Федерации –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2,2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%; налог на совокупный доход -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0,16 %;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государственная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пошлина –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0,08%;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земельный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 с организаций –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0,06%,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13951" y="3181611"/>
            <a:ext cx="50479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B0F0"/>
              </a:solidFill>
            </a:endParaRPr>
          </a:p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Прогнозируемый общий объем налоговых доходов бюджета муниципального района на 2023 год наблюдается со снижением к общему объему налоговых доходов 2022 года на 23,8%, на 2024 год с ростом к общему объему налоговых </a:t>
            </a:r>
            <a:r>
              <a:rPr lang="ru-RU" b="1" dirty="0" smtClean="0">
                <a:solidFill>
                  <a:srgbClr val="00B0F0"/>
                </a:solidFill>
              </a:rPr>
              <a:t>доходов </a:t>
            </a:r>
            <a:r>
              <a:rPr lang="ru-RU" b="1" dirty="0" smtClean="0">
                <a:solidFill>
                  <a:srgbClr val="00B0F0"/>
                </a:solidFill>
              </a:rPr>
              <a:t>2023 года на 6,7%.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70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506969534"/>
              </p:ext>
            </p:extLst>
          </p:nvPr>
        </p:nvGraphicFramePr>
        <p:xfrm>
          <a:off x="688932" y="1252603"/>
          <a:ext cx="7866345" cy="488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0312" y="225471"/>
            <a:ext cx="11624154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92D050"/>
                </a:solidFill>
              </a:rPr>
              <a:t>Прогнозируемые неналоговые доходы в бюджет муниципального района «Тунгиро-Олёкминский район» на 2022 год, тыс. руб.</a:t>
            </a:r>
            <a:endParaRPr lang="ru-RU" sz="2400" b="1" i="1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7551" y="4186918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1200,0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722" y="2354893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426,9</a:t>
            </a:r>
          </a:p>
        </p:txBody>
      </p:sp>
      <p:sp>
        <p:nvSpPr>
          <p:cNvPr id="6" name="TextBox 5"/>
          <p:cNvSpPr txBox="1"/>
          <p:nvPr/>
        </p:nvSpPr>
        <p:spPr>
          <a:xfrm rot="2286882">
            <a:off x="4690833" y="4417751"/>
            <a:ext cx="7120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117,0</a:t>
            </a:r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58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75364"/>
            <a:ext cx="120124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неналоговых доходов, тыс. руб.</a:t>
            </a:r>
            <a:br>
              <a:rPr lang="ru-RU" sz="4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</a:t>
            </a:r>
            <a:r>
              <a:rPr lang="ru-RU" sz="9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9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175490"/>
              </p:ext>
            </p:extLst>
          </p:nvPr>
        </p:nvGraphicFramePr>
        <p:xfrm>
          <a:off x="300624" y="1227550"/>
          <a:ext cx="11411212" cy="515531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55512"/>
                <a:gridCol w="2175009"/>
                <a:gridCol w="2271870"/>
                <a:gridCol w="2227843"/>
                <a:gridCol w="1980978"/>
              </a:tblGrid>
              <a:tr h="680314"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rgbClr val="FFFF00"/>
                          </a:solidFill>
                        </a:rPr>
                        <a:t>Наименование дохода</a:t>
                      </a:r>
                      <a:endParaRPr lang="ru-RU" sz="1800" i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 smtClean="0">
                          <a:solidFill>
                            <a:srgbClr val="FFFF00"/>
                          </a:solidFill>
                        </a:rPr>
                        <a:t>2021 </a:t>
                      </a:r>
                      <a:r>
                        <a:rPr lang="ru-RU" sz="1800" i="1" dirty="0" smtClean="0">
                          <a:solidFill>
                            <a:srgbClr val="FFFF00"/>
                          </a:solidFill>
                        </a:rPr>
                        <a:t>год</a:t>
                      </a:r>
                      <a:r>
                        <a:rPr lang="ru-RU" sz="1400" i="1" dirty="0" smtClean="0">
                          <a:solidFill>
                            <a:srgbClr val="FFFF00"/>
                          </a:solidFill>
                        </a:rPr>
                        <a:t>(решение № 214 от 29.12.2021 г. в  первоначальной редакции)</a:t>
                      </a:r>
                    </a:p>
                    <a:p>
                      <a:pPr algn="ctr"/>
                      <a:endParaRPr lang="ru-RU" sz="1800" i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rgbClr val="FFFF00"/>
                          </a:solidFill>
                        </a:rPr>
                        <a:t>План 2022 год</a:t>
                      </a:r>
                      <a:endParaRPr lang="ru-RU" sz="1800" i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rgbClr val="FFFF00"/>
                          </a:solidFill>
                        </a:rPr>
                        <a:t>План 2023 год</a:t>
                      </a:r>
                      <a:endParaRPr lang="ru-RU" sz="1800" i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rgbClr val="FFFF00"/>
                          </a:solidFill>
                        </a:rPr>
                        <a:t>План 2024 год</a:t>
                      </a:r>
                      <a:endParaRPr lang="ru-RU" sz="1800" i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835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440,9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429,6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</a:rPr>
                        <a:t>436,7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</a:rPr>
                        <a:t>436,7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17173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rgbClr val="BE18C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Доходы от продажи материальных и нематериальных активов</a:t>
                      </a:r>
                      <a:endParaRPr lang="ru-RU" sz="1400" b="1" dirty="0">
                        <a:solidFill>
                          <a:srgbClr val="BE18C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BE18C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dirty="0">
                        <a:solidFill>
                          <a:srgbClr val="BE18C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BE18C2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252,3</a:t>
                      </a:r>
                      <a:endParaRPr lang="ru-RU" sz="1400" b="1" dirty="0">
                        <a:solidFill>
                          <a:srgbClr val="BE18C2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BE18C2"/>
                          </a:solidFill>
                          <a:effectLst/>
                          <a:latin typeface="Times New Roman"/>
                          <a:ea typeface="Times New Roman"/>
                        </a:rPr>
                        <a:t>0,0</a:t>
                      </a:r>
                      <a:endParaRPr lang="ru-RU" sz="1400" b="1" dirty="0">
                        <a:solidFill>
                          <a:srgbClr val="BE18C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BE18C2"/>
                          </a:solidFill>
                          <a:effectLst/>
                          <a:latin typeface="Times New Roman"/>
                          <a:ea typeface="Times New Roman"/>
                        </a:rPr>
                        <a:t>0,0</a:t>
                      </a:r>
                      <a:endParaRPr lang="ru-RU" sz="1400" b="1" dirty="0">
                        <a:solidFill>
                          <a:srgbClr val="BE18C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1717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110,0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117,0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117,0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117,0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69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</a:t>
                      </a:r>
                    </a:p>
                    <a:p>
                      <a:endParaRPr lang="ru-RU" sz="14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400" b="1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lang="ru-RU" sz="14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lang="ru-RU" sz="14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lang="ru-RU" sz="14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5114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1200,0</a:t>
                      </a:r>
                      <a:endParaRPr lang="ru-RU" sz="1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1200,0</a:t>
                      </a:r>
                      <a:endParaRPr lang="ru-RU" sz="1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1200,0</a:t>
                      </a:r>
                      <a:endParaRPr lang="ru-RU" sz="14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1200,0</a:t>
                      </a:r>
                      <a:endParaRPr lang="ru-RU" sz="14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2918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</a:t>
                      </a:r>
                      <a:endParaRPr lang="ru-RU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1782,9</a:t>
                      </a:r>
                      <a:endParaRPr lang="ru-RU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2118,9</a:t>
                      </a:r>
                      <a:endParaRPr lang="ru-RU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1873,7</a:t>
                      </a:r>
                      <a:endParaRPr lang="ru-RU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1873,7</a:t>
                      </a:r>
                      <a:endParaRPr lang="ru-RU" sz="1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1711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44273393"/>
              </p:ext>
            </p:extLst>
          </p:nvPr>
        </p:nvGraphicFramePr>
        <p:xfrm>
          <a:off x="263047" y="551145"/>
          <a:ext cx="7253961" cy="6000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515617" y="933189"/>
            <a:ext cx="422544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Общая сумма неналоговых доходов в </a:t>
            </a:r>
            <a:r>
              <a:rPr lang="ru-RU" b="1" dirty="0" smtClean="0">
                <a:solidFill>
                  <a:srgbClr val="7030A0"/>
                </a:solidFill>
              </a:rPr>
              <a:t>бюджете </a:t>
            </a:r>
            <a:r>
              <a:rPr lang="ru-RU" b="1" dirty="0">
                <a:solidFill>
                  <a:srgbClr val="7030A0"/>
                </a:solidFill>
              </a:rPr>
              <a:t>муниципального района на 2022 год прогнозируется в объеме </a:t>
            </a:r>
            <a:r>
              <a:rPr lang="ru-RU" b="1" dirty="0" smtClean="0">
                <a:solidFill>
                  <a:srgbClr val="7030A0"/>
                </a:solidFill>
              </a:rPr>
              <a:t>2118,9 </a:t>
            </a:r>
            <a:r>
              <a:rPr lang="ru-RU" b="1" dirty="0">
                <a:solidFill>
                  <a:srgbClr val="7030A0"/>
                </a:solidFill>
              </a:rPr>
              <a:t>тыс. рублей, с ростом на </a:t>
            </a:r>
            <a:r>
              <a:rPr lang="ru-RU" b="1" dirty="0" smtClean="0">
                <a:solidFill>
                  <a:srgbClr val="7030A0"/>
                </a:solidFill>
              </a:rPr>
              <a:t>1,2% </a:t>
            </a:r>
            <a:r>
              <a:rPr lang="ru-RU" b="1" dirty="0">
                <a:solidFill>
                  <a:srgbClr val="7030A0"/>
                </a:solidFill>
              </a:rPr>
              <a:t>к показателю 2021 года</a:t>
            </a:r>
            <a:r>
              <a:rPr lang="ru-RU" b="1" dirty="0" smtClean="0">
                <a:solidFill>
                  <a:srgbClr val="7030A0"/>
                </a:solidFill>
              </a:rPr>
              <a:t>. В 2023, 2024 годах рост неналоговых доходов прогнозируется в объеме 1873,7 тыс. рублей, со снижением на 11,6 %.</a:t>
            </a:r>
          </a:p>
          <a:p>
            <a:pPr algn="ctr"/>
            <a:endParaRPr lang="ru-RU" b="1" dirty="0">
              <a:solidFill>
                <a:srgbClr val="7030A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Наибольший удельный вес неналоговых доходов в 2022 году занимают прочие неналоговые доходы- 56,6 %;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</a:rPr>
              <a:t>а</a:t>
            </a:r>
            <a:r>
              <a:rPr lang="ru-RU" sz="1600" b="1" dirty="0" smtClean="0">
                <a:solidFill>
                  <a:srgbClr val="0070C0"/>
                </a:solidFill>
              </a:rPr>
              <a:t>рендная плата за использование муниципального имущества- 32,2 %;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</a:rPr>
              <a:t>ш</a:t>
            </a:r>
            <a:r>
              <a:rPr lang="ru-RU" sz="1600" b="1" dirty="0" smtClean="0">
                <a:solidFill>
                  <a:srgbClr val="0070C0"/>
                </a:solidFill>
              </a:rPr>
              <a:t>трафы, санкции – 5,7 %;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Плата за негативное воздействие на окружающую среду- 5,5 %.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8085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8307" y="225468"/>
            <a:ext cx="1174895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rgbClr val="EDBFCF"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BE18C2"/>
                </a:solidFill>
              </a:rPr>
              <a:t>Прогнозируемые </a:t>
            </a:r>
            <a:r>
              <a:rPr lang="ru-RU" sz="2000" b="1" i="1" dirty="0" smtClean="0">
                <a:solidFill>
                  <a:srgbClr val="BE18C2"/>
                </a:solidFill>
              </a:rPr>
              <a:t>безвозмездные поступления </a:t>
            </a:r>
            <a:r>
              <a:rPr lang="ru-RU" sz="2000" b="1" i="1" dirty="0">
                <a:solidFill>
                  <a:srgbClr val="BE18C2"/>
                </a:solidFill>
              </a:rPr>
              <a:t>в бюджет муниципального района «Тунгиро-Олёкминский район» на 2022 год, тыс. руб.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77789029"/>
              </p:ext>
            </p:extLst>
          </p:nvPr>
        </p:nvGraphicFramePr>
        <p:xfrm>
          <a:off x="388307" y="1033562"/>
          <a:ext cx="8592855" cy="5624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977212" y="3244334"/>
            <a:ext cx="237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 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1030" name="Picture 6" descr="https://avatars.mds.yandex.net/i?id=4137277c4a5015c409c6281886617b92-5338379-images-thumbs&amp;ref=rim&amp;n=33&amp;w=192&amp;h=1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415" y="970209"/>
            <a:ext cx="2792845" cy="206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849172" y="1335911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EDBFCF"/>
                </a:solidFill>
              </a:rPr>
              <a:t>Запланировано </a:t>
            </a:r>
          </a:p>
          <a:p>
            <a:pPr algn="ctr"/>
            <a:r>
              <a:rPr lang="ru-RU" b="1" dirty="0" smtClean="0">
                <a:solidFill>
                  <a:srgbClr val="EDBFCF"/>
                </a:solidFill>
              </a:rPr>
              <a:t>всего: 73592,2</a:t>
            </a:r>
            <a:endParaRPr lang="ru-RU" b="1" dirty="0">
              <a:solidFill>
                <a:srgbClr val="EDBFCF"/>
              </a:solidFill>
            </a:endParaRPr>
          </a:p>
        </p:txBody>
      </p:sp>
      <p:pic>
        <p:nvPicPr>
          <p:cNvPr id="21" name="Рисунок 20" descr="https://bryansktoday.ru/uploads/common/66595f25d2337071_XL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824" y="3244334"/>
            <a:ext cx="2289006" cy="1678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Picture 8" descr="https://storage.yandexcloud.net/dobro-static/prod/images/fd245e9e-9ad2-0afc-fd05-99e020c2875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73" y="5343591"/>
            <a:ext cx="1925294" cy="133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01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75364"/>
            <a:ext cx="120124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безвозмездных поступлений, тыс. руб.</a:t>
            </a:r>
            <a:br>
              <a:rPr lang="ru-RU" sz="4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</a:t>
            </a:r>
            <a:r>
              <a:rPr lang="ru-RU" sz="9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9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36672"/>
              </p:ext>
            </p:extLst>
          </p:nvPr>
        </p:nvGraphicFramePr>
        <p:xfrm>
          <a:off x="488516" y="1344914"/>
          <a:ext cx="11212382" cy="51209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07499"/>
                <a:gridCol w="2137111"/>
                <a:gridCol w="2232286"/>
                <a:gridCol w="2189025"/>
                <a:gridCol w="1946461"/>
              </a:tblGrid>
              <a:tr h="1095283"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rgbClr val="FFFF00"/>
                          </a:solidFill>
                        </a:rPr>
                        <a:t>Наименование дохода</a:t>
                      </a:r>
                      <a:endParaRPr lang="ru-RU" sz="2800" i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i="1" dirty="0" smtClean="0">
                          <a:solidFill>
                            <a:srgbClr val="FFFF00"/>
                          </a:solidFill>
                        </a:rPr>
                        <a:t>2021</a:t>
                      </a:r>
                      <a:r>
                        <a:rPr lang="ru-RU" sz="1200" i="1" dirty="0" smtClean="0">
                          <a:solidFill>
                            <a:srgbClr val="FFFF00"/>
                          </a:solidFill>
                        </a:rPr>
                        <a:t>год(решение № 214 от 29.12.2021 г. в  первоначальной редакции)</a:t>
                      </a:r>
                    </a:p>
                    <a:p>
                      <a:pPr algn="ctr"/>
                      <a:endParaRPr lang="ru-RU" sz="2800" i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rgbClr val="FFFF00"/>
                          </a:solidFill>
                        </a:rPr>
                        <a:t>План 2022 год</a:t>
                      </a:r>
                      <a:endParaRPr lang="ru-RU" sz="2800" i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rgbClr val="FFFF00"/>
                          </a:solidFill>
                        </a:rPr>
                        <a:t>План 2023 год</a:t>
                      </a:r>
                      <a:endParaRPr lang="ru-RU" sz="2800" i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rgbClr val="FFFF00"/>
                          </a:solidFill>
                        </a:rPr>
                        <a:t>План 2024 год</a:t>
                      </a:r>
                      <a:endParaRPr lang="ru-RU" sz="2800" i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60063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Дотация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42998,0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43749,0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</a:rPr>
                        <a:t>33334,0</a:t>
                      </a:r>
                      <a:endParaRPr lang="ru-RU" sz="24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</a:rPr>
                        <a:t>28218,0</a:t>
                      </a:r>
                      <a:endParaRPr lang="ru-RU" sz="24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0063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378,9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2048,5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1470,3</a:t>
                      </a:r>
                      <a:endParaRPr lang="ru-RU" sz="2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1610,1</a:t>
                      </a:r>
                      <a:endParaRPr lang="ru-RU" sz="2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0063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</a:t>
                      </a:r>
                      <a:endParaRPr lang="ru-RU" sz="24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21605,1</a:t>
                      </a:r>
                      <a:endParaRPr lang="ru-RU" sz="24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25382,6</a:t>
                      </a:r>
                      <a:endParaRPr lang="ru-RU" sz="24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19477,8</a:t>
                      </a:r>
                      <a:endParaRPr lang="ru-RU" sz="24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19854,1</a:t>
                      </a:r>
                      <a:endParaRPr lang="ru-RU" sz="24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350791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2434,7</a:t>
                      </a:r>
                      <a:endParaRPr lang="ru-RU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2412,1</a:t>
                      </a:r>
                      <a:endParaRPr lang="ru-RU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1853,9</a:t>
                      </a:r>
                      <a:endParaRPr lang="ru-RU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1857,2</a:t>
                      </a:r>
                      <a:endParaRPr lang="ru-RU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758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67416,7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73592,2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56136,0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51539,4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4838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452842445"/>
              </p:ext>
            </p:extLst>
          </p:nvPr>
        </p:nvGraphicFramePr>
        <p:xfrm>
          <a:off x="363255" y="263046"/>
          <a:ext cx="7377830" cy="621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741085" y="263046"/>
            <a:ext cx="417116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Объемы межбюджетных трансфертов, получаемых их краевого бюджета в 2022 году и плановом периоде 2023 и 2024 годов, предусмотрены проектом Закона Забайкальского края «О бюджете Забайкальского края на 2022 год и плановый период 2023 и 2024 годов.</a:t>
            </a:r>
          </a:p>
          <a:p>
            <a:pPr algn="ctr"/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Общий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объем межбюджетных трансфертов в 2022 году составит 73592,2 тыс. рублей с ростом к показателю 2021 года на 9,2%.</a:t>
            </a: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Общий объем межбюджетных трансфертов в 2023 году составит 56136,0 тыс. рублей, в 2023 году – 51539,4 тыс.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140850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austovoadm.ru/tinybrowser/fulls/images/e-konomika/bukh-otch/2020/1/prezentaciya_byudzhet_dlya_grazhdan_na_2019_god_page-001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0" y="212943"/>
            <a:ext cx="11235847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258849" y="5166986"/>
            <a:ext cx="3369502" cy="10396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муниципальным программам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147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EA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r="11707" b="2956"/>
          <a:stretch/>
        </p:blipFill>
        <p:spPr>
          <a:xfrm>
            <a:off x="826476" y="685800"/>
            <a:ext cx="4795708" cy="56446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685800"/>
            <a:ext cx="3999523" cy="24054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999" y="3938954"/>
            <a:ext cx="3999524" cy="2391507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 rot="19962260">
            <a:off x="5920342" y="2245108"/>
            <a:ext cx="1536042" cy="56964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 rot="1701297">
            <a:off x="5928023" y="4566071"/>
            <a:ext cx="1520682" cy="60918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3111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get.pxhere.com/photo/cloud-sky-atmosphere-summer-daytime-cumulus-blue-blue-sky-bright-blue-sky-clouds-meteorological-phenomenon-atmosphere-of-earth-6997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6" y="388307"/>
            <a:ext cx="11686783" cy="6200383"/>
          </a:xfrm>
          <a:prstGeom prst="rect">
            <a:avLst/>
          </a:prstGeom>
          <a:noFill/>
          <a:extLst/>
        </p:spPr>
      </p:pic>
      <p:sp>
        <p:nvSpPr>
          <p:cNvPr id="3" name="Прямоугольник 2"/>
          <p:cNvSpPr/>
          <p:nvPr/>
        </p:nvSpPr>
        <p:spPr>
          <a:xfrm>
            <a:off x="526092" y="200418"/>
            <a:ext cx="903126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2"/>
                </a:solidFill>
              </a:rPr>
              <a:t>Повышение прозрачности и открытости </a:t>
            </a:r>
            <a:r>
              <a:rPr lang="ru-RU" sz="2000" b="1" dirty="0" smtClean="0">
                <a:solidFill>
                  <a:schemeClr val="bg2"/>
                </a:solidFill>
              </a:rPr>
              <a:t>бюджета и бюджетного </a:t>
            </a:r>
            <a:r>
              <a:rPr lang="ru-RU" sz="2000" b="1" dirty="0">
                <a:solidFill>
                  <a:schemeClr val="bg2"/>
                </a:solidFill>
              </a:rPr>
              <a:t>процесса является одним из приоритетных </a:t>
            </a:r>
            <a:r>
              <a:rPr lang="ru-RU" sz="2000" b="1" dirty="0" smtClean="0">
                <a:solidFill>
                  <a:schemeClr val="bg2"/>
                </a:solidFill>
              </a:rPr>
              <a:t>направлений </a:t>
            </a:r>
            <a:r>
              <a:rPr lang="ru-RU" sz="2000" b="1" dirty="0">
                <a:solidFill>
                  <a:schemeClr val="bg2"/>
                </a:solidFill>
              </a:rPr>
              <a:t>проводимой </a:t>
            </a:r>
            <a:r>
              <a:rPr lang="ru-RU" sz="2000" b="1" dirty="0" smtClean="0">
                <a:solidFill>
                  <a:schemeClr val="bg2"/>
                </a:solidFill>
              </a:rPr>
              <a:t>бюджетной политики </a:t>
            </a:r>
            <a:r>
              <a:rPr lang="ru-RU" sz="2000" b="1" dirty="0">
                <a:solidFill>
                  <a:schemeClr val="bg2"/>
                </a:solidFill>
              </a:rPr>
              <a:t>в рамках реализации принципа </a:t>
            </a:r>
            <a:r>
              <a:rPr lang="ru-RU" sz="2000" b="1" dirty="0" smtClean="0">
                <a:solidFill>
                  <a:schemeClr val="bg2"/>
                </a:solidFill>
              </a:rPr>
              <a:t>открытости бюджетных </a:t>
            </a:r>
            <a:r>
              <a:rPr lang="ru-RU" sz="2000" b="1" dirty="0">
                <a:solidFill>
                  <a:schemeClr val="bg2"/>
                </a:solidFill>
              </a:rPr>
              <a:t>данных. </a:t>
            </a:r>
            <a:r>
              <a:rPr lang="ru-RU" sz="2000" b="1" dirty="0" smtClean="0">
                <a:solidFill>
                  <a:schemeClr val="bg2"/>
                </a:solidFill>
              </a:rPr>
              <a:t>Комитет по финансам администрации муниципального района «Тунгиро-Олёкминский район» представляет</a:t>
            </a:r>
            <a:r>
              <a:rPr lang="ru-RU" sz="2000" b="1" dirty="0">
                <a:solidFill>
                  <a:schemeClr val="bg2"/>
                </a:solidFill>
              </a:rPr>
              <a:t> </a:t>
            </a:r>
            <a:r>
              <a:rPr lang="ru-RU" sz="2000" b="1" dirty="0" smtClean="0">
                <a:solidFill>
                  <a:schemeClr val="bg2"/>
                </a:solidFill>
              </a:rPr>
              <a:t>информационно-аналитический </a:t>
            </a:r>
            <a:r>
              <a:rPr lang="ru-RU" sz="2000" b="1" dirty="0">
                <a:solidFill>
                  <a:schemeClr val="bg2"/>
                </a:solidFill>
              </a:rPr>
              <a:t>материал о </a:t>
            </a:r>
            <a:r>
              <a:rPr lang="ru-RU" sz="2000" b="1" dirty="0" smtClean="0">
                <a:solidFill>
                  <a:schemeClr val="bg2"/>
                </a:solidFill>
              </a:rPr>
              <a:t>проекте бюджета </a:t>
            </a:r>
            <a:r>
              <a:rPr lang="ru-RU" sz="2000" b="1" dirty="0" smtClean="0">
                <a:solidFill>
                  <a:schemeClr val="bg2"/>
                </a:solidFill>
              </a:rPr>
              <a:t>муниципального района «Тунгиро-Олёкминский район». </a:t>
            </a:r>
            <a:endParaRPr lang="ru-RU" sz="2000" b="1" dirty="0" smtClean="0">
              <a:solidFill>
                <a:schemeClr val="bg2"/>
              </a:solidFill>
            </a:endParaRPr>
          </a:p>
          <a:p>
            <a:pPr algn="ctr"/>
            <a:endParaRPr lang="ru-RU" sz="2000" b="1" dirty="0">
              <a:solidFill>
                <a:schemeClr val="bg2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2"/>
                </a:solidFill>
              </a:rPr>
              <a:t>Мы </a:t>
            </a:r>
            <a:r>
              <a:rPr lang="ru-RU" sz="2000" b="1" dirty="0">
                <a:solidFill>
                  <a:schemeClr val="bg2"/>
                </a:solidFill>
              </a:rPr>
              <a:t>постарались в доступной и понятной </a:t>
            </a:r>
            <a:r>
              <a:rPr lang="ru-RU" sz="2000" b="1" dirty="0" smtClean="0">
                <a:solidFill>
                  <a:schemeClr val="bg2"/>
                </a:solidFill>
              </a:rPr>
              <a:t>форме раскрыть основные </a:t>
            </a:r>
            <a:r>
              <a:rPr lang="ru-RU" sz="2000" b="1" dirty="0">
                <a:solidFill>
                  <a:schemeClr val="bg2"/>
                </a:solidFill>
              </a:rPr>
              <a:t>термины и понятия в </a:t>
            </a:r>
            <a:r>
              <a:rPr lang="ru-RU" sz="2000" b="1" dirty="0" smtClean="0">
                <a:solidFill>
                  <a:schemeClr val="bg2"/>
                </a:solidFill>
              </a:rPr>
              <a:t>сфере общественных </a:t>
            </a:r>
            <a:r>
              <a:rPr lang="ru-RU" sz="2000" b="1" dirty="0">
                <a:solidFill>
                  <a:schemeClr val="bg2"/>
                </a:solidFill>
              </a:rPr>
              <a:t>финансов, </a:t>
            </a:r>
            <a:r>
              <a:rPr lang="ru-RU" sz="2000" b="1" dirty="0" smtClean="0">
                <a:solidFill>
                  <a:schemeClr val="bg2"/>
                </a:solidFill>
              </a:rPr>
              <a:t>основные характеристики и </a:t>
            </a:r>
            <a:r>
              <a:rPr lang="ru-RU" sz="2000" b="1" dirty="0">
                <a:solidFill>
                  <a:schemeClr val="bg2"/>
                </a:solidFill>
              </a:rPr>
              <a:t>показатели </a:t>
            </a:r>
            <a:r>
              <a:rPr lang="ru-RU" sz="2000" b="1" dirty="0" smtClean="0">
                <a:solidFill>
                  <a:schemeClr val="bg2"/>
                </a:solidFill>
              </a:rPr>
              <a:t>бюджета муниципального района «Тунгиро-Олёкминский район» на</a:t>
            </a:r>
            <a:r>
              <a:rPr lang="ru-RU" sz="2000" b="1" dirty="0">
                <a:solidFill>
                  <a:schemeClr val="bg2"/>
                </a:solidFill>
              </a:rPr>
              <a:t> </a:t>
            </a:r>
            <a:r>
              <a:rPr lang="ru-RU" sz="2000" b="1" dirty="0" smtClean="0">
                <a:solidFill>
                  <a:schemeClr val="bg2"/>
                </a:solidFill>
              </a:rPr>
              <a:t>предстоящую трехлетку. Надеемся</a:t>
            </a:r>
            <a:r>
              <a:rPr lang="ru-RU" sz="2000" b="1" dirty="0">
                <a:solidFill>
                  <a:schemeClr val="bg2"/>
                </a:solidFill>
              </a:rPr>
              <a:t>, Бюджет для граждан поможет вам </a:t>
            </a:r>
            <a:r>
              <a:rPr lang="ru-RU" sz="2000" b="1" dirty="0" smtClean="0">
                <a:solidFill>
                  <a:schemeClr val="bg2"/>
                </a:solidFill>
              </a:rPr>
              <a:t>подробнее разобраться </a:t>
            </a:r>
            <a:r>
              <a:rPr lang="ru-RU" sz="2000" b="1" dirty="0">
                <a:solidFill>
                  <a:schemeClr val="bg2"/>
                </a:solidFill>
              </a:rPr>
              <a:t>в основном финансовом </a:t>
            </a:r>
            <a:r>
              <a:rPr lang="ru-RU" sz="2000" b="1" dirty="0" smtClean="0">
                <a:solidFill>
                  <a:schemeClr val="bg2"/>
                </a:solidFill>
              </a:rPr>
              <a:t>документе нашего района.</a:t>
            </a:r>
          </a:p>
          <a:p>
            <a:pPr algn="ctr"/>
            <a:endParaRPr lang="ru-RU" sz="2000" b="1" dirty="0" smtClean="0">
              <a:solidFill>
                <a:srgbClr val="FFFF00"/>
              </a:solidFill>
            </a:endParaRPr>
          </a:p>
          <a:p>
            <a:endParaRPr lang="ru-RU" sz="2000" b="1" dirty="0">
              <a:solidFill>
                <a:srgbClr val="FFFF00"/>
              </a:solidFill>
            </a:endParaRPr>
          </a:p>
          <a:p>
            <a:r>
              <a:rPr lang="ru-RU" sz="2000" b="1" dirty="0" smtClean="0">
                <a:solidFill>
                  <a:schemeClr val="bg2"/>
                </a:solidFill>
              </a:rPr>
              <a:t>С </a:t>
            </a:r>
          </a:p>
          <a:p>
            <a:r>
              <a:rPr lang="ru-RU" sz="2000" b="1" dirty="0" smtClean="0">
                <a:solidFill>
                  <a:schemeClr val="bg2"/>
                </a:solidFill>
              </a:rPr>
              <a:t>уважением</a:t>
            </a:r>
            <a:r>
              <a:rPr lang="ru-RU" sz="2000" b="1" dirty="0">
                <a:solidFill>
                  <a:schemeClr val="bg2"/>
                </a:solidFill>
              </a:rPr>
              <a:t>, </a:t>
            </a:r>
          </a:p>
          <a:p>
            <a:r>
              <a:rPr lang="ru-RU" sz="2000" b="1" dirty="0">
                <a:solidFill>
                  <a:schemeClr val="bg2"/>
                </a:solidFill>
              </a:rPr>
              <a:t>п</a:t>
            </a:r>
            <a:r>
              <a:rPr lang="ru-RU" sz="2000" b="1" dirty="0" smtClean="0">
                <a:solidFill>
                  <a:schemeClr val="bg2"/>
                </a:solidFill>
              </a:rPr>
              <a:t>редседатель комитета</a:t>
            </a:r>
          </a:p>
          <a:p>
            <a:r>
              <a:rPr lang="ru-RU" sz="2000" b="1" dirty="0" smtClean="0">
                <a:solidFill>
                  <a:schemeClr val="bg2"/>
                </a:solidFill>
              </a:rPr>
              <a:t>по финансам  Ревякина Евгения Станиславовна</a:t>
            </a:r>
          </a:p>
          <a:p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Z:\ФОТО\Фото день финансиста 2019\IMG_20190909_1105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2" b="25302"/>
          <a:stretch/>
        </p:blipFill>
        <p:spPr bwMode="auto">
          <a:xfrm>
            <a:off x="9452911" y="3876804"/>
            <a:ext cx="2471868" cy="261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52600" y="355600"/>
            <a:ext cx="8331200" cy="508000"/>
          </a:xfrm>
          <a:prstGeom prst="rect">
            <a:avLst/>
          </a:prstGeom>
          <a:solidFill>
            <a:srgbClr val="5899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 useBgFill="1">
        <p:nvSpPr>
          <p:cNvPr id="5" name="Прямоугольник 4"/>
          <p:cNvSpPr/>
          <p:nvPr/>
        </p:nvSpPr>
        <p:spPr>
          <a:xfrm>
            <a:off x="158262" y="112514"/>
            <a:ext cx="12033738" cy="751086"/>
          </a:xfrm>
          <a:prstGeom prst="rect">
            <a:avLst/>
          </a:prstGeom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</a:rPr>
              <a:t>Структура расходов бюджета муниципального района «Тунгиро-Олёкминский район» на 2022 г. и плановый период 2023,2024 гг., тыс. руб.</a:t>
            </a:r>
            <a:endParaRPr lang="ru-RU" sz="2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923287"/>
              </p:ext>
            </p:extLst>
          </p:nvPr>
        </p:nvGraphicFramePr>
        <p:xfrm>
          <a:off x="158262" y="964505"/>
          <a:ext cx="11728937" cy="54112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1636"/>
                <a:gridCol w="2051636"/>
                <a:gridCol w="1819285"/>
                <a:gridCol w="1935460"/>
                <a:gridCol w="1935460"/>
                <a:gridCol w="1935460"/>
              </a:tblGrid>
              <a:tr h="37194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Показатели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Раздел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План 2022 г.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План</a:t>
                      </a:r>
                      <a:r>
                        <a:rPr lang="ru-RU" baseline="0" dirty="0" smtClean="0">
                          <a:solidFill>
                            <a:srgbClr val="C00000"/>
                          </a:solidFill>
                        </a:rPr>
                        <a:t> 2023 г.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План 2024 г.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1945">
                <a:tc>
                  <a:txBody>
                    <a:bodyPr/>
                    <a:lstStyle/>
                    <a:p>
                      <a:pPr algn="l"/>
                      <a:r>
                        <a:rPr lang="ru-RU" b="1" i="0" dirty="0" smtClean="0">
                          <a:solidFill>
                            <a:srgbClr val="C00000"/>
                          </a:solidFill>
                        </a:rPr>
                        <a:t>Всего:</a:t>
                      </a:r>
                      <a:endParaRPr lang="ru-RU" b="1" i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1" i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165 464,0</a:t>
                      </a:r>
                      <a:endParaRPr lang="ru-RU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126 370,9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126 354,4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671550">
                <a:tc>
                  <a:txBody>
                    <a:bodyPr/>
                    <a:lstStyle/>
                    <a:p>
                      <a:pPr algn="l"/>
                      <a:r>
                        <a:rPr lang="ru-RU" sz="1600" b="1" i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600" b="1" i="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600" b="1" i="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1238418">
                <a:tc>
                  <a:txBody>
                    <a:bodyPr/>
                    <a:lstStyle/>
                    <a:p>
                      <a:pPr algn="l"/>
                      <a:r>
                        <a:rPr lang="ru-RU" sz="1600" b="1" i="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600" b="1" i="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600" b="1" i="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0100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43236,8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33986,8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33002,5</a:t>
                      </a:r>
                    </a:p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1479730">
                <a:tc>
                  <a:txBody>
                    <a:bodyPr/>
                    <a:lstStyle/>
                    <a:p>
                      <a:r>
                        <a:rPr lang="ru-RU" sz="1600" b="1" i="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600" b="1" i="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b="1" i="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0300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7952,3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4651,3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4549,5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12776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600" b="1" i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b="1" i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0400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2142,3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2119,3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2136,8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 descr="https://www.culture.ru/storage/images/2f0a07dfeb79a0ddd2dc5775a8c33a1d/421f1b2e8928cf73d79c92f4a942fdfb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89" y="2580362"/>
            <a:ext cx="1838856" cy="83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vestnickprimanich.ru/wp-content/uploads/2020/04/8-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722" y="3707704"/>
            <a:ext cx="1790923" cy="1051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phonoteka.org/uploads/posts/2021-05/1621910603_29-phonoteka_org-p-fon-dlya-prezentatsii-mirovaya-ekonomika-3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75" y="5223353"/>
            <a:ext cx="1773970" cy="1002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675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716767"/>
              </p:ext>
            </p:extLst>
          </p:nvPr>
        </p:nvGraphicFramePr>
        <p:xfrm>
          <a:off x="263046" y="92276"/>
          <a:ext cx="11686784" cy="6620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577"/>
                <a:gridCol w="1819128"/>
                <a:gridCol w="1819128"/>
                <a:gridCol w="1947575"/>
                <a:gridCol w="1879636"/>
                <a:gridCol w="2020740"/>
              </a:tblGrid>
              <a:tr h="896196">
                <a:tc>
                  <a:txBody>
                    <a:bodyPr/>
                    <a:lstStyle/>
                    <a:p>
                      <a:r>
                        <a:rPr lang="ru-RU" sz="1600" b="1" i="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Жилищно-</a:t>
                      </a:r>
                      <a:r>
                        <a:rPr lang="ru-RU" sz="1600" b="1" i="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коммунальное</a:t>
                      </a:r>
                      <a:r>
                        <a:rPr lang="ru-RU" sz="1600" b="1" i="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хозяйство</a:t>
                      </a:r>
                      <a:endParaRPr lang="ru-RU" sz="1600" b="1" i="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0500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12544,6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466,3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733,7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856592">
                <a:tc>
                  <a:txBody>
                    <a:bodyPr/>
                    <a:lstStyle/>
                    <a:p>
                      <a:r>
                        <a:rPr lang="ru-RU" sz="1600" b="1" i="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Образование</a:t>
                      </a:r>
                      <a:endParaRPr lang="ru-RU" sz="1600" b="1" i="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0700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73514,0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62812,2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63523,9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9005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Культура и кинематография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0800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16947,8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14375,8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14013,5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833058">
                <a:tc>
                  <a:txBody>
                    <a:bodyPr/>
                    <a:lstStyle/>
                    <a:p>
                      <a:r>
                        <a:rPr lang="ru-RU" sz="1600" b="1" i="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600" b="1" i="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4135,5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3496,7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3683,1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936427">
                <a:tc>
                  <a:txBody>
                    <a:bodyPr/>
                    <a:lstStyle/>
                    <a:p>
                      <a:r>
                        <a:rPr lang="ru-RU" sz="1600" b="1" i="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600" b="1" i="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393,0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173,6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183,6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8716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Средства массовой информации 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1762,0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1506,5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1593,9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13260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Межбюджетные трансферты муниципальных образований общего характера</a:t>
                      </a:r>
                      <a:endParaRPr lang="ru-RU" sz="1600" b="1" i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2835,7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2782,4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2933,9</a:t>
                      </a:r>
                    </a:p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 descr="https://www.ugra-prezent.ru/media/k2/items/cache/08ebf71ab73222fbbefe3b10163d3783_X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77" y="1955711"/>
            <a:ext cx="1442805" cy="662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diplomstudent.net/wp-content/uploads/2015/07/ico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77" y="180237"/>
            <a:ext cx="1409700" cy="726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phonoteka.org/uploads/posts/2021-05/1621532022_4-phonoteka_org-p-fon-dopolnitelnoe-obrazovanie-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77" y="1094637"/>
            <a:ext cx="1442805" cy="633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uchebnik.mos.ru/system_2/atomic_objects/files/006/947/608/original/1da77f1003bb0e88dd62db0d0d951c0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80" y="3669920"/>
            <a:ext cx="1511402" cy="70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pbs.twimg.com/media/D-ZJmDaWsAE3Fro.jpg:larg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77" y="4582235"/>
            <a:ext cx="1537897" cy="65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www.gea.com/ru/binaries/SAFEXPERT-Food-safety-first_tcm27-5750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165" y="2892726"/>
            <a:ext cx="1486524" cy="576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avatars.mds.yandex.net/get-zen_doc/1811900/pub_5edd12b77f274d48806501ce_5edd15a66976d226808cb3e9/scale_120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165" y="5526587"/>
            <a:ext cx="1498017" cy="1137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183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5989" y="275573"/>
            <a:ext cx="11135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Структура расходов бюджета муниципального района «Тунгиро-Олёкминский район» на 2022 г. и плановый период 2023,2024 гг.,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 процентах.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670402431"/>
              </p:ext>
            </p:extLst>
          </p:nvPr>
        </p:nvGraphicFramePr>
        <p:xfrm>
          <a:off x="632564" y="1052186"/>
          <a:ext cx="10571967" cy="569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48534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62839" y="237995"/>
            <a:ext cx="1181204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 структура планируемых расходов на 2022 г. и плановый период 2023</a:t>
            </a:r>
            <a:r>
              <a:rPr lang="en-US" sz="2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2024гг., </a:t>
            </a:r>
            <a:r>
              <a:rPr lang="ru-RU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br>
              <a:rPr lang="ru-RU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dirty="0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15691348"/>
              </p:ext>
            </p:extLst>
          </p:nvPr>
        </p:nvGraphicFramePr>
        <p:xfrm>
          <a:off x="576197" y="764088"/>
          <a:ext cx="11110587" cy="6093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7245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558908247"/>
              </p:ext>
            </p:extLst>
          </p:nvPr>
        </p:nvGraphicFramePr>
        <p:xfrm>
          <a:off x="651353" y="1515649"/>
          <a:ext cx="10797435" cy="5135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7787" y="212942"/>
            <a:ext cx="11599102" cy="707886"/>
          </a:xfrm>
          <a:prstGeom prst="rect">
            <a:avLst/>
          </a:prstGeom>
          <a:solidFill>
            <a:srgbClr val="EDBFC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3155C9"/>
                </a:solidFill>
              </a:rPr>
              <a:t>Структура запланированных расходов на 2022 год и плановый период 2023 -2024 гг. по разделам бюджетной классификации</a:t>
            </a:r>
            <a:r>
              <a:rPr lang="en-US" sz="2000" b="1" i="1" dirty="0" smtClean="0">
                <a:solidFill>
                  <a:srgbClr val="3155C9"/>
                </a:solidFill>
              </a:rPr>
              <a:t> </a:t>
            </a:r>
            <a:r>
              <a:rPr lang="ru-RU" sz="2000" b="1" i="1" dirty="0" smtClean="0">
                <a:solidFill>
                  <a:srgbClr val="3155C9"/>
                </a:solidFill>
              </a:rPr>
              <a:t>в тыс. руб.</a:t>
            </a:r>
            <a:endParaRPr lang="ru-RU" sz="2000" b="1" i="1" dirty="0">
              <a:solidFill>
                <a:srgbClr val="3155C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44834" y="992781"/>
            <a:ext cx="8815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3155C9"/>
                </a:solidFill>
              </a:rPr>
              <a:t>                                                                     </a:t>
            </a:r>
            <a:r>
              <a:rPr lang="ru-RU" b="1" i="1" dirty="0" smtClean="0">
                <a:solidFill>
                  <a:srgbClr val="BE18C2"/>
                </a:solidFill>
              </a:rPr>
              <a:t>РАЗДЕЛ 0100 ОБЩЕГОСУДАРСТВЕННЫЕ ВОПРОСЫ</a:t>
            </a:r>
            <a:endParaRPr lang="ru-RU" b="1" i="1" dirty="0">
              <a:solidFill>
                <a:srgbClr val="BE18C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43169" y="715782"/>
            <a:ext cx="29811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2022 год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7655" y="1753644"/>
            <a:ext cx="154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BE18C2"/>
                </a:solidFill>
              </a:rPr>
              <a:t>Всего 43236,8</a:t>
            </a:r>
            <a:endParaRPr lang="ru-RU" b="1" dirty="0">
              <a:solidFill>
                <a:srgbClr val="BE18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80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38203" y="0"/>
            <a:ext cx="785658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5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2023 год-33986,8</a:t>
            </a:r>
            <a:endParaRPr lang="ru-RU" sz="45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25019" y="0"/>
            <a:ext cx="587470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2024 год-33002,5</a:t>
            </a:r>
            <a:endParaRPr lang="ru-RU" sz="45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476318107"/>
              </p:ext>
            </p:extLst>
          </p:nvPr>
        </p:nvGraphicFramePr>
        <p:xfrm>
          <a:off x="739035" y="923331"/>
          <a:ext cx="5285984" cy="5590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88658673"/>
              </p:ext>
            </p:extLst>
          </p:nvPr>
        </p:nvGraphicFramePr>
        <p:xfrm>
          <a:off x="6319380" y="923330"/>
          <a:ext cx="5285984" cy="5590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48650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8149" y="338203"/>
            <a:ext cx="68893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</a:rPr>
              <a:t>РАЗДЕЛ 0300 НАЦИОНАЛЬНАЯ БЕЗОПАСНОСТЬ</a:t>
            </a:r>
            <a:endParaRPr lang="ru-RU" sz="20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753297746"/>
              </p:ext>
            </p:extLst>
          </p:nvPr>
        </p:nvGraphicFramePr>
        <p:xfrm>
          <a:off x="338200" y="826718"/>
          <a:ext cx="10546917" cy="5674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79597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5073" y="476082"/>
            <a:ext cx="544882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BE18C2"/>
                </a:solidFill>
              </a:rPr>
              <a:t>РАЗДЕЛ 0400 НАЦИОНАЛЬНАЯ ЭКОНОМИКА</a:t>
            </a:r>
            <a:endParaRPr lang="ru-RU" b="1" i="1" dirty="0">
              <a:solidFill>
                <a:srgbClr val="BE18C2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449065802"/>
              </p:ext>
            </p:extLst>
          </p:nvPr>
        </p:nvGraphicFramePr>
        <p:xfrm>
          <a:off x="250520" y="1127342"/>
          <a:ext cx="3356976" cy="5185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319706114"/>
              </p:ext>
            </p:extLst>
          </p:nvPr>
        </p:nvGraphicFramePr>
        <p:xfrm>
          <a:off x="4116452" y="1327759"/>
          <a:ext cx="3624633" cy="5035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782251201"/>
              </p:ext>
            </p:extLst>
          </p:nvPr>
        </p:nvGraphicFramePr>
        <p:xfrm>
          <a:off x="8091814" y="275574"/>
          <a:ext cx="3770334" cy="6075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13005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2992" y="513660"/>
            <a:ext cx="6450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BE18C2"/>
                </a:solidFill>
              </a:rPr>
              <a:t>РАЗДЕЛ 0500 ЖИЛИЩНО-КОММУНАЛЬНОЕ ХОЗЯЙСТВО</a:t>
            </a:r>
            <a:endParaRPr lang="ru-RU" sz="2000" b="1" i="1" dirty="0">
              <a:solidFill>
                <a:srgbClr val="BE18C2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52939916"/>
              </p:ext>
            </p:extLst>
          </p:nvPr>
        </p:nvGraphicFramePr>
        <p:xfrm>
          <a:off x="814192" y="1002081"/>
          <a:ext cx="3532340" cy="5855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90685656"/>
              </p:ext>
            </p:extLst>
          </p:nvPr>
        </p:nvGraphicFramePr>
        <p:xfrm>
          <a:off x="4749452" y="1058449"/>
          <a:ext cx="3532340" cy="5674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8132742"/>
              </p:ext>
            </p:extLst>
          </p:nvPr>
        </p:nvGraphicFramePr>
        <p:xfrm>
          <a:off x="8156532" y="1004169"/>
          <a:ext cx="3532340" cy="5674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41451" y="2818356"/>
            <a:ext cx="2433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2022 год всего 12544,6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0033" y="2793304"/>
            <a:ext cx="2199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2023 год всего 466,3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3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EA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3616" y="250521"/>
            <a:ext cx="5749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BE18C2"/>
                </a:solidFill>
              </a:rPr>
              <a:t>Раздел </a:t>
            </a:r>
            <a:r>
              <a:rPr lang="ru-RU" b="1" i="1" dirty="0" smtClean="0">
                <a:solidFill>
                  <a:srgbClr val="BE18C2"/>
                </a:solidFill>
              </a:rPr>
              <a:t>0700 ОБРАЗОВАНИЕ</a:t>
            </a:r>
            <a:endParaRPr lang="ru-RU" b="1" i="1" dirty="0">
              <a:solidFill>
                <a:srgbClr val="BE18C2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779874519"/>
              </p:ext>
            </p:extLst>
          </p:nvPr>
        </p:nvGraphicFramePr>
        <p:xfrm>
          <a:off x="613775" y="739036"/>
          <a:ext cx="10747332" cy="5774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8125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&amp;CHcy;&amp;tcy;&amp;ocy; &amp;tcy;&amp;acy;&amp;kcy;&amp;ocy;&amp;iecy; «&amp;Bcy;&amp;yucy;&amp;dcy;&amp;zhcy;&amp;iecy;&amp;tcy; &amp;dcy;&amp;lcy;&amp;yacy; &amp;gcy;&amp;rcy;&amp;acy;&amp;zhcy;&amp;dcy;&amp;acy;&amp;ncy;»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13" y="212943"/>
            <a:ext cx="10459233" cy="623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72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1326" y="388400"/>
            <a:ext cx="7603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BE18C2"/>
                </a:solidFill>
              </a:rPr>
              <a:t>Раздел </a:t>
            </a:r>
            <a:r>
              <a:rPr lang="ru-RU" b="1" i="1" dirty="0" smtClean="0">
                <a:solidFill>
                  <a:srgbClr val="BE18C2"/>
                </a:solidFill>
              </a:rPr>
              <a:t>08 Культура и кинематография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71181063"/>
              </p:ext>
            </p:extLst>
          </p:nvPr>
        </p:nvGraphicFramePr>
        <p:xfrm>
          <a:off x="1" y="0"/>
          <a:ext cx="12024986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5496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635168479"/>
              </p:ext>
            </p:extLst>
          </p:nvPr>
        </p:nvGraphicFramePr>
        <p:xfrm>
          <a:off x="150313" y="463556"/>
          <a:ext cx="4409161" cy="5899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594406033"/>
              </p:ext>
            </p:extLst>
          </p:nvPr>
        </p:nvGraphicFramePr>
        <p:xfrm>
          <a:off x="4409162" y="863666"/>
          <a:ext cx="3883068" cy="527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608841217"/>
              </p:ext>
            </p:extLst>
          </p:nvPr>
        </p:nvGraphicFramePr>
        <p:xfrm>
          <a:off x="8016658" y="863666"/>
          <a:ext cx="3983276" cy="5249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557393" y="463556"/>
            <a:ext cx="5373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1000 СОЦИАЛЬНАЯ ПОЛИТИКА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55278" y="6374043"/>
            <a:ext cx="3294344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2024 г. </a:t>
            </a:r>
            <a:r>
              <a:rPr lang="ru-RU" sz="25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всего </a:t>
            </a:r>
            <a:r>
              <a:rPr lang="ru-RU" sz="25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3683,1</a:t>
            </a:r>
            <a:endParaRPr lang="ru-RU" sz="25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72833" y="6374043"/>
            <a:ext cx="2956142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2023 г. ВСЕГО 3496,7</a:t>
            </a:r>
            <a:endParaRPr lang="ru-RU" sz="25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0937" y="6263015"/>
            <a:ext cx="350728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2022 г</a:t>
            </a:r>
            <a:r>
              <a:rPr lang="ru-RU" sz="25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всего 4135,5</a:t>
            </a:r>
            <a:endParaRPr lang="ru-RU" sz="25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6195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5024" y="313244"/>
            <a:ext cx="550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5899D4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ru-RU" b="1" dirty="0" smtClean="0">
                <a:solidFill>
                  <a:srgbClr val="5899D4"/>
                </a:solidFill>
                <a:latin typeface="Times New Roman" pitchFamily="18" charset="0"/>
                <a:cs typeface="Times New Roman" pitchFamily="18" charset="0"/>
              </a:rPr>
              <a:t>1100 ФИЗИЧЕСКАЯ КУЛЬТУРА И СПОРТ</a:t>
            </a:r>
            <a:endParaRPr lang="ru-RU" b="1" dirty="0">
              <a:solidFill>
                <a:srgbClr val="5899D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331706767"/>
              </p:ext>
            </p:extLst>
          </p:nvPr>
        </p:nvGraphicFramePr>
        <p:xfrm>
          <a:off x="926926" y="719666"/>
          <a:ext cx="10784910" cy="565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0301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06300709"/>
              </p:ext>
            </p:extLst>
          </p:nvPr>
        </p:nvGraphicFramePr>
        <p:xfrm>
          <a:off x="488516" y="977030"/>
          <a:ext cx="11173216" cy="5523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48880" y="425978"/>
            <a:ext cx="6018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3155C9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ru-RU" b="1" dirty="0" smtClean="0">
                <a:solidFill>
                  <a:srgbClr val="3155C9"/>
                </a:solidFill>
                <a:latin typeface="Times New Roman" pitchFamily="18" charset="0"/>
                <a:cs typeface="Times New Roman" pitchFamily="18" charset="0"/>
              </a:rPr>
              <a:t>1200 СРЕДСТВА МАССОВОЙ ИНФОРМАЦИИ</a:t>
            </a:r>
            <a:endParaRPr lang="ru-RU" b="1" dirty="0">
              <a:solidFill>
                <a:srgbClr val="3155C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792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854" y="238088"/>
            <a:ext cx="12014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5899D4"/>
                </a:solidFill>
                <a:latin typeface="Times New Roman" pitchFamily="18" charset="0"/>
                <a:cs typeface="Times New Roman" pitchFamily="18" charset="0"/>
              </a:rPr>
              <a:t>РАЗДЕЛ 1400 МЕЖБЮДЖЕТНЫЕ ТРАНСФЕРТЫ МУНИЦИПАЛЬНЫХ ОБРАЗОВАНИЙ ОБЩЕГО ХАРАКТЕРА</a:t>
            </a:r>
            <a:endParaRPr lang="ru-RU" b="1" dirty="0">
              <a:solidFill>
                <a:srgbClr val="5899D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565643837"/>
              </p:ext>
            </p:extLst>
          </p:nvPr>
        </p:nvGraphicFramePr>
        <p:xfrm>
          <a:off x="212942" y="977031"/>
          <a:ext cx="11536471" cy="5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00145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3152" y="150313"/>
            <a:ext cx="113228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ИСТОЧНИКИ ФИНАНСИРОВАНИЯ ДЕФИЦИТА БЮДЖЕТА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 descr="https://cf.ppt-online.org/files1/slide/f/fYXo92kN5adiEVHhqxSPCbB07rpQj6l1RMuItDsUv3/slide-4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7" t="27959" r="49282" b="51047"/>
          <a:stretch/>
        </p:blipFill>
        <p:spPr bwMode="auto">
          <a:xfrm>
            <a:off x="876821" y="2192058"/>
            <a:ext cx="2455102" cy="197911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Рисунок 7" descr="https://cf.ppt-online.org/files1/slide/f/fYXo92kN5adiEVHhqxSPCbB07rpQj6l1RMuItDsUv3/slide-4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5" t="28210" r="25688" b="52979"/>
          <a:stretch/>
        </p:blipFill>
        <p:spPr bwMode="auto">
          <a:xfrm>
            <a:off x="4484318" y="1791222"/>
            <a:ext cx="2993720" cy="214195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pic>
        <p:nvPicPr>
          <p:cNvPr id="9" name="Рисунок 8" descr="https://cf.ppt-online.org/files1/slide/f/fYXo92kN5adiEVHhqxSPCbB07rpQj6l1RMuItDsUv3/slide-4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9" t="28486" r="2544" b="52287"/>
          <a:stretch/>
        </p:blipFill>
        <p:spPr bwMode="auto">
          <a:xfrm>
            <a:off x="8828217" y="2104376"/>
            <a:ext cx="2404998" cy="197911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224831" y="4381970"/>
            <a:ext cx="11411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бюджета муниципального района на 2022 год и плановый период 2023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2024 гг. планируется сбалансированным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2567836" y="1264912"/>
            <a:ext cx="563671" cy="59304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8828217" y="1285645"/>
            <a:ext cx="410728" cy="50536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8" idx="0"/>
          </p:cNvCxnSpPr>
          <p:nvPr/>
        </p:nvCxnSpPr>
        <p:spPr>
          <a:xfrm>
            <a:off x="5974597" y="1444272"/>
            <a:ext cx="6581" cy="34695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ds02.infourok.ru/uploads/ex/0bdf/00041706-568bf56e/img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41" y="5221494"/>
            <a:ext cx="2281389" cy="152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s04.infourok.ru/uploads/ex/0753/0016890a-485033ee/img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882" y="5025448"/>
            <a:ext cx="2199634" cy="174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aw-bank.com/wp-content/uploads/2015/06/iStock_000034335534Sma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31" y="5025448"/>
            <a:ext cx="2194144" cy="171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7463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204" y="300625"/>
            <a:ext cx="11423736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BE18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Предельный объём муниципального долга муниципального района «Тунгиро-Олёкминский район» на 2021 год и плановый период 2022 и 2023 годы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утвержден в сумме 0,0 тысяч рублей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sun9-20.userapi.com/impg/JCjpdQR6Z05ek-ebIVl52YwbA7JJFwuSn3_NjA/Uaxm_LY9Qb4.jpg?size=320x213&amp;quality=96&amp;crop=32,0,536,357&amp;sign=a4a1b08457cc8da90371e8c7c4c21a4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4" y="1691014"/>
            <a:ext cx="11423735" cy="501041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30" name="Picture 6" descr="http://profcom.my1.ru/kartinki_3/dolg_15_08_2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394" y="5348614"/>
            <a:ext cx="1465545" cy="135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0814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zelenoborskiy.ucoz.ru/Dokumenty/gilkontrol/programm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471" y="200417"/>
            <a:ext cx="6413325" cy="132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essonovka.pnzreg.ru/upload/iblock/334/334428d721115ba339d2c89e4fe06c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443" y="1691014"/>
            <a:ext cx="9043792" cy="40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212938" y="5706936"/>
            <a:ext cx="117368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BE18C2"/>
                </a:solidFill>
              </a:rPr>
              <a:t>Бюджетные ассигнования на 2022 год в проекте бюджета муниципального района «Тунгиро-Олёкминский район» предусмотрены на реализацию 22 муниципальных программ на сумму 13126,3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28111825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EA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438412" y="538620"/>
            <a:ext cx="3394553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Экономическое и социальное развитие коренных малочисленных народов Севера в муниципальном районе на 2019-2021 </a:t>
            </a:r>
            <a:r>
              <a:rPr lang="ru-RU" b="1" dirty="0" smtClean="0">
                <a:solidFill>
                  <a:srgbClr val="BE18C2"/>
                </a:solidFill>
              </a:rPr>
              <a:t>годы- 50,0 </a:t>
            </a:r>
            <a:endParaRPr lang="ru-RU" b="1" dirty="0">
              <a:solidFill>
                <a:srgbClr val="BE18C2"/>
              </a:solidFill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4361145" y="538620"/>
            <a:ext cx="3394553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Социальная поддержка населения муниципального района «Тунгиро-Олёкминский район» на 2020 год</a:t>
            </a:r>
            <a:r>
              <a:rPr lang="ru-RU" b="1" dirty="0" smtClean="0">
                <a:solidFill>
                  <a:srgbClr val="BE18C2"/>
                </a:solidFill>
              </a:rPr>
              <a:t>- 850,0 </a:t>
            </a:r>
            <a:endParaRPr lang="ru-RU" b="1" dirty="0">
              <a:solidFill>
                <a:srgbClr val="BE18C2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8233775" y="538620"/>
            <a:ext cx="3394553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Развитие физической культуры и спорта на территории муниципального районе «Тунгиро-Олёкминский район» на 2020 </a:t>
            </a:r>
            <a:r>
              <a:rPr lang="ru-RU" b="1" dirty="0" smtClean="0">
                <a:solidFill>
                  <a:srgbClr val="BE18C2"/>
                </a:solidFill>
              </a:rPr>
              <a:t>год- 393,0</a:t>
            </a:r>
            <a:endParaRPr lang="ru-RU" b="1" dirty="0">
              <a:solidFill>
                <a:srgbClr val="BE18C2"/>
              </a:solidFill>
            </a:endParaRPr>
          </a:p>
        </p:txBody>
      </p:sp>
      <p:pic>
        <p:nvPicPr>
          <p:cNvPr id="1026" name="Picture 2" descr="https://www.tripsavvy.com/thmb/qN1vUqnIxxxzhqh62eKnuJMCNNg=/3508x2480/filters:no_upscale%28%29:max_bytes%28150000%29:strip_icc%28%29/GettyImages-55992272-5adf5249c06471003719ad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0" y="3144035"/>
            <a:ext cx="2810005" cy="245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spn.nso.ru/sites/cspn.nso.ru/wodby_files/files/page_164/image/cfee1df0aef1bf88281266898fc4ff19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21" y="3093930"/>
            <a:ext cx="2780777" cy="26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dl.sibsau.ru/pluginfile.php/360169/course/overviewfiles/spo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382" y="3144035"/>
            <a:ext cx="2855934" cy="258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0220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EA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438412" y="538620"/>
            <a:ext cx="3394553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Культура муниципального района «Тунгиро-Олёкминский район» на 2020 </a:t>
            </a:r>
            <a:r>
              <a:rPr lang="ru-RU" b="1" dirty="0" smtClean="0">
                <a:solidFill>
                  <a:srgbClr val="BE18C2"/>
                </a:solidFill>
              </a:rPr>
              <a:t>год- 280,0 </a:t>
            </a:r>
            <a:endParaRPr lang="ru-RU" b="1" dirty="0">
              <a:solidFill>
                <a:srgbClr val="BE18C2"/>
              </a:solidFill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4361145" y="538620"/>
            <a:ext cx="3394553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Переселение граждан Тунгиро-Олёкминского района из аварийного жилищного фонда на 2018-2020 </a:t>
            </a:r>
            <a:r>
              <a:rPr lang="ru-RU" b="1" dirty="0" smtClean="0">
                <a:solidFill>
                  <a:srgbClr val="BE18C2"/>
                </a:solidFill>
              </a:rPr>
              <a:t>годы- </a:t>
            </a:r>
            <a:r>
              <a:rPr lang="ru-RU" b="1" dirty="0" smtClean="0">
                <a:solidFill>
                  <a:srgbClr val="BE18C2"/>
                </a:solidFill>
              </a:rPr>
              <a:t>9966,5</a:t>
            </a:r>
            <a:endParaRPr lang="ru-RU" b="1" dirty="0">
              <a:solidFill>
                <a:srgbClr val="BE18C2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8233775" y="538620"/>
            <a:ext cx="3394553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Развитие образования в Тунгиро-Олёкминском районе на 2016-2020 </a:t>
            </a:r>
            <a:r>
              <a:rPr lang="ru-RU" b="1" dirty="0" smtClean="0">
                <a:solidFill>
                  <a:srgbClr val="BE18C2"/>
                </a:solidFill>
              </a:rPr>
              <a:t>годы -793,2</a:t>
            </a:r>
            <a:endParaRPr lang="ru-RU" b="1" dirty="0">
              <a:solidFill>
                <a:srgbClr val="BE18C2"/>
              </a:solidFill>
            </a:endParaRPr>
          </a:p>
        </p:txBody>
      </p:sp>
      <p:pic>
        <p:nvPicPr>
          <p:cNvPr id="2050" name="Picture 2" descr="https://zemetchino.pnzreg.ru/upload/iblock/6f7/6f760cbb4c05d4fd3d03d51e4f5fd93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00" y="3407079"/>
            <a:ext cx="3374692" cy="25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vernews.ru/uploads/0ky2hc89ogduuI2Aq9pQAP8u32rCq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56" y="3407079"/>
            <a:ext cx="3096842" cy="25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7.pngwing.com/pngs/82/964/png-transparent-globe-with-educational-hat-illustration-distance-education-teacher-school-training-education-icon-miscellaneous-globe-worl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322" y="3407079"/>
            <a:ext cx="2981237" cy="25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378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&amp;CHcy;&amp;tcy;&amp;ocy; &amp;tcy;&amp;acy;&amp;kcy;&amp;ocy;&amp;iecy; &amp;mcy;&amp;ucy;&amp;ncy;&amp;icy;&amp;tscy;&amp;icy;&amp;pcy;&amp;acy;&amp;lcy;&amp;softcy;&amp;ncy;&amp;ycy;&amp;jcy; &amp;bcy;&amp;yucy;&amp;dcy;&amp;zhcy;&amp;iecy;&amp;tcy;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99" y="313152"/>
            <a:ext cx="10797436" cy="629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27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EA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438412" y="538620"/>
            <a:ext cx="3394553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Обеспечение безопасности населения Тунгиро-Олекминского района от чрезвычайных ситуаций природного и техногенного характера на 2020-2022 </a:t>
            </a:r>
            <a:r>
              <a:rPr lang="ru-RU" b="1" dirty="0" smtClean="0">
                <a:solidFill>
                  <a:srgbClr val="BE18C2"/>
                </a:solidFill>
              </a:rPr>
              <a:t>годов -450,0 </a:t>
            </a:r>
            <a:endParaRPr lang="ru-RU" b="1" dirty="0">
              <a:solidFill>
                <a:srgbClr val="BE18C2"/>
              </a:solidFill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4361144" y="538620"/>
            <a:ext cx="3394553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Патриотическое воспитание граждан Тунгиро-Олёкминского района </a:t>
            </a:r>
            <a:r>
              <a:rPr lang="ru-RU" b="1" dirty="0" smtClean="0">
                <a:solidFill>
                  <a:srgbClr val="BE18C2"/>
                </a:solidFill>
              </a:rPr>
              <a:t> -100,0</a:t>
            </a:r>
            <a:endParaRPr lang="ru-RU" b="1" dirty="0">
              <a:solidFill>
                <a:srgbClr val="BE18C2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8233775" y="538620"/>
            <a:ext cx="3394553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Комплексное развитие транспортной инфраструктуры в муниципальном районе «Тунгиро-Олёкминский район» на 2018-2020 </a:t>
            </a:r>
            <a:r>
              <a:rPr lang="ru-RU" b="1" dirty="0" smtClean="0">
                <a:solidFill>
                  <a:srgbClr val="BE18C2"/>
                </a:solidFill>
              </a:rPr>
              <a:t>годы – 1736,4</a:t>
            </a:r>
            <a:endParaRPr lang="ru-RU" b="1" dirty="0">
              <a:solidFill>
                <a:srgbClr val="BE18C2"/>
              </a:solidFill>
            </a:endParaRPr>
          </a:p>
        </p:txBody>
      </p:sp>
      <p:pic>
        <p:nvPicPr>
          <p:cNvPr id="3074" name="Picture 2" descr="https://madou119.ru/wp-content/uploads/2015/12/bezopasnost_nasele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1" y="3482236"/>
            <a:ext cx="2768253" cy="243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no-so.ru/wp-content/uploads/2020/12/%D0%B4%D0%B5%D1%82%D0%B8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22" y="3482237"/>
            <a:ext cx="2805830" cy="243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https://vedom.ru/p/kZXGCdMSH-1DqTz27BHgbw/r900x800,q95/cKN2JEBDQoWkqEhVkkkUgw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797" y="3482236"/>
            <a:ext cx="2822531" cy="2475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31975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EA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438412" y="538620"/>
            <a:ext cx="3394553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Привлечение молодых специалистов для работы в муниципальных учреждениях социальной сферы на 2019-2023 </a:t>
            </a:r>
            <a:r>
              <a:rPr lang="ru-RU" b="1" dirty="0" smtClean="0">
                <a:solidFill>
                  <a:srgbClr val="BE18C2"/>
                </a:solidFill>
              </a:rPr>
              <a:t>годы -881,0 </a:t>
            </a:r>
            <a:endParaRPr lang="ru-RU" b="1" dirty="0">
              <a:solidFill>
                <a:srgbClr val="BE18C2"/>
              </a:solidFill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4361144" y="538620"/>
            <a:ext cx="3394553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Поддержка социально ориентированных некоммерческих организаций в муниципальном районе «Тунгиро-Олёкминский район</a:t>
            </a:r>
            <a:r>
              <a:rPr lang="ru-RU" b="1" dirty="0" smtClean="0">
                <a:solidFill>
                  <a:srgbClr val="BE18C2"/>
                </a:solidFill>
              </a:rPr>
              <a:t>» - 12,0 </a:t>
            </a:r>
            <a:endParaRPr lang="ru-RU" b="1" dirty="0">
              <a:solidFill>
                <a:srgbClr val="BE18C2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8233775" y="538620"/>
            <a:ext cx="3394553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BE18C2"/>
                </a:solidFill>
              </a:rPr>
              <a:t>Управление муниципальными финансами и муниципальным долгом муниципального района «Тунгиро-Олёкминский района» на 2020-2022 </a:t>
            </a:r>
            <a:r>
              <a:rPr lang="ru-RU" sz="1600" b="1" dirty="0" smtClean="0">
                <a:solidFill>
                  <a:srgbClr val="BE18C2"/>
                </a:solidFill>
              </a:rPr>
              <a:t>годы -</a:t>
            </a:r>
            <a:r>
              <a:rPr lang="ru-RU" sz="1600" b="1" dirty="0" smtClean="0">
                <a:solidFill>
                  <a:srgbClr val="BE18C2"/>
                </a:solidFill>
              </a:rPr>
              <a:t>5028,4</a:t>
            </a:r>
            <a:endParaRPr lang="ru-RU" sz="1600" b="1" dirty="0">
              <a:solidFill>
                <a:srgbClr val="BE18C2"/>
              </a:solidFill>
            </a:endParaRPr>
          </a:p>
        </p:txBody>
      </p:sp>
      <p:pic>
        <p:nvPicPr>
          <p:cNvPr id="4098" name="Picture 2" descr="https://sales-generator.ru/upload/medialibrary/eb3/xeb3b6266836a83b3267c973cd41d0328.jpg.pagespeed.ic.QdyKNgaxc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4" y="3356975"/>
            <a:ext cx="3140771" cy="271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mokshan.pnzreg.ru/upload/iblock/508/508564e4e7b92495ee586bc87155b58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989" y="3106037"/>
            <a:ext cx="3417517" cy="330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fkrf.ru/upload/iblock/111/1114861ac119822b8551660d7bf85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381" y="3106037"/>
            <a:ext cx="3022947" cy="330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4942" y="3244241"/>
            <a:ext cx="3169085" cy="475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70144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EA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438412" y="538620"/>
            <a:ext cx="3394553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Поддержка и развитие малого предпринимательства в муниципальном районе» на 2019-2022 </a:t>
            </a:r>
            <a:r>
              <a:rPr lang="ru-RU" b="1" dirty="0" smtClean="0">
                <a:solidFill>
                  <a:srgbClr val="BE18C2"/>
                </a:solidFill>
              </a:rPr>
              <a:t>годы -20,0 </a:t>
            </a:r>
            <a:endParaRPr lang="ru-RU" b="1" dirty="0">
              <a:solidFill>
                <a:srgbClr val="BE18C2"/>
              </a:solidFill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4361144" y="538620"/>
            <a:ext cx="3394553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Профилактика безнадзорности, беспризорности и правонарушений среди </a:t>
            </a:r>
            <a:r>
              <a:rPr lang="ru-RU" b="1" dirty="0" smtClean="0">
                <a:solidFill>
                  <a:srgbClr val="BE18C2"/>
                </a:solidFill>
              </a:rPr>
              <a:t>несовершеннолетних – 17,0 </a:t>
            </a:r>
            <a:endParaRPr lang="ru-RU" b="1" dirty="0">
              <a:solidFill>
                <a:srgbClr val="BE18C2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8233775" y="538620"/>
            <a:ext cx="3394553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Комплексное развитие систем коммунальной инфраструктуры муниципального района «Тунгиро-Олёкминский район</a:t>
            </a:r>
            <a:r>
              <a:rPr lang="ru-RU" b="1" dirty="0" smtClean="0">
                <a:solidFill>
                  <a:srgbClr val="BE18C2"/>
                </a:solidFill>
              </a:rPr>
              <a:t>» - 2000,0 </a:t>
            </a:r>
            <a:endParaRPr lang="ru-RU" b="1" dirty="0">
              <a:solidFill>
                <a:srgbClr val="BE18C2"/>
              </a:solidFill>
            </a:endParaRPr>
          </a:p>
        </p:txBody>
      </p:sp>
      <p:pic>
        <p:nvPicPr>
          <p:cNvPr id="5122" name="Picture 2" descr="https://rossaprimavera.ru/static/files/16d690d61a3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4" y="3106037"/>
            <a:ext cx="3154291" cy="330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temryuk.ru/upload/iblock/9b7/9b76aea9f396a995a82eedbb2f64e9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046" y="3106037"/>
            <a:ext cx="3032907" cy="330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rykovodstvo.ru/pars_docs/refs/38/37561/37561_html_m7d4922c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185" y="3106038"/>
            <a:ext cx="3005825" cy="330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6698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EA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438412" y="538620"/>
            <a:ext cx="3394553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Использование и охрана земель на территории </a:t>
            </a:r>
            <a:r>
              <a:rPr lang="ru-RU" b="1" dirty="0" smtClean="0">
                <a:solidFill>
                  <a:srgbClr val="BE18C2"/>
                </a:solidFill>
              </a:rPr>
              <a:t>МР -200,0 </a:t>
            </a:r>
            <a:endParaRPr lang="ru-RU" b="1" dirty="0">
              <a:solidFill>
                <a:srgbClr val="BE18C2"/>
              </a:solidFill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4361144" y="538620"/>
            <a:ext cx="3394553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Энергосбережение и повышение энергетической </a:t>
            </a:r>
            <a:r>
              <a:rPr lang="ru-RU" b="1" dirty="0" smtClean="0">
                <a:solidFill>
                  <a:srgbClr val="BE18C2"/>
                </a:solidFill>
              </a:rPr>
              <a:t>эффективности -286,0</a:t>
            </a:r>
            <a:endParaRPr lang="ru-RU" b="1" dirty="0">
              <a:solidFill>
                <a:srgbClr val="BE18C2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8233775" y="538620"/>
            <a:ext cx="3394553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Улучшение условий и охрана </a:t>
            </a:r>
            <a:r>
              <a:rPr lang="ru-RU" b="1" dirty="0" smtClean="0">
                <a:solidFill>
                  <a:srgbClr val="BE18C2"/>
                </a:solidFill>
              </a:rPr>
              <a:t>труда-40,0 </a:t>
            </a:r>
            <a:endParaRPr lang="ru-RU" b="1" dirty="0">
              <a:solidFill>
                <a:srgbClr val="BE18C2"/>
              </a:solidFill>
            </a:endParaRPr>
          </a:p>
        </p:txBody>
      </p:sp>
      <p:pic>
        <p:nvPicPr>
          <p:cNvPr id="6146" name="Picture 2" descr="https://atgarant.ru/drive/files/public/big/atg_orders_img_30515_891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65" y="3209795"/>
            <a:ext cx="2986891" cy="317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900igr.net/up/datas/221726/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238" y="3306871"/>
            <a:ext cx="2963582" cy="320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avatars.mds.yandex.net/i?id=8ab34eb564f0961eb2378b70c9a824b8-5579007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407" y="3306872"/>
            <a:ext cx="2798921" cy="320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6983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EA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438412" y="538620"/>
            <a:ext cx="2542783" cy="276825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Обустройство и содержание мест накопления </a:t>
            </a:r>
            <a:r>
              <a:rPr lang="ru-RU" b="1" dirty="0" smtClean="0">
                <a:solidFill>
                  <a:srgbClr val="BE18C2"/>
                </a:solidFill>
              </a:rPr>
              <a:t>ТКО-445,5</a:t>
            </a:r>
            <a:endParaRPr lang="ru-RU" b="1" dirty="0">
              <a:solidFill>
                <a:srgbClr val="BE18C2"/>
              </a:solidFill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3536907" y="538620"/>
            <a:ext cx="2784561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Укрепление единства российской нации и этнокультурное развитие народов </a:t>
            </a:r>
            <a:r>
              <a:rPr lang="ru-RU" b="1" dirty="0" smtClean="0">
                <a:solidFill>
                  <a:srgbClr val="BE18C2"/>
                </a:solidFill>
              </a:rPr>
              <a:t>России-5,0</a:t>
            </a:r>
            <a:endParaRPr lang="ru-RU" b="1" dirty="0">
              <a:solidFill>
                <a:srgbClr val="BE18C2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6743178" y="538620"/>
            <a:ext cx="2450925" cy="255531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BE18C2"/>
                </a:solidFill>
              </a:rPr>
              <a:t>Профилактика терроризма и </a:t>
            </a:r>
            <a:r>
              <a:rPr lang="ru-RU" b="1" dirty="0" smtClean="0">
                <a:solidFill>
                  <a:srgbClr val="BE18C2"/>
                </a:solidFill>
              </a:rPr>
              <a:t>экстремизма- 310,0</a:t>
            </a:r>
            <a:endParaRPr lang="ru-RU" b="1" dirty="0">
              <a:solidFill>
                <a:srgbClr val="BE18C2"/>
              </a:solidFill>
            </a:endParaRPr>
          </a:p>
        </p:txBody>
      </p:sp>
      <p:pic>
        <p:nvPicPr>
          <p:cNvPr id="2050" name="Picture 2" descr="https://avatars.mds.yandex.net/i?id=2a0000017d47b9e75dcf2b834781121ab377-1714228-fast-image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2" y="3650639"/>
            <a:ext cx="2542783" cy="285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cont.ws/uploads/pic/2018/5/img0%20%281%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230" y="3650639"/>
            <a:ext cx="2467628" cy="253721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Горизонтальный свиток 9"/>
          <p:cNvSpPr/>
          <p:nvPr/>
        </p:nvSpPr>
        <p:spPr>
          <a:xfrm>
            <a:off x="9507255" y="538619"/>
            <a:ext cx="2413349" cy="2392471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BE18C2"/>
                </a:solidFill>
              </a:rPr>
              <a:t>Улучшение транспортной инфраструктуры вблизи образовательных учреждений-230,0 </a:t>
            </a:r>
            <a:endParaRPr lang="ru-RU" sz="1700" b="1" dirty="0">
              <a:solidFill>
                <a:srgbClr val="BE18C2"/>
              </a:solidFill>
            </a:endParaRPr>
          </a:p>
        </p:txBody>
      </p:sp>
      <p:pic>
        <p:nvPicPr>
          <p:cNvPr id="11" name="Рисунок 10" descr="https://bibvp.ru/uploadedFiles/images/wegrtjjhgwgr-1200_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035" y="3650639"/>
            <a:ext cx="2359068" cy="253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inlubertsy.ru/upload/gallery/213/76713_0233f9d1412ef8323c589e1c175c433a6492e99e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254" y="3650639"/>
            <a:ext cx="2413349" cy="2537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9323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5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ndrey-eltsov.ru/wp-content/uploads/2020/03/fdy-6-32swrt-mkh_k_fd1mjfr-nj-7-3nfhfy-lek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5" y="187890"/>
            <a:ext cx="11611627" cy="653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326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91066298"/>
              </p:ext>
            </p:extLst>
          </p:nvPr>
        </p:nvGraphicFramePr>
        <p:xfrm>
          <a:off x="338204" y="313155"/>
          <a:ext cx="11599101" cy="6413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 rot="10800000" flipV="1">
            <a:off x="977029" y="5289671"/>
            <a:ext cx="11123109" cy="11541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3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 бюджета на 2022 г. и плановый период 2023-2024 гг. разработан в соответствии с бюджетным и налоговым законодательством Российской федерации, НПА  Забайкальского края и «Тунгиро-Олёкминского района».</a:t>
            </a:r>
            <a:endParaRPr lang="ru-RU" sz="23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278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ages.myshared.ru/10/987906/slide_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0" y="237995"/>
            <a:ext cx="11210793" cy="6275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w7.pngwing.com/pngs/380/316/png-transparent-person-holding-magnifying-glass-illustration-stick-figure-youtube-animation-searching-miscellaneous-text-presenta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111" y="5107403"/>
            <a:ext cx="2054268" cy="140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93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f2.ppt-online.org/files2/slide/g/gqXDWrmnhTviopPMcdEOL1NUuaHK8A0QkxJF4Slztj/slid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8" y="271400"/>
            <a:ext cx="11373633" cy="634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42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cf3.ppt-online.org/files3/slide/3/3jBt2EONwiGQnMdbPXuRcIgYJrk9hVDHmpq0lL/slide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55" y="250521"/>
            <a:ext cx="11498893" cy="63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56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4035</TotalTime>
  <Words>2013</Words>
  <Application>Microsoft Office PowerPoint</Application>
  <PresentationFormat>Произвольный</PresentationFormat>
  <Paragraphs>462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ЗОЯ</cp:lastModifiedBy>
  <cp:revision>310</cp:revision>
  <dcterms:created xsi:type="dcterms:W3CDTF">2021-10-25T05:01:36Z</dcterms:created>
  <dcterms:modified xsi:type="dcterms:W3CDTF">2021-11-29T01:15:48Z</dcterms:modified>
</cp:coreProperties>
</file>