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880" y="87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BA06E-A337-4936-A5CC-CBFE06B8F115}" type="datetimeFigureOut">
              <a:rPr lang="ru-RU" smtClean="0"/>
              <a:t>05.02.2021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86E39-5359-4448-B122-BB8442210C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148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BA06E-A337-4936-A5CC-CBFE06B8F115}" type="datetimeFigureOut">
              <a:rPr lang="ru-RU" smtClean="0"/>
              <a:t>05.02.2021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86E39-5359-4448-B122-BB8442210C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61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BA06E-A337-4936-A5CC-CBFE06B8F115}" type="datetimeFigureOut">
              <a:rPr lang="ru-RU" smtClean="0"/>
              <a:t>05.02.2021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86E39-5359-4448-B122-BB8442210C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323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BA06E-A337-4936-A5CC-CBFE06B8F115}" type="datetimeFigureOut">
              <a:rPr lang="ru-RU" smtClean="0"/>
              <a:t>05.02.2021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86E39-5359-4448-B122-BB8442210C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8003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BA06E-A337-4936-A5CC-CBFE06B8F115}" type="datetimeFigureOut">
              <a:rPr lang="ru-RU" smtClean="0"/>
              <a:t>05.02.2021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86E39-5359-4448-B122-BB8442210C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3295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BA06E-A337-4936-A5CC-CBFE06B8F115}" type="datetimeFigureOut">
              <a:rPr lang="ru-RU" smtClean="0"/>
              <a:t>05.02.2021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86E39-5359-4448-B122-BB8442210C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7272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BA06E-A337-4936-A5CC-CBFE06B8F115}" type="datetimeFigureOut">
              <a:rPr lang="ru-RU" smtClean="0"/>
              <a:t>05.02.2021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86E39-5359-4448-B122-BB8442210C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24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BA06E-A337-4936-A5CC-CBFE06B8F115}" type="datetimeFigureOut">
              <a:rPr lang="ru-RU" smtClean="0"/>
              <a:t>05.02.2021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86E39-5359-4448-B122-BB8442210C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1352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BA06E-A337-4936-A5CC-CBFE06B8F115}" type="datetimeFigureOut">
              <a:rPr lang="ru-RU" smtClean="0"/>
              <a:t>05.02.2021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86E39-5359-4448-B122-BB8442210C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5106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BA06E-A337-4936-A5CC-CBFE06B8F115}" type="datetimeFigureOut">
              <a:rPr lang="ru-RU" smtClean="0"/>
              <a:t>05.02.2021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86E39-5359-4448-B122-BB8442210C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223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BA06E-A337-4936-A5CC-CBFE06B8F115}" type="datetimeFigureOut">
              <a:rPr lang="ru-RU" smtClean="0"/>
              <a:t>05.02.2021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86E39-5359-4448-B122-BB8442210C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3553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4BA06E-A337-4936-A5CC-CBFE06B8F115}" type="datetimeFigureOut">
              <a:rPr lang="ru-RU" smtClean="0"/>
              <a:t>05.02.2021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86E39-5359-4448-B122-BB8442210C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985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log.ru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0" cy="915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700808" y="611560"/>
            <a:ext cx="37367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/>
              <a:t>МЕЖРАЙОННАЯ ИФНС РОССИИ №7</a:t>
            </a:r>
          </a:p>
          <a:p>
            <a:pPr algn="ctr"/>
            <a:r>
              <a:rPr lang="ru-RU" b="1" dirty="0" smtClean="0"/>
              <a:t>ПО ЗАБАЙКАЛЬСКОМУ КРАЮ</a:t>
            </a:r>
            <a:endParaRPr lang="ru-RU" b="1" dirty="0"/>
          </a:p>
        </p:txBody>
      </p:sp>
      <p:sp>
        <p:nvSpPr>
          <p:cNvPr id="2" name="TextBox 1"/>
          <p:cNvSpPr txBox="1"/>
          <p:nvPr/>
        </p:nvSpPr>
        <p:spPr>
          <a:xfrm>
            <a:off x="620688" y="1619672"/>
            <a:ext cx="5472608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tx2"/>
                </a:solidFill>
              </a:rPr>
              <a:t>Уважаемые налогоплательщики!</a:t>
            </a:r>
          </a:p>
          <a:p>
            <a:pPr algn="ctr"/>
            <a:endParaRPr lang="ru-RU" sz="1400" b="1" dirty="0" smtClean="0"/>
          </a:p>
          <a:p>
            <a:pPr algn="ctr"/>
            <a:r>
              <a:rPr lang="ru-RU" sz="1400" b="1" dirty="0" smtClean="0">
                <a:solidFill>
                  <a:srgbClr val="FF0000"/>
                </a:solidFill>
              </a:rPr>
              <a:t>Необходимо </a:t>
            </a:r>
            <a:r>
              <a:rPr lang="ru-RU" sz="1400" b="1" dirty="0">
                <a:solidFill>
                  <a:srgbClr val="FF0000"/>
                </a:solidFill>
              </a:rPr>
              <a:t>подать декларацию </a:t>
            </a:r>
            <a:r>
              <a:rPr lang="ru-RU" sz="1400" b="1" dirty="0" smtClean="0">
                <a:solidFill>
                  <a:srgbClr val="FF0000"/>
                </a:solidFill>
              </a:rPr>
              <a:t>3-НДФЛ </a:t>
            </a:r>
          </a:p>
          <a:p>
            <a:pPr algn="ctr"/>
            <a:r>
              <a:rPr lang="ru-RU" sz="1400" b="1" dirty="0" smtClean="0">
                <a:solidFill>
                  <a:srgbClr val="FF0000"/>
                </a:solidFill>
              </a:rPr>
              <a:t>в срок до 30 </a:t>
            </a:r>
            <a:r>
              <a:rPr lang="ru-RU" sz="1400" b="1" dirty="0" smtClean="0">
                <a:solidFill>
                  <a:srgbClr val="FF0000"/>
                </a:solidFill>
              </a:rPr>
              <a:t>апреля 2021 </a:t>
            </a:r>
            <a:r>
              <a:rPr lang="ru-RU" sz="1400" b="1" dirty="0" smtClean="0">
                <a:solidFill>
                  <a:srgbClr val="FF0000"/>
                </a:solidFill>
              </a:rPr>
              <a:t>года</a:t>
            </a:r>
          </a:p>
          <a:p>
            <a:pPr algn="ctr"/>
            <a:r>
              <a:rPr lang="ru-RU" sz="1400" dirty="0" smtClean="0">
                <a:solidFill>
                  <a:schemeClr val="tx2"/>
                </a:solidFill>
              </a:rPr>
              <a:t>если </a:t>
            </a:r>
            <a:r>
              <a:rPr lang="ru-RU" sz="1400" dirty="0">
                <a:solidFill>
                  <a:schemeClr val="tx2"/>
                </a:solidFill>
              </a:rPr>
              <a:t>в</a:t>
            </a:r>
            <a:r>
              <a:rPr lang="ru-RU" sz="1400" i="1" dirty="0" smtClean="0">
                <a:solidFill>
                  <a:schemeClr val="tx2"/>
                </a:solidFill>
              </a:rPr>
              <a:t> </a:t>
            </a:r>
            <a:r>
              <a:rPr lang="en-US" sz="1400" i="1" dirty="0" smtClean="0">
                <a:solidFill>
                  <a:schemeClr val="tx2"/>
                </a:solidFill>
              </a:rPr>
              <a:t> </a:t>
            </a:r>
            <a:r>
              <a:rPr lang="ru-RU" sz="1400" b="1" dirty="0" smtClean="0">
                <a:solidFill>
                  <a:schemeClr val="tx2"/>
                </a:solidFill>
              </a:rPr>
              <a:t>2020 </a:t>
            </a:r>
            <a:r>
              <a:rPr lang="ru-RU" sz="1400" dirty="0">
                <a:solidFill>
                  <a:schemeClr val="tx2"/>
                </a:solidFill>
              </a:rPr>
              <a:t>году Вы получили доходы:</a:t>
            </a:r>
          </a:p>
          <a:p>
            <a:pPr algn="ctr"/>
            <a:r>
              <a:rPr lang="ru-RU" sz="1400" dirty="0">
                <a:solidFill>
                  <a:schemeClr val="tx2"/>
                </a:solidFill>
              </a:rPr>
              <a:t>- от продажи имущества, находившегося в собственности менее 3-х </a:t>
            </a:r>
            <a:r>
              <a:rPr lang="ru-RU" sz="1400" dirty="0" smtClean="0">
                <a:solidFill>
                  <a:schemeClr val="tx2"/>
                </a:solidFill>
              </a:rPr>
              <a:t>лет (</a:t>
            </a:r>
            <a:r>
              <a:rPr lang="ru-RU" sz="1400" dirty="0">
                <a:solidFill>
                  <a:schemeClr val="tx2"/>
                </a:solidFill>
              </a:rPr>
              <a:t>приобретённого до </a:t>
            </a:r>
            <a:r>
              <a:rPr lang="ru-RU" sz="1400" dirty="0" smtClean="0">
                <a:solidFill>
                  <a:schemeClr val="tx2"/>
                </a:solidFill>
              </a:rPr>
              <a:t>01.01.2017 </a:t>
            </a:r>
            <a:r>
              <a:rPr lang="ru-RU" sz="1400" dirty="0">
                <a:solidFill>
                  <a:schemeClr val="tx2"/>
                </a:solidFill>
              </a:rPr>
              <a:t>года);</a:t>
            </a:r>
          </a:p>
          <a:p>
            <a:pPr algn="ctr"/>
            <a:r>
              <a:rPr lang="ru-RU" sz="1400" dirty="0">
                <a:solidFill>
                  <a:schemeClr val="tx2"/>
                </a:solidFill>
              </a:rPr>
              <a:t>- от продажи имущества, находившегося в собственности менее 5 лет (приобретённого после </a:t>
            </a:r>
            <a:r>
              <a:rPr lang="ru-RU" sz="1400" dirty="0" smtClean="0">
                <a:solidFill>
                  <a:schemeClr val="tx2"/>
                </a:solidFill>
              </a:rPr>
              <a:t>01.01.2017 </a:t>
            </a:r>
            <a:r>
              <a:rPr lang="ru-RU" sz="1400" dirty="0">
                <a:solidFill>
                  <a:schemeClr val="tx2"/>
                </a:solidFill>
              </a:rPr>
              <a:t>года кроме случаев, если имущество получено в порядке</a:t>
            </a:r>
          </a:p>
          <a:p>
            <a:pPr algn="ctr"/>
            <a:r>
              <a:rPr lang="ru-RU" sz="1400" dirty="0">
                <a:solidFill>
                  <a:schemeClr val="tx2"/>
                </a:solidFill>
              </a:rPr>
              <a:t>дарения и наследования от членов семьи и близких родственников, в результате приватизации или по договору пожизненного содержания</a:t>
            </a:r>
            <a:r>
              <a:rPr lang="ru-RU" sz="1400" dirty="0" smtClean="0">
                <a:solidFill>
                  <a:schemeClr val="tx2"/>
                </a:solidFill>
              </a:rPr>
              <a:t>); </a:t>
            </a:r>
          </a:p>
          <a:p>
            <a:pPr algn="ctr"/>
            <a:r>
              <a:rPr lang="ru-RU" sz="1400" dirty="0" smtClean="0">
                <a:solidFill>
                  <a:schemeClr val="tx2"/>
                </a:solidFill>
              </a:rPr>
              <a:t>- от </a:t>
            </a:r>
            <a:r>
              <a:rPr lang="ru-RU" sz="1400" dirty="0">
                <a:solidFill>
                  <a:schemeClr val="tx2"/>
                </a:solidFill>
              </a:rPr>
              <a:t>ценных бумаг, долей в уставном капитале</a:t>
            </a:r>
            <a:r>
              <a:rPr lang="ru-RU" sz="1400" dirty="0" smtClean="0">
                <a:solidFill>
                  <a:schemeClr val="tx2"/>
                </a:solidFill>
              </a:rPr>
              <a:t>;</a:t>
            </a:r>
          </a:p>
          <a:p>
            <a:pPr algn="ctr"/>
            <a:r>
              <a:rPr lang="ru-RU" sz="1400" dirty="0" smtClean="0">
                <a:solidFill>
                  <a:schemeClr val="tx2"/>
                </a:solidFill>
              </a:rPr>
              <a:t>- от </a:t>
            </a:r>
            <a:r>
              <a:rPr lang="ru-RU" sz="1400" dirty="0">
                <a:solidFill>
                  <a:schemeClr val="tx2"/>
                </a:solidFill>
              </a:rPr>
              <a:t>сдачи квартир, комнат и иного имущества в аренду; </a:t>
            </a:r>
            <a:endParaRPr lang="ru-RU" sz="1400" dirty="0" smtClean="0">
              <a:solidFill>
                <a:schemeClr val="tx2"/>
              </a:solidFill>
            </a:endParaRPr>
          </a:p>
          <a:p>
            <a:pPr algn="ctr"/>
            <a:r>
              <a:rPr lang="ru-RU" sz="1400" dirty="0" smtClean="0">
                <a:solidFill>
                  <a:schemeClr val="tx2"/>
                </a:solidFill>
              </a:rPr>
              <a:t>- </a:t>
            </a:r>
            <a:r>
              <a:rPr lang="ru-RU" sz="1400" dirty="0">
                <a:solidFill>
                  <a:schemeClr val="tx2"/>
                </a:solidFill>
              </a:rPr>
              <a:t>от предпринимательской деятельности; </a:t>
            </a:r>
            <a:endParaRPr lang="ru-RU" sz="1400" dirty="0" smtClean="0">
              <a:solidFill>
                <a:schemeClr val="tx2"/>
              </a:solidFill>
            </a:endParaRPr>
          </a:p>
          <a:p>
            <a:pPr algn="ctr"/>
            <a:r>
              <a:rPr lang="ru-RU" sz="1400" dirty="0" smtClean="0">
                <a:solidFill>
                  <a:schemeClr val="tx2"/>
                </a:solidFill>
              </a:rPr>
              <a:t>- </a:t>
            </a:r>
            <a:r>
              <a:rPr lang="ru-RU" sz="1400" dirty="0">
                <a:solidFill>
                  <a:schemeClr val="tx2"/>
                </a:solidFill>
              </a:rPr>
              <a:t>полученные в порядке дарения; </a:t>
            </a:r>
            <a:endParaRPr lang="ru-RU" sz="1400" dirty="0" smtClean="0">
              <a:solidFill>
                <a:schemeClr val="tx2"/>
              </a:solidFill>
            </a:endParaRPr>
          </a:p>
          <a:p>
            <a:pPr algn="ctr"/>
            <a:r>
              <a:rPr lang="ru-RU" sz="1400" dirty="0" smtClean="0">
                <a:solidFill>
                  <a:schemeClr val="tx2"/>
                </a:solidFill>
              </a:rPr>
              <a:t>- </a:t>
            </a:r>
            <a:r>
              <a:rPr lang="ru-RU" sz="1400" dirty="0">
                <a:solidFill>
                  <a:schemeClr val="tx2"/>
                </a:solidFill>
              </a:rPr>
              <a:t>в виде выигрышей в лотереи и т.д.</a:t>
            </a:r>
          </a:p>
          <a:p>
            <a:pPr algn="ctr"/>
            <a:r>
              <a:rPr lang="ru-RU" sz="1400" b="1" dirty="0">
                <a:solidFill>
                  <a:srgbClr val="FF0000"/>
                </a:solidFill>
              </a:rPr>
              <a:t>Оплата налога, исчисленного в соответствии </a:t>
            </a:r>
            <a:r>
              <a:rPr lang="ru-RU" sz="1400" b="1" dirty="0" smtClean="0">
                <a:solidFill>
                  <a:srgbClr val="FF0000"/>
                </a:solidFill>
              </a:rPr>
              <a:t>с декларацией</a:t>
            </a:r>
            <a:r>
              <a:rPr lang="ru-RU" sz="1400" b="1" dirty="0">
                <a:solidFill>
                  <a:srgbClr val="FF0000"/>
                </a:solidFill>
              </a:rPr>
              <a:t>, производится не </a:t>
            </a:r>
            <a:r>
              <a:rPr lang="ru-RU" sz="1400" b="1" dirty="0" smtClean="0">
                <a:solidFill>
                  <a:srgbClr val="FF0000"/>
                </a:solidFill>
              </a:rPr>
              <a:t>позднее 15 </a:t>
            </a:r>
            <a:r>
              <a:rPr lang="ru-RU" sz="1400" b="1" dirty="0">
                <a:solidFill>
                  <a:srgbClr val="FF0000"/>
                </a:solidFill>
              </a:rPr>
              <a:t>июля </a:t>
            </a:r>
            <a:r>
              <a:rPr lang="ru-RU" sz="1400" b="1" dirty="0" smtClean="0">
                <a:solidFill>
                  <a:srgbClr val="FF0000"/>
                </a:solidFill>
              </a:rPr>
              <a:t>2021 </a:t>
            </a:r>
            <a:r>
              <a:rPr lang="ru-RU" sz="1400" b="1" dirty="0" smtClean="0">
                <a:solidFill>
                  <a:srgbClr val="FF0000"/>
                </a:solidFill>
              </a:rPr>
              <a:t>год</a:t>
            </a:r>
            <a:r>
              <a:rPr lang="ru-RU" sz="1400" b="1" dirty="0">
                <a:solidFill>
                  <a:srgbClr val="FF0000"/>
                </a:solidFill>
              </a:rPr>
              <a:t>а</a:t>
            </a:r>
            <a:r>
              <a:rPr lang="ru-RU" sz="1400" b="1" dirty="0" smtClean="0">
                <a:solidFill>
                  <a:srgbClr val="FF0000"/>
                </a:solidFill>
              </a:rPr>
              <a:t> </a:t>
            </a:r>
          </a:p>
          <a:p>
            <a:pPr algn="ctr"/>
            <a:endParaRPr lang="ru-RU" sz="1400" dirty="0" smtClean="0"/>
          </a:p>
          <a:p>
            <a:pPr algn="ctr"/>
            <a:r>
              <a:rPr lang="ru-RU" sz="1400" dirty="0" smtClean="0">
                <a:solidFill>
                  <a:schemeClr val="tx2"/>
                </a:solidFill>
              </a:rPr>
              <a:t>Непредставление в установленный законодательством срок налоговой декларации в налоговый орган влечёт наложение штрафа согласно ст. 119 НК РФ</a:t>
            </a:r>
          </a:p>
          <a:p>
            <a:pPr algn="ctr"/>
            <a:endParaRPr lang="ru-RU" sz="1400" dirty="0" smtClean="0">
              <a:solidFill>
                <a:schemeClr val="tx2"/>
              </a:solidFill>
            </a:endParaRPr>
          </a:p>
          <a:p>
            <a:pPr algn="ctr"/>
            <a:r>
              <a:rPr lang="ru-RU" sz="1400" dirty="0" smtClean="0">
                <a:solidFill>
                  <a:schemeClr val="tx2"/>
                </a:solidFill>
              </a:rPr>
              <a:t>На </a:t>
            </a:r>
            <a:r>
              <a:rPr lang="ru-RU" sz="1400" dirty="0">
                <a:solidFill>
                  <a:schemeClr val="tx2"/>
                </a:solidFill>
              </a:rPr>
              <a:t>граждан, представляющих налоговую декларацию за </a:t>
            </a:r>
            <a:r>
              <a:rPr lang="ru-RU" sz="1400" dirty="0" smtClean="0">
                <a:solidFill>
                  <a:schemeClr val="tx2"/>
                </a:solidFill>
              </a:rPr>
              <a:t>2020 </a:t>
            </a:r>
            <a:r>
              <a:rPr lang="ru-RU" sz="1400" dirty="0">
                <a:solidFill>
                  <a:schemeClr val="tx2"/>
                </a:solidFill>
              </a:rPr>
              <a:t>год исключительно с целью получения налоговых вычетов по НДФЛ (стандартных, социальных, инвестиционных, имущественных при покупке жилья), установленный срок подачи декларации - 30 </a:t>
            </a:r>
            <a:r>
              <a:rPr lang="ru-RU" sz="1400" smtClean="0">
                <a:solidFill>
                  <a:schemeClr val="tx2"/>
                </a:solidFill>
              </a:rPr>
              <a:t>апреля 2021 </a:t>
            </a:r>
            <a:r>
              <a:rPr lang="ru-RU" sz="1400" dirty="0">
                <a:solidFill>
                  <a:schemeClr val="tx2"/>
                </a:solidFill>
              </a:rPr>
              <a:t>года - не распространяется.</a:t>
            </a:r>
          </a:p>
          <a:p>
            <a:pPr algn="ctr"/>
            <a:r>
              <a:rPr lang="ru-RU" sz="1400" b="1" dirty="0"/>
              <a:t>Телефон Единого контакт-центра (звонок бесплатный): 8 (800) 222-2222</a:t>
            </a:r>
            <a:r>
              <a:rPr lang="ru-RU" sz="1400" dirty="0"/>
              <a:t> </a:t>
            </a:r>
            <a:r>
              <a:rPr lang="ru-RU" sz="1400" b="1" dirty="0"/>
              <a:t>Сайт: </a:t>
            </a:r>
            <a:r>
              <a:rPr lang="en-US" sz="1400" b="1" dirty="0">
                <a:hlinkClick r:id="rId3"/>
              </a:rPr>
              <a:t>www.nalog.ru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76243459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224</Words>
  <Application>Microsoft Office PowerPoint</Application>
  <PresentationFormat>Экран (4:3)</PresentationFormat>
  <Paragraphs>21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Веретельников Максим Юрьевич</dc:creator>
  <cp:lastModifiedBy>Елистратова Наталья Сергеевна</cp:lastModifiedBy>
  <cp:revision>7</cp:revision>
  <dcterms:created xsi:type="dcterms:W3CDTF">2020-06-16T05:56:02Z</dcterms:created>
  <dcterms:modified xsi:type="dcterms:W3CDTF">2021-02-04T23:52:59Z</dcterms:modified>
</cp:coreProperties>
</file>