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04" y="-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0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9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5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0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5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A06E-A337-4936-A5CC-CBFE06B8F1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0808" y="611560"/>
            <a:ext cx="3736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МЕЖРАЙОННАЯ ИФНС РОССИИ №7</a:t>
            </a:r>
          </a:p>
          <a:p>
            <a:pPr algn="ctr"/>
            <a:r>
              <a:rPr lang="ru-RU" b="1" dirty="0" smtClean="0"/>
              <a:t>ПО ЗАБАЙКАЛЬСКОМУ КРАЮ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0688" y="1619672"/>
            <a:ext cx="54726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Уважаемые налогоплательщики!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1400" b="1" dirty="0">
                <a:solidFill>
                  <a:srgbClr val="FF0000"/>
                </a:solidFill>
              </a:rPr>
              <a:t>подать декларацию </a:t>
            </a:r>
            <a:r>
              <a:rPr lang="ru-RU" sz="1400" b="1" dirty="0" smtClean="0">
                <a:solidFill>
                  <a:srgbClr val="FF0000"/>
                </a:solidFill>
              </a:rPr>
              <a:t>3-НДФЛ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 срок до 30 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апреля</a:t>
            </a:r>
            <a:r>
              <a:rPr lang="ru-RU" sz="1400" b="1" dirty="0" smtClean="0">
                <a:solidFill>
                  <a:srgbClr val="FF0000"/>
                </a:solidFill>
              </a:rPr>
              <a:t> 2021 </a:t>
            </a:r>
            <a:r>
              <a:rPr lang="ru-RU" sz="1400" b="1" dirty="0" smtClean="0">
                <a:solidFill>
                  <a:srgbClr val="FF0000"/>
                </a:solidFill>
              </a:rPr>
              <a:t>года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если </a:t>
            </a:r>
            <a:r>
              <a:rPr lang="ru-RU" sz="1400" dirty="0">
                <a:solidFill>
                  <a:schemeClr val="tx2"/>
                </a:solidFill>
              </a:rPr>
              <a:t>в</a:t>
            </a:r>
            <a:r>
              <a:rPr lang="ru-RU" sz="1400" i="1" dirty="0" smtClean="0">
                <a:solidFill>
                  <a:schemeClr val="tx2"/>
                </a:solidFill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2020 </a:t>
            </a:r>
            <a:r>
              <a:rPr lang="ru-RU" sz="1400" dirty="0">
                <a:solidFill>
                  <a:schemeClr val="tx2"/>
                </a:solidFill>
              </a:rPr>
              <a:t>году Вы получили доходы: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- от продажи имущества, находившегося в собственности менее 3-х </a:t>
            </a:r>
            <a:r>
              <a:rPr lang="ru-RU" sz="1400" dirty="0" smtClean="0">
                <a:solidFill>
                  <a:schemeClr val="tx2"/>
                </a:solidFill>
              </a:rPr>
              <a:t>лет (</a:t>
            </a:r>
            <a:r>
              <a:rPr lang="ru-RU" sz="1400" dirty="0">
                <a:solidFill>
                  <a:schemeClr val="tx2"/>
                </a:solidFill>
              </a:rPr>
              <a:t>приобретённого до 01.01.2016 года);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- от продажи имущества, находившегося в собственности менее 5 лет (приобретённого после 01.01.2016 года кроме случаев, если имущество получено в порядке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дарения и наследования от членов семьи и близких родственников, в результате приватизации или по договору пожизненного содержания</a:t>
            </a:r>
            <a:r>
              <a:rPr lang="ru-RU" sz="1400" dirty="0" smtClean="0">
                <a:solidFill>
                  <a:schemeClr val="tx2"/>
                </a:solidFill>
              </a:rPr>
              <a:t>);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от </a:t>
            </a:r>
            <a:r>
              <a:rPr lang="ru-RU" sz="1400" dirty="0">
                <a:solidFill>
                  <a:schemeClr val="tx2"/>
                </a:solidFill>
              </a:rPr>
              <a:t>ценных бумаг, долей в уставном капитале</a:t>
            </a:r>
            <a:r>
              <a:rPr lang="ru-RU" sz="1400" dirty="0" smtClean="0">
                <a:solidFill>
                  <a:schemeClr val="tx2"/>
                </a:solidFill>
              </a:rPr>
              <a:t>;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от </a:t>
            </a:r>
            <a:r>
              <a:rPr lang="ru-RU" sz="1400" dirty="0">
                <a:solidFill>
                  <a:schemeClr val="tx2"/>
                </a:solidFill>
              </a:rPr>
              <a:t>сдачи квартир, комнат и иного имущества в аренду;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от предпринимательской деятельности;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полученные в порядке дарения;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в виде выигрышей в лотереи и т.д.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Оплата налога, исчисленного в соответствии </a:t>
            </a:r>
            <a:r>
              <a:rPr lang="ru-RU" sz="1400" b="1" dirty="0" smtClean="0">
                <a:solidFill>
                  <a:srgbClr val="FF0000"/>
                </a:solidFill>
              </a:rPr>
              <a:t>с декларацией</a:t>
            </a:r>
            <a:r>
              <a:rPr lang="ru-RU" sz="1400" b="1" dirty="0">
                <a:solidFill>
                  <a:srgbClr val="FF0000"/>
                </a:solidFill>
              </a:rPr>
              <a:t>, производится не </a:t>
            </a:r>
            <a:r>
              <a:rPr lang="ru-RU" sz="1400" b="1" dirty="0" smtClean="0">
                <a:solidFill>
                  <a:srgbClr val="FF0000"/>
                </a:solidFill>
              </a:rPr>
              <a:t>позднее 15 </a:t>
            </a:r>
            <a:r>
              <a:rPr lang="ru-RU" sz="1400" b="1" dirty="0">
                <a:solidFill>
                  <a:srgbClr val="FF0000"/>
                </a:solidFill>
              </a:rPr>
              <a:t>июля </a:t>
            </a:r>
            <a:r>
              <a:rPr lang="ru-RU" sz="1400" b="1" dirty="0" smtClean="0">
                <a:solidFill>
                  <a:srgbClr val="FF0000"/>
                </a:solidFill>
              </a:rPr>
              <a:t>2021 </a:t>
            </a:r>
            <a:r>
              <a:rPr lang="ru-RU" sz="1400" b="1" dirty="0" smtClean="0">
                <a:solidFill>
                  <a:srgbClr val="FF0000"/>
                </a:solidFill>
              </a:rPr>
              <a:t>год</a:t>
            </a:r>
            <a:r>
              <a:rPr lang="ru-RU" sz="1400" b="1" dirty="0">
                <a:solidFill>
                  <a:srgbClr val="FF0000"/>
                </a:solidFill>
              </a:rPr>
              <a:t>а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Непредставление в установленный законодательством срок налоговой декларации в налоговый орган влечёт наложение штрафа согласно ст. 119 НК РФ</a:t>
            </a:r>
          </a:p>
          <a:p>
            <a:pPr algn="ctr"/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  <a:r>
              <a:rPr lang="ru-RU" sz="1400" dirty="0">
                <a:solidFill>
                  <a:schemeClr val="tx2"/>
                </a:solidFill>
              </a:rPr>
              <a:t>граждан, представляющих налоговую декларацию за </a:t>
            </a:r>
            <a:r>
              <a:rPr lang="ru-RU" sz="1400" dirty="0" smtClean="0">
                <a:solidFill>
                  <a:schemeClr val="tx2"/>
                </a:solidFill>
              </a:rPr>
              <a:t>2020 </a:t>
            </a:r>
            <a:r>
              <a:rPr lang="ru-RU" sz="1400" dirty="0">
                <a:solidFill>
                  <a:schemeClr val="tx2"/>
                </a:solidFill>
              </a:rPr>
              <a:t>год </a:t>
            </a:r>
            <a:r>
              <a:rPr lang="ru-RU" sz="1400" b="1" u="sng" dirty="0">
                <a:solidFill>
                  <a:schemeClr val="tx2"/>
                </a:solidFill>
              </a:rPr>
              <a:t>исключительно с целью получения налоговых вычетов по НДФЛ (стандартных, социальных, инвестиционных, имущественных при покупке жилья)</a:t>
            </a:r>
            <a:r>
              <a:rPr lang="ru-RU" sz="1400" dirty="0">
                <a:solidFill>
                  <a:schemeClr val="tx2"/>
                </a:solidFill>
              </a:rPr>
              <a:t>, установленный срок подачи декларации - 30 </a:t>
            </a:r>
            <a:r>
              <a:rPr lang="ru-RU" sz="1400" dirty="0" smtClean="0">
                <a:solidFill>
                  <a:schemeClr val="tx2"/>
                </a:solidFill>
              </a:rPr>
              <a:t> апреля 2021 </a:t>
            </a:r>
            <a:r>
              <a:rPr lang="ru-RU" sz="1400" dirty="0">
                <a:solidFill>
                  <a:schemeClr val="tx2"/>
                </a:solidFill>
              </a:rPr>
              <a:t>года - не распространяется.</a:t>
            </a:r>
          </a:p>
          <a:p>
            <a:pPr algn="ctr"/>
            <a:r>
              <a:rPr lang="ru-RU" sz="1400" b="1" dirty="0"/>
              <a:t>Телефон Единого контакт-центра (звонок бесплатный): 8 (800) 222-2222</a:t>
            </a:r>
            <a:r>
              <a:rPr lang="ru-RU" sz="1400" dirty="0"/>
              <a:t> </a:t>
            </a:r>
            <a:r>
              <a:rPr lang="ru-RU" sz="1400" b="1" dirty="0"/>
              <a:t>Сайт: </a:t>
            </a:r>
            <a:r>
              <a:rPr lang="en-US" sz="1400" b="1" dirty="0">
                <a:hlinkClick r:id="rId3"/>
              </a:rPr>
              <a:t>www.nalog.ru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434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224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Веретельников Максим Юрьевич</dc:creator>
  <cp:lastModifiedBy>Масюкова Маргарита Леонидовна</cp:lastModifiedBy>
  <cp:revision>7</cp:revision>
  <dcterms:created xsi:type="dcterms:W3CDTF">2020-06-16T05:56:02Z</dcterms:created>
  <dcterms:modified xsi:type="dcterms:W3CDTF">2021-04-08T00:38:12Z</dcterms:modified>
</cp:coreProperties>
</file>