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1" r:id="rId3"/>
    <p:sldMasterId id="2147483702" r:id="rId4"/>
  </p:sldMasterIdLst>
  <p:notesMasterIdLst>
    <p:notesMasterId r:id="rId17"/>
  </p:notesMasterIdLst>
  <p:sldIdLst>
    <p:sldId id="256" r:id="rId5"/>
    <p:sldId id="269" r:id="rId6"/>
    <p:sldId id="270" r:id="rId7"/>
    <p:sldId id="272" r:id="rId8"/>
    <p:sldId id="258" r:id="rId9"/>
    <p:sldId id="259" r:id="rId10"/>
    <p:sldId id="268" r:id="rId11"/>
    <p:sldId id="266" r:id="rId12"/>
    <p:sldId id="263" r:id="rId13"/>
    <p:sldId id="264" r:id="rId14"/>
    <p:sldId id="274" r:id="rId15"/>
    <p:sldId id="265" r:id="rId16"/>
  </p:sldIdLst>
  <p:sldSz cx="9144000" cy="5143500" type="screen16x9"/>
  <p:notesSz cx="6797675" cy="9926638"/>
  <p:embeddedFontLst>
    <p:embeddedFont>
      <p:font typeface="tahoma" panose="020B060403050404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78" y="-486"/>
      </p:cViewPr>
      <p:guideLst>
        <p:guide orient="horz" pos="1671"/>
        <p:guide orient="horz" pos="1587"/>
        <p:guide pos="1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3"/>
          </c:dPt>
          <c:dLbls>
            <c:dLbl>
              <c:idx val="0"/>
              <c:layout>
                <c:manualLayout>
                  <c:x val="-0.16407030074203041"/>
                  <c:y val="-0.170342058692710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726064167473455E-2"/>
                  <c:y val="-0.160161216654939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708</c:v>
                </c:pt>
                <c:pt idx="1">
                  <c:v>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104580972484534E-2"/>
          <c:y val="5.9108282840368162E-2"/>
          <c:w val="0.50442034218420173"/>
          <c:h val="0.80038222248809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58991130615117E-2"/>
                  <c:y val="-3.09086027478428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659524672697254"/>
                  <c:y val="5.0369403399622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Лица моложе трудоспособного возраста</c:v>
                </c:pt>
                <c:pt idx="1">
                  <c:v>Лица трудоспособного возраста</c:v>
                </c:pt>
                <c:pt idx="2">
                  <c:v>Лица старше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353</c:v>
                </c:pt>
                <c:pt idx="1">
                  <c:v>737</c:v>
                </c:pt>
                <c:pt idx="2">
                  <c:v>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917028192296591E-2"/>
          <c:y val="4.2291557305336833E-2"/>
          <c:w val="0.92608297180770061"/>
          <c:h val="0.762711723534560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золота, кг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421,1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608,9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435,3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398,3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2019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285.10000000000002</c:v>
                </c:pt>
                <c:pt idx="1">
                  <c:v>421.1</c:v>
                </c:pt>
                <c:pt idx="2">
                  <c:v>608.9</c:v>
                </c:pt>
                <c:pt idx="3">
                  <c:v>435.3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29732992"/>
        <c:axId val="129734528"/>
        <c:axId val="0"/>
      </c:bar3DChart>
      <c:catAx>
        <c:axId val="1297329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9734528"/>
        <c:crosses val="autoZero"/>
        <c:auto val="1"/>
        <c:lblAlgn val="ctr"/>
        <c:lblOffset val="100"/>
        <c:noMultiLvlLbl val="0"/>
      </c:catAx>
      <c:valAx>
        <c:axId val="129734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297329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776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17588" y="7416275"/>
            <a:ext cx="4140772" cy="702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17788" y="1169988"/>
            <a:ext cx="10410826" cy="5856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79567" y="4778184"/>
            <a:ext cx="5438437" cy="3908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79567" y="4778184"/>
            <a:ext cx="5438437" cy="3908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79567" y="4778184"/>
            <a:ext cx="5438437" cy="3908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cd4d51e2a_5_0:notes"/>
          <p:cNvSpPr txBox="1">
            <a:spLocks noGrp="1"/>
          </p:cNvSpPr>
          <p:nvPr>
            <p:ph type="body" idx="1"/>
          </p:nvPr>
        </p:nvSpPr>
        <p:spPr>
          <a:xfrm>
            <a:off x="679567" y="4778184"/>
            <a:ext cx="5438437" cy="3908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dcd4d51e2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79567" y="4778184"/>
            <a:ext cx="5438437" cy="3908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79567" y="4778184"/>
            <a:ext cx="5438437" cy="3908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1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ctrTitle"/>
          </p:nvPr>
        </p:nvSpPr>
        <p:spPr>
          <a:xfrm>
            <a:off x="486922" y="39203"/>
            <a:ext cx="8148487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1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388700" y="4055980"/>
            <a:ext cx="8344930" cy="82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1"/>
          </p:nvPr>
        </p:nvSpPr>
        <p:spPr>
          <a:xfrm>
            <a:off x="738850" y="1088631"/>
            <a:ext cx="3468544" cy="325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2"/>
          </p:nvPr>
        </p:nvSpPr>
        <p:spPr>
          <a:xfrm>
            <a:off x="4985272" y="1088631"/>
            <a:ext cx="3241570" cy="27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03" y="79559"/>
            <a:ext cx="8768324" cy="430887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6117" y="4775435"/>
            <a:ext cx="2098136" cy="215444"/>
          </a:xfrm>
        </p:spPr>
        <p:txBody>
          <a:bodyPr/>
          <a:lstStyle/>
          <a:p>
            <a:fld id="{8A84BB9A-1C41-4976-8296-D3BAEEEE5399}" type="datetimeFigureOut">
              <a:rPr lang="ru-RU" smtClean="0"/>
              <a:pPr/>
              <a:t>10.06.2021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01593" y="4775435"/>
            <a:ext cx="2919146" cy="2154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215444"/>
          </a:xfrm>
        </p:spPr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1031051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2030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 u="none" strike="noStrike" cap="none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70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FFFFFF"/>
                </a:solidFill>
              </a:rPr>
              <a:t>Тунгиро-Олёкминского</a:t>
            </a:r>
            <a:r>
              <a:rPr lang="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FFFFFF"/>
                </a:solidFill>
              </a:rPr>
              <a:t>района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Промышленность</a:t>
            </a:r>
            <a:endParaRPr sz="1100" dirty="0"/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64"/>
          <p:cNvSpPr txBox="1"/>
          <p:nvPr/>
        </p:nvSpPr>
        <p:spPr>
          <a:xfrm>
            <a:off x="483714" y="2067707"/>
            <a:ext cx="5256961" cy="121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Виды предприятий района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Энергетика (</a:t>
            </a:r>
            <a:r>
              <a:rPr lang="ru-RU" dirty="0">
                <a:solidFill>
                  <a:schemeClr val="dk1"/>
                </a:solidFill>
              </a:rPr>
              <a:t>ООО «Коммунальник», АО «ЭСК </a:t>
            </a:r>
            <a:r>
              <a:rPr lang="ru-RU" dirty="0" smtClean="0">
                <a:solidFill>
                  <a:schemeClr val="dk1"/>
                </a:solidFill>
              </a:rPr>
              <a:t>Сибири»</a:t>
            </a:r>
            <a:r>
              <a:rPr lang="ru" dirty="0" smtClean="0">
                <a:solidFill>
                  <a:srgbClr val="231F20"/>
                </a:solidFill>
              </a:rPr>
              <a:t>)</a:t>
            </a: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-RU" dirty="0" smtClean="0">
                <a:solidFill>
                  <a:srgbClr val="231F20"/>
                </a:solidFill>
              </a:rPr>
              <a:t>З</a:t>
            </a:r>
            <a:r>
              <a:rPr lang="ru" dirty="0" smtClean="0">
                <a:solidFill>
                  <a:srgbClr val="231F20"/>
                </a:solidFill>
              </a:rPr>
              <a:t>олотодобыча (</a:t>
            </a:r>
            <a:r>
              <a:rPr lang="ru-RU" dirty="0">
                <a:solidFill>
                  <a:schemeClr val="dk1"/>
                </a:solidFill>
              </a:rPr>
              <a:t>ООО «Мокла», ООО «</a:t>
            </a:r>
            <a:r>
              <a:rPr lang="ru-RU" dirty="0" err="1">
                <a:solidFill>
                  <a:schemeClr val="dk1"/>
                </a:solidFill>
              </a:rPr>
              <a:t>Урюм</a:t>
            </a:r>
            <a:r>
              <a:rPr lang="ru-RU" dirty="0">
                <a:solidFill>
                  <a:schemeClr val="dk1"/>
                </a:solidFill>
              </a:rPr>
              <a:t>», ООО «</a:t>
            </a:r>
            <a:r>
              <a:rPr lang="ru-RU" dirty="0" err="1">
                <a:solidFill>
                  <a:schemeClr val="dk1"/>
                </a:solidFill>
              </a:rPr>
              <a:t>Нергеопром</a:t>
            </a:r>
            <a:r>
              <a:rPr lang="ru-RU" dirty="0">
                <a:solidFill>
                  <a:schemeClr val="dk1"/>
                </a:solidFill>
              </a:rPr>
              <a:t>», ООО «Королевское</a:t>
            </a:r>
            <a:r>
              <a:rPr lang="ru-RU" dirty="0" smtClean="0">
                <a:solidFill>
                  <a:schemeClr val="dk1"/>
                </a:solidFill>
              </a:rPr>
              <a:t>»</a:t>
            </a:r>
            <a:r>
              <a:rPr lang="ru" dirty="0" smtClean="0">
                <a:solidFill>
                  <a:srgbClr val="231F20"/>
                </a:solidFill>
              </a:rPr>
              <a:t>)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70" name="Google Shape;570;p64"/>
          <p:cNvSpPr txBox="1"/>
          <p:nvPr/>
        </p:nvSpPr>
        <p:spPr>
          <a:xfrm>
            <a:off x="483714" y="1601605"/>
            <a:ext cx="496350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</a:t>
            </a:r>
            <a:r>
              <a:rPr lang="ru" sz="1700" dirty="0" smtClean="0">
                <a:solidFill>
                  <a:schemeClr val="dk1"/>
                </a:solidFill>
              </a:rPr>
              <a:t>предприятия: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8" descr="p_26127_1_gallery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626" y="923026"/>
            <a:ext cx="2515830" cy="297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Добыча полезных ископаемых.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0446740"/>
              </p:ext>
            </p:extLst>
          </p:nvPr>
        </p:nvGraphicFramePr>
        <p:xfrm>
          <a:off x="395536" y="1113588"/>
          <a:ext cx="850423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077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362989" y="871321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/>
              <a:t>Строительство солнечных батарей в отдаленных селах</a:t>
            </a:r>
            <a:endParaRPr sz="1100" dirty="0"/>
          </a:p>
        </p:txBody>
      </p:sp>
      <p:sp>
        <p:nvSpPr>
          <p:cNvPr id="580" name="Google Shape;580;p65"/>
          <p:cNvSpPr txBox="1"/>
          <p:nvPr/>
        </p:nvSpPr>
        <p:spPr>
          <a:xfrm>
            <a:off x="683274" y="1395388"/>
            <a:ext cx="5251699" cy="186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Инициатор проекта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sz="1100" dirty="0" smtClean="0">
                <a:solidFill>
                  <a:srgbClr val="231F20"/>
                </a:solidFill>
              </a:rPr>
              <a:t>Министерство ЖКХ, энергетики, цифровизации и связи ЗК, АО «</a:t>
            </a:r>
            <a:r>
              <a:rPr lang="ru-RU" sz="1100" dirty="0" err="1" smtClean="0">
                <a:solidFill>
                  <a:srgbClr val="231F20"/>
                </a:solidFill>
              </a:rPr>
              <a:t>Россети</a:t>
            </a:r>
            <a:r>
              <a:rPr lang="ru-RU" sz="1100" dirty="0" smtClean="0">
                <a:solidFill>
                  <a:srgbClr val="231F20"/>
                </a:solidFill>
              </a:rPr>
              <a:t> Сибири»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Объём инвестиций - ХХХ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Срок окупаемости - ХХХ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Текущая ситуация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sz="1100" dirty="0" smtClean="0">
                <a:solidFill>
                  <a:srgbClr val="231F20"/>
                </a:solidFill>
              </a:rPr>
              <a:t>отвод земельных участков под строительство в 3 населенных пунктах</a:t>
            </a:r>
            <a:endParaRPr sz="1100" dirty="0">
              <a:solidFill>
                <a:srgbClr val="231F2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</a:endParaRPr>
          </a:p>
        </p:txBody>
      </p:sp>
      <p:sp>
        <p:nvSpPr>
          <p:cNvPr id="582" name="Google Shape;582;p65"/>
          <p:cNvSpPr/>
          <p:nvPr/>
        </p:nvSpPr>
        <p:spPr>
          <a:xfrm>
            <a:off x="5352948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FFFFFF"/>
                </a:solidFill>
              </a:rPr>
              <a:t>Строительство спортивного зала</a:t>
            </a:r>
            <a:endParaRPr sz="1100" dirty="0"/>
          </a:p>
        </p:txBody>
      </p:sp>
      <p:sp>
        <p:nvSpPr>
          <p:cNvPr id="583" name="Google Shape;583;p65"/>
          <p:cNvSpPr txBox="1"/>
          <p:nvPr/>
        </p:nvSpPr>
        <p:spPr>
          <a:xfrm>
            <a:off x="683274" y="3393338"/>
            <a:ext cx="4061253" cy="156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Инициатор проекта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sz="1100" dirty="0" smtClean="0">
                <a:solidFill>
                  <a:srgbClr val="231F20"/>
                </a:solidFill>
              </a:rPr>
              <a:t>Администрация МР</a:t>
            </a:r>
            <a:endParaRPr sz="11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Объём инвестиций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sz="1100" dirty="0" smtClean="0">
                <a:solidFill>
                  <a:srgbClr val="231F20"/>
                </a:solidFill>
              </a:rPr>
              <a:t>20</a:t>
            </a:r>
            <a:r>
              <a:rPr lang="ru-RU" sz="1100" dirty="0" smtClean="0">
                <a:solidFill>
                  <a:srgbClr val="231F20"/>
                </a:solidFill>
              </a:rPr>
              <a:t> </a:t>
            </a:r>
            <a:r>
              <a:rPr lang="ru-RU" sz="1100" dirty="0" err="1" smtClean="0">
                <a:solidFill>
                  <a:srgbClr val="231F20"/>
                </a:solidFill>
              </a:rPr>
              <a:t>млн.руб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Срок окупаемости - ХХХ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Текущая ситуация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" sz="1100" dirty="0" smtClean="0">
                <a:solidFill>
                  <a:srgbClr val="231F20"/>
                </a:solidFill>
              </a:rPr>
              <a:t>включение в гос программу «Комплексное развитие сельских территорий»</a:t>
            </a:r>
            <a:endParaRPr sz="1100" dirty="0">
              <a:solidFill>
                <a:srgbClr val="231F20"/>
              </a:solidFill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406075" y="28626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FFFFFF"/>
                </a:solidFill>
              </a:rPr>
              <a:t>Строительство водонапорной башни</a:t>
            </a:r>
            <a:endParaRPr sz="1100" dirty="0"/>
          </a:p>
        </p:txBody>
      </p:sp>
      <p:sp>
        <p:nvSpPr>
          <p:cNvPr id="585" name="Google Shape;585;p65"/>
          <p:cNvSpPr txBox="1"/>
          <p:nvPr/>
        </p:nvSpPr>
        <p:spPr>
          <a:xfrm>
            <a:off x="4744527" y="3365038"/>
            <a:ext cx="3885623" cy="117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Инициатор проекта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sz="1100" dirty="0" smtClean="0">
                <a:solidFill>
                  <a:srgbClr val="231F20"/>
                </a:solidFill>
              </a:rPr>
              <a:t>администрация МР</a:t>
            </a:r>
            <a:endParaRPr sz="11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Объём инвестиций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sz="1100" dirty="0" smtClean="0">
                <a:solidFill>
                  <a:srgbClr val="231F20"/>
                </a:solidFill>
              </a:rPr>
              <a:t>99 млн.</a:t>
            </a:r>
            <a:r>
              <a:rPr lang="ru-RU" sz="1100" dirty="0" smtClean="0">
                <a:solidFill>
                  <a:srgbClr val="231F20"/>
                </a:solidFill>
              </a:rPr>
              <a:t> </a:t>
            </a:r>
            <a:r>
              <a:rPr lang="ru-RU" sz="1100" dirty="0" smtClean="0">
                <a:solidFill>
                  <a:srgbClr val="231F20"/>
                </a:solidFill>
              </a:rPr>
              <a:t>руб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Срок окупаемости - ХХХ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Текущая ситуация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" sz="1100" dirty="0" smtClean="0">
                <a:solidFill>
                  <a:srgbClr val="231F20"/>
                </a:solidFill>
              </a:rPr>
              <a:t>разработана ПСД</a:t>
            </a:r>
            <a:endParaRPr sz="1100" dirty="0">
              <a:solidFill>
                <a:srgbClr val="231F2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77638" y="1221600"/>
            <a:ext cx="4566370" cy="3564396"/>
          </a:xfrm>
        </p:spPr>
        <p:txBody>
          <a:bodyPr>
            <a:noAutofit/>
          </a:bodyPr>
          <a:lstStyle/>
          <a:p>
            <a:pPr indent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 расположен на северо-востоке Забайкальского края. На востоке граничит с Амурской областью, на севере –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Каларским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районом, на юге – с Могочинским, на западе –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Тунгокоченским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районами Забайкальского края. </a:t>
            </a:r>
          </a:p>
          <a:p>
            <a:pPr indent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Рельеф преимущественно горный. Площадь района составляет 42,8 тыс. кв. км.</a:t>
            </a:r>
          </a:p>
          <a:p>
            <a:pPr indent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 приравнен к районам Крайнего Севера.</a:t>
            </a:r>
          </a:p>
          <a:p>
            <a:pPr indent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Административный центр – село Тупик.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1" y="1329612"/>
            <a:ext cx="4135947" cy="28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Численность населения района – 1340 человек.: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66589224"/>
              </p:ext>
            </p:extLst>
          </p:nvPr>
        </p:nvGraphicFramePr>
        <p:xfrm>
          <a:off x="251520" y="2085696"/>
          <a:ext cx="4032448" cy="22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15530849"/>
              </p:ext>
            </p:extLst>
          </p:nvPr>
        </p:nvGraphicFramePr>
        <p:xfrm>
          <a:off x="4427984" y="1923678"/>
          <a:ext cx="43204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444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02256"/>
            <a:ext cx="8647936" cy="4270075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i="1" dirty="0" smtClean="0"/>
              <a:t>Промышленное производство в районе представлено главным образом добычей полезных ископаемых- добычей россыпного золота.</a:t>
            </a:r>
            <a:endParaRPr lang="ru-RU" sz="5600" dirty="0" smtClean="0"/>
          </a:p>
          <a:p>
            <a:r>
              <a:rPr lang="ru-RU" sz="5600" b="1" i="1" dirty="0" smtClean="0"/>
              <a:t>Началом разработки месторождений золота являются 1842-1843 годы. В районе артели старателей приступили к освоению золотоносных россыпей на реке </a:t>
            </a:r>
            <a:r>
              <a:rPr lang="ru-RU" sz="5600" b="1" i="1" dirty="0" err="1" smtClean="0"/>
              <a:t>Бугарихта</a:t>
            </a:r>
            <a:r>
              <a:rPr lang="ru-RU" sz="5600" b="1" i="1" dirty="0" smtClean="0"/>
              <a:t> и ее притоку Бухта. С 1972 года начала действовать старательская артель «Забайкалье», с 1982 года артели «Тунгир» и «</a:t>
            </a:r>
            <a:r>
              <a:rPr lang="ru-RU" sz="5600" b="1" i="1" dirty="0" err="1" smtClean="0"/>
              <a:t>Урюм</a:t>
            </a:r>
            <a:r>
              <a:rPr lang="ru-RU" sz="5600" b="1" i="1" dirty="0" smtClean="0"/>
              <a:t>» на месторождениях «Бухта-</a:t>
            </a:r>
            <a:r>
              <a:rPr lang="ru-RU" sz="5600" b="1" i="1" dirty="0" err="1" smtClean="0"/>
              <a:t>Бугарихтинское</a:t>
            </a:r>
            <a:r>
              <a:rPr lang="ru-RU" sz="5600" b="1" i="1" dirty="0" smtClean="0"/>
              <a:t>», «</a:t>
            </a:r>
            <a:r>
              <a:rPr lang="ru-RU" sz="5600" b="1" i="1" dirty="0" err="1" smtClean="0"/>
              <a:t>Джегдачинское</a:t>
            </a:r>
            <a:r>
              <a:rPr lang="ru-RU" sz="5600" b="1" i="1" dirty="0" smtClean="0"/>
              <a:t>», «</a:t>
            </a:r>
            <a:r>
              <a:rPr lang="ru-RU" sz="5600" b="1" i="1" dirty="0" err="1" smtClean="0"/>
              <a:t>Черемная</a:t>
            </a:r>
            <a:r>
              <a:rPr lang="ru-RU" sz="5600" b="1" i="1" dirty="0" smtClean="0"/>
              <a:t>» и других объемы добытого и реализованного золота в 1988 г. составили 424 кг.  Артели занимались строительством и ремонтом жилья, дорог, оказывали помощь в развитии социальной сферы района. В настоящее время золотодобычу ведут золотодобывающая компания ООО «Мокла» ЗАО «</a:t>
            </a:r>
            <a:r>
              <a:rPr lang="ru-RU" sz="5600" b="1" i="1" dirty="0" err="1" smtClean="0"/>
              <a:t>Урюм</a:t>
            </a:r>
            <a:r>
              <a:rPr lang="ru-RU" sz="5600" b="1" i="1" dirty="0" smtClean="0"/>
              <a:t>», ООО «</a:t>
            </a:r>
            <a:r>
              <a:rPr lang="ru-RU" sz="5600" b="1" i="1" dirty="0" err="1" smtClean="0"/>
              <a:t>Черемная</a:t>
            </a:r>
            <a:r>
              <a:rPr lang="ru-RU" sz="5600" b="1" i="1" dirty="0" smtClean="0"/>
              <a:t>», ООО «Королевское», ООО «</a:t>
            </a:r>
            <a:r>
              <a:rPr lang="ru-RU" sz="5600" b="1" i="1" dirty="0" err="1" smtClean="0"/>
              <a:t>Руспром</a:t>
            </a:r>
            <a:r>
              <a:rPr lang="ru-RU" sz="5600" b="1" i="1" dirty="0" smtClean="0"/>
              <a:t>». Доля золота в структуре промышленной продукции района составляет 99%.</a:t>
            </a:r>
            <a:endParaRPr lang="ru-RU" sz="5600" dirty="0" smtClean="0"/>
          </a:p>
          <a:p>
            <a:r>
              <a:rPr lang="ru-RU" sz="5600" b="1" i="1" dirty="0" smtClean="0"/>
              <a:t>Прогнозные ресурсы золота по </a:t>
            </a:r>
            <a:r>
              <a:rPr lang="ru-RU" sz="5600" b="1" i="1" dirty="0" err="1" smtClean="0"/>
              <a:t>Бухтинскому</a:t>
            </a:r>
            <a:r>
              <a:rPr lang="ru-RU" sz="5600" b="1" i="1" dirty="0" smtClean="0"/>
              <a:t> составляют 9 тонн, по </a:t>
            </a:r>
            <a:r>
              <a:rPr lang="ru-RU" sz="5600" b="1" i="1" dirty="0" err="1" smtClean="0"/>
              <a:t>Верхнее-черемному</a:t>
            </a:r>
            <a:r>
              <a:rPr lang="ru-RU" sz="5600" b="1" i="1" dirty="0" smtClean="0"/>
              <a:t> 16 тонн, при среднем содержании 3 грамма/тонну. </a:t>
            </a:r>
          </a:p>
          <a:p>
            <a:r>
              <a:rPr lang="ru-RU" sz="5600" b="1" i="1" dirty="0" smtClean="0"/>
              <a:t>Золотодобывающие предприятия: ООО «Мокла», ЗАО «</a:t>
            </a:r>
            <a:r>
              <a:rPr lang="ru-RU" sz="5600" b="1" i="1" dirty="0" err="1" smtClean="0"/>
              <a:t>Урюм</a:t>
            </a:r>
            <a:r>
              <a:rPr lang="ru-RU" sz="5600" b="1" i="1" dirty="0" smtClean="0"/>
              <a:t>», ООО «Королевское», ООО «Руспром», планируют стабилизировать объёмы добычи золота на уровне 400 кг. </a:t>
            </a:r>
          </a:p>
          <a:p>
            <a:r>
              <a:rPr lang="ru-RU" sz="5600" b="1" i="1" dirty="0" smtClean="0"/>
              <a:t>Объем добычи драгоценного металла составил 1110,0 млн. рублей (2018) до 1155,1 млн. руб. (2019).</a:t>
            </a:r>
            <a:endParaRPr lang="ru-RU" sz="5600" dirty="0" smtClean="0"/>
          </a:p>
          <a:p>
            <a:r>
              <a:rPr lang="ru-RU" sz="5600" b="1" i="1" dirty="0" smtClean="0"/>
              <a:t>В районе имеется большой объем разведанных запасов молибдена, аналогичное по масштабам </a:t>
            </a:r>
            <a:r>
              <a:rPr lang="ru-RU" sz="5600" b="1" i="1" dirty="0" err="1" smtClean="0"/>
              <a:t>Жирекенскому</a:t>
            </a:r>
            <a:r>
              <a:rPr lang="ru-RU" sz="5600" b="1" i="1" dirty="0" smtClean="0"/>
              <a:t>, месторождение «Столбовое» расположено в верховье реки Тунгир в 50 км. севернее Транссибирской железнодорожной магистрали. Среднее содержание молибдена в рудах 0,1% и выше. Проявление каменного угля и других видов минеральных ресурсов в районе полностью не разведаны.</a:t>
            </a:r>
            <a:endParaRPr lang="ru-RU" sz="5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08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5" y="130518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р</a:t>
            </a:r>
            <a:r>
              <a:rPr lang="ru" sz="2900" b="1" dirty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>
                <a:solidFill>
                  <a:srgbClr val="6C6C72"/>
                </a:solidFill>
              </a:rPr>
              <a:t>е 2/3 </a:t>
            </a:r>
            <a:r>
              <a:rPr lang="ru" sz="900" b="1" dirty="0" smtClean="0">
                <a:solidFill>
                  <a:srgbClr val="6C6C72"/>
                </a:solidFill>
              </a:rPr>
              <a:t>предприятиями</a:t>
            </a:r>
            <a:r>
              <a:rPr lang="ru" sz="900" b="1" dirty="0">
                <a:solidFill>
                  <a:srgbClr val="6C6C72"/>
                </a:solidFill>
              </a:rPr>
              <a:t>)</a:t>
            </a:r>
            <a:endParaRPr sz="900" dirty="0"/>
          </a:p>
        </p:txBody>
      </p:sp>
      <p:sp>
        <p:nvSpPr>
          <p:cNvPr id="382" name="Google Shape;382;p58"/>
          <p:cNvSpPr txBox="1"/>
          <p:nvPr/>
        </p:nvSpPr>
        <p:spPr>
          <a:xfrm>
            <a:off x="444478" y="1369677"/>
            <a:ext cx="993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17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25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1821858" y="2646741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Образовательные учреждения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1774904" y="2952925"/>
            <a:ext cx="9858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7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</a:rPr>
              <a:t>шт.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115523" y="1365927"/>
            <a:ext cx="1085700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района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: ООО «Коммунальник»</a:t>
            </a:r>
            <a:r>
              <a:rPr lang="en-US" sz="8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lang="ru-RU" sz="8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ООО «Мокла»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«Восточная ГРЭ»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509" y="832827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3571" y="2097886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Рисунок 57" descr="20181004_1126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86391" y="1432874"/>
            <a:ext cx="4315972" cy="24277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397325" y="61219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р</a:t>
            </a:r>
            <a:r>
              <a:rPr lang="ru" sz="2900" b="1" dirty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>
                <a:solidFill>
                  <a:srgbClr val="6C6C72"/>
                </a:solidFill>
              </a:rPr>
              <a:t>е 3/3 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1F20"/>
                </a:solidFill>
              </a:rPr>
              <a:t>Количество культурно-досуговых заведений</a:t>
            </a:r>
            <a:endParaRPr sz="80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>
                <a:solidFill>
                  <a:srgbClr val="231F20"/>
                </a:solidFill>
              </a:rPr>
              <a:t>Количество финансово - кредитных организаций</a:t>
            </a:r>
            <a:endParaRPr sz="80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49" y="2606300"/>
            <a:ext cx="1524865" cy="15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 dirty="0">
                <a:solidFill>
                  <a:schemeClr val="dk1"/>
                </a:solidFill>
              </a:rPr>
              <a:t>жилищного фонда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06300"/>
            <a:ext cx="1016076" cy="41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строительства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821859" y="2256550"/>
            <a:ext cx="2020158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28600 кв.м. 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284672" y="2256546"/>
            <a:ext cx="1399009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4750,9 т.р.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69675" y="4165550"/>
            <a:ext cx="23925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-RU" sz="900" b="1" dirty="0" smtClean="0">
                <a:solidFill>
                  <a:srgbClr val="383B3E"/>
                </a:solidFill>
              </a:rPr>
              <a:t>11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обслуживания: 0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1F20"/>
                </a:solidFill>
              </a:rPr>
              <a:t>Номерной фонд гостиниц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9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2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Рисунок 53" descr="IMG_20190912_143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1038" y="1294908"/>
            <a:ext cx="3932384" cy="2949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1547340"/>
              </p:ext>
            </p:extLst>
          </p:nvPr>
        </p:nvGraphicFramePr>
        <p:xfrm>
          <a:off x="179512" y="1113588"/>
          <a:ext cx="8827768" cy="390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942"/>
                <a:gridCol w="2041530"/>
                <a:gridCol w="2372354"/>
                <a:gridCol w="2206942"/>
              </a:tblGrid>
              <a:tr h="49577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</a:t>
                      </a:r>
                      <a:r>
                        <a:rPr lang="ru-RU" sz="1100" baseline="0" dirty="0" smtClean="0"/>
                        <a:t> месторождения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Тип полезного ископаемого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Запасы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Кто разрабатывает</a:t>
                      </a:r>
                      <a:endParaRPr lang="ru-RU" sz="1100" dirty="0"/>
                    </a:p>
                  </a:txBody>
                  <a:tcPr marT="34290" marB="34290"/>
                </a:tc>
              </a:tr>
              <a:tr h="566599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Бухта-Бугарихтинское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Золото россыпное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А+В+С1 – 1219 кг.</a:t>
                      </a:r>
                    </a:p>
                    <a:p>
                      <a:r>
                        <a:rPr lang="ru-RU" sz="1100" dirty="0" smtClean="0"/>
                        <a:t>С2</a:t>
                      </a:r>
                      <a:r>
                        <a:rPr lang="ru-RU" sz="1100" baseline="0" dirty="0" smtClean="0"/>
                        <a:t> – 26 кг.</a:t>
                      </a:r>
                    </a:p>
                    <a:p>
                      <a:r>
                        <a:rPr lang="ru-RU" sz="1100" baseline="0" dirty="0" smtClean="0"/>
                        <a:t>Забалансовые – 81 кг.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ООО «Мокла» по договору подряда ЗАО</a:t>
                      </a:r>
                      <a:r>
                        <a:rPr lang="ru-RU" sz="1100" baseline="0" dirty="0" smtClean="0"/>
                        <a:t> «</a:t>
                      </a:r>
                      <a:r>
                        <a:rPr lang="ru-RU" sz="1100" baseline="0" dirty="0" err="1" smtClean="0"/>
                        <a:t>Урюм</a:t>
                      </a:r>
                      <a:r>
                        <a:rPr lang="ru-RU" sz="1100" baseline="0" dirty="0" smtClean="0"/>
                        <a:t>»</a:t>
                      </a:r>
                      <a:endParaRPr lang="ru-RU" sz="1100" dirty="0"/>
                    </a:p>
                  </a:txBody>
                  <a:tcPr marT="34290" marB="34290"/>
                </a:tc>
              </a:tr>
              <a:tr h="56659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Олёкма с притоками </a:t>
                      </a:r>
                      <a:r>
                        <a:rPr lang="ru-RU" sz="1100" dirty="0" err="1" smtClean="0"/>
                        <a:t>Венегер</a:t>
                      </a:r>
                      <a:r>
                        <a:rPr lang="ru-RU" sz="1100" dirty="0" smtClean="0"/>
                        <a:t> и </a:t>
                      </a:r>
                      <a:r>
                        <a:rPr lang="ru-RU" sz="1100" dirty="0" err="1" smtClean="0"/>
                        <a:t>Селеур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Золото россыпное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Р1 – 233 кг.</a:t>
                      </a:r>
                    </a:p>
                    <a:p>
                      <a:r>
                        <a:rPr lang="ru-RU" sz="1100" dirty="0" smtClean="0"/>
                        <a:t>Р2 – 257 кг.</a:t>
                      </a:r>
                    </a:p>
                    <a:p>
                      <a:r>
                        <a:rPr lang="ru-RU" sz="1100" dirty="0" smtClean="0"/>
                        <a:t>Р3 – 950 кг.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ООО «</a:t>
                      </a:r>
                      <a:r>
                        <a:rPr lang="ru-RU" sz="1100" dirty="0" err="1" smtClean="0"/>
                        <a:t>Алхея</a:t>
                      </a:r>
                      <a:r>
                        <a:rPr lang="ru-RU" sz="1100" dirty="0" smtClean="0"/>
                        <a:t>»</a:t>
                      </a:r>
                      <a:endParaRPr lang="ru-RU" sz="1100" dirty="0"/>
                    </a:p>
                  </a:txBody>
                  <a:tcPr marT="34290" marB="34290"/>
                </a:tc>
              </a:tr>
              <a:tr h="32311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Итака - </a:t>
                      </a:r>
                      <a:r>
                        <a:rPr lang="ru-RU" sz="1100" dirty="0" err="1" smtClean="0"/>
                        <a:t>Тунгирикан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Золото</a:t>
                      </a:r>
                      <a:r>
                        <a:rPr lang="ru-RU" sz="1100" baseline="0" dirty="0" smtClean="0"/>
                        <a:t> россыпное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Р2 – 248,6 кг.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ООО «Яблоневое»</a:t>
                      </a:r>
                      <a:endParaRPr lang="ru-RU" sz="1100" dirty="0"/>
                    </a:p>
                  </a:txBody>
                  <a:tcPr marT="34290" marB="34290"/>
                </a:tc>
              </a:tr>
              <a:tr h="566216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Эрен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Золото россыпное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С1 – 363</a:t>
                      </a:r>
                      <a:r>
                        <a:rPr lang="ru-RU" sz="1100" baseline="0" dirty="0" smtClean="0"/>
                        <a:t> кг.</a:t>
                      </a:r>
                    </a:p>
                    <a:p>
                      <a:r>
                        <a:rPr lang="ru-RU" sz="1100" baseline="0" dirty="0" smtClean="0"/>
                        <a:t>Забалансовые С1 – 45 кг.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ООО «Руспром»</a:t>
                      </a:r>
                      <a:endParaRPr lang="ru-RU" sz="1100" dirty="0"/>
                    </a:p>
                  </a:txBody>
                  <a:tcPr marT="34290" marB="34290"/>
                </a:tc>
              </a:tr>
              <a:tr h="566599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Кавыктакан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Золото россыпное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С1 –</a:t>
                      </a:r>
                      <a:r>
                        <a:rPr lang="ru-RU" sz="1100" baseline="0" dirty="0" smtClean="0"/>
                        <a:t> 142 кг.</a:t>
                      </a:r>
                    </a:p>
                    <a:p>
                      <a:r>
                        <a:rPr lang="ru-RU" sz="1100" baseline="0" dirty="0" smtClean="0"/>
                        <a:t>С2 – 34 кг.</a:t>
                      </a:r>
                    </a:p>
                    <a:p>
                      <a:r>
                        <a:rPr lang="ru-RU" sz="1100" baseline="0" dirty="0" smtClean="0"/>
                        <a:t>Забалансовые С1 – 20 кг.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ООО «Королевское»</a:t>
                      </a:r>
                      <a:endParaRPr lang="ru-RU" sz="1100" dirty="0"/>
                    </a:p>
                  </a:txBody>
                  <a:tcPr marT="34290" marB="34290"/>
                </a:tc>
              </a:tr>
              <a:tr h="803534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Кудуинское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Золото</a:t>
                      </a:r>
                      <a:r>
                        <a:rPr lang="ru-RU" sz="1100" baseline="0" dirty="0" smtClean="0"/>
                        <a:t> россыпное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 – 154 кг.</a:t>
                      </a:r>
                    </a:p>
                    <a:p>
                      <a:r>
                        <a:rPr lang="ru-RU" sz="1100" dirty="0" smtClean="0"/>
                        <a:t>С1 –</a:t>
                      </a:r>
                      <a:r>
                        <a:rPr lang="ru-RU" sz="1100" baseline="0" dirty="0" smtClean="0"/>
                        <a:t> 6 кг.</a:t>
                      </a:r>
                    </a:p>
                    <a:p>
                      <a:r>
                        <a:rPr lang="ru-RU" sz="1100" baseline="0" dirty="0" smtClean="0"/>
                        <a:t>Забалансовые В – 33 кг.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41151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Горнодобывающая промышленность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Туризм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FFFF"/>
                </a:solidFill>
              </a:rPr>
              <a:t>Т</a:t>
            </a:r>
            <a:r>
              <a:rPr lang="ru" sz="1100" b="1" dirty="0" smtClean="0">
                <a:solidFill>
                  <a:srgbClr val="FFFFFF"/>
                </a:solidFill>
              </a:rPr>
              <a:t>уристичсеские объекты</a:t>
            </a:r>
            <a:endParaRPr sz="1100" dirty="0"/>
          </a:p>
        </p:txBody>
      </p:sp>
      <p:sp>
        <p:nvSpPr>
          <p:cNvPr id="580" name="Google Shape;580;p65"/>
          <p:cNvSpPr txBox="1"/>
          <p:nvPr/>
        </p:nvSpPr>
        <p:spPr>
          <a:xfrm>
            <a:off x="181367" y="1367538"/>
            <a:ext cx="4496429" cy="112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 smtClean="0">
                <a:solidFill>
                  <a:srgbClr val="231F20"/>
                </a:solidFill>
              </a:rPr>
              <a:t>Гостиницы- </a:t>
            </a:r>
            <a:r>
              <a:rPr lang="ru-RU" sz="1300" dirty="0" smtClean="0">
                <a:solidFill>
                  <a:srgbClr val="231F20"/>
                </a:solidFill>
              </a:rPr>
              <a:t>1</a:t>
            </a:r>
            <a:endParaRPr sz="13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 smtClean="0">
                <a:solidFill>
                  <a:srgbClr val="231F20"/>
                </a:solidFill>
              </a:rPr>
              <a:t>Прдприятия общественного питания- </a:t>
            </a:r>
            <a:r>
              <a:rPr lang="ru-RU" sz="1300" dirty="0" smtClean="0">
                <a:solidFill>
                  <a:srgbClr val="231F20"/>
                </a:solidFill>
              </a:rPr>
              <a:t>0</a:t>
            </a:r>
            <a:endParaRPr sz="13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 smtClean="0">
                <a:solidFill>
                  <a:srgbClr val="231F20"/>
                </a:solidFill>
              </a:rPr>
              <a:t>Точки притяжения (памятники, музеи и т.д.)- </a:t>
            </a:r>
            <a:r>
              <a:rPr lang="ru" sz="1300" dirty="0">
                <a:solidFill>
                  <a:srgbClr val="231F20"/>
                </a:solidFill>
              </a:rPr>
              <a:t>ХХХ</a:t>
            </a:r>
            <a:endParaRPr sz="1300" dirty="0">
              <a:solidFill>
                <a:srgbClr val="231F2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</a:endParaRPr>
          </a:p>
        </p:txBody>
      </p:sp>
      <p:sp>
        <p:nvSpPr>
          <p:cNvPr id="585" name="Google Shape;585;p65"/>
          <p:cNvSpPr txBox="1"/>
          <p:nvPr/>
        </p:nvSpPr>
        <p:spPr>
          <a:xfrm>
            <a:off x="406073" y="2464980"/>
            <a:ext cx="8496387" cy="266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расположены такие природные и культурно-исторические объекты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«Мадьярский перекат», водопады рек Тунгир, Олёкма и озёра, где местные жители имеют возможность предоставлять экскурсионные услуги, в том числе знакомить с традициями коренных малочисленных народов Севера – эвенков.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и нижнее течение </a:t>
            </a:r>
            <a:r>
              <a:rPr lang="ru-RU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Тунгир, Олёкма – являются перспективными участками для развития таежного туризма.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муниципального района в 2021 году будет разработана муниципальная программа «Развитие экологического туризма в Тунгиро-Олёкминском районе», где будут разработаны мероприятия. Исполнителями данной программы будут являться: Община коренных малочисленных народов Севера – эвенков «Гуля», Община КМНС – эвенков «</a:t>
            </a:r>
            <a:r>
              <a:rPr lang="ru-RU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Малогорье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другие организации.</a:t>
            </a:r>
            <a:endParaRPr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Лесной</a:t>
            </a: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7F7F7F"/>
                </a:solidFill>
              </a:rPr>
              <a:t>фонд </a:t>
            </a:r>
            <a:endParaRPr sz="1100" dirty="0"/>
          </a:p>
        </p:txBody>
      </p:sp>
      <p:sp>
        <p:nvSpPr>
          <p:cNvPr id="556" name="Google Shape;556;p63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416325" y="9792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Земли лесного фонда: </a:t>
            </a:r>
            <a:r>
              <a:rPr lang="ru" sz="1100" b="1" dirty="0" smtClean="0">
                <a:solidFill>
                  <a:srgbClr val="FFFFFF"/>
                </a:solidFill>
              </a:rPr>
              <a:t>4 276 932га</a:t>
            </a:r>
            <a:endParaRPr sz="1100" dirty="0"/>
          </a:p>
        </p:txBody>
      </p:sp>
      <p:sp>
        <p:nvSpPr>
          <p:cNvPr id="558" name="Google Shape;558;p63"/>
          <p:cNvSpPr txBox="1"/>
          <p:nvPr/>
        </p:nvSpPr>
        <p:spPr>
          <a:xfrm>
            <a:off x="362999" y="2141175"/>
            <a:ext cx="4139989" cy="1958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Породный состав лесного фонда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Сосна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dirty="0" smtClean="0">
                <a:solidFill>
                  <a:srgbClr val="231F20"/>
                </a:solidFill>
              </a:rPr>
              <a:t>163 182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Лиственница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dirty="0" smtClean="0">
                <a:solidFill>
                  <a:srgbClr val="231F20"/>
                </a:solidFill>
              </a:rPr>
              <a:t>2 706 265 га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-RU" dirty="0" smtClean="0">
                <a:solidFill>
                  <a:srgbClr val="231F20"/>
                </a:solidFill>
              </a:rPr>
              <a:t>Береза – 209 273 га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-RU" dirty="0" smtClean="0">
                <a:solidFill>
                  <a:srgbClr val="231F20"/>
                </a:solidFill>
              </a:rPr>
              <a:t>Осина – 778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Кедровый стланик – </a:t>
            </a:r>
            <a:r>
              <a:rPr lang="ru-RU" dirty="0" smtClean="0">
                <a:solidFill>
                  <a:srgbClr val="231F20"/>
                </a:solidFill>
              </a:rPr>
              <a:t>248 144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Прочие – 724 381 га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416323" y="3994200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Расчетная лесосека: </a:t>
            </a:r>
            <a:r>
              <a:rPr lang="ru" sz="1100" b="1" dirty="0" smtClean="0">
                <a:solidFill>
                  <a:srgbClr val="FFFFFF"/>
                </a:solidFill>
              </a:rPr>
              <a:t>55,3 тыс. </a:t>
            </a:r>
            <a:r>
              <a:rPr lang="ru-RU" sz="1100" b="1" dirty="0" smtClean="0">
                <a:solidFill>
                  <a:srgbClr val="FFFFFF"/>
                </a:solidFill>
              </a:rPr>
              <a:t>М</a:t>
            </a:r>
            <a:r>
              <a:rPr lang="ru" sz="1100" b="1" dirty="0" smtClean="0">
                <a:solidFill>
                  <a:srgbClr val="FFFFFF"/>
                </a:solidFill>
              </a:rPr>
              <a:t>3 в год</a:t>
            </a:r>
            <a:endParaRPr sz="1100" dirty="0"/>
          </a:p>
        </p:txBody>
      </p:sp>
      <p:sp>
        <p:nvSpPr>
          <p:cNvPr id="561" name="Google Shape;561;p63"/>
          <p:cNvSpPr txBox="1"/>
          <p:nvPr/>
        </p:nvSpPr>
        <p:spPr>
          <a:xfrm>
            <a:off x="406076" y="1566675"/>
            <a:ext cx="4963500" cy="55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</a:t>
            </a:r>
            <a:r>
              <a:rPr lang="ru" sz="1700" dirty="0" smtClean="0">
                <a:solidFill>
                  <a:schemeClr val="dk1"/>
                </a:solidFill>
              </a:rPr>
              <a:t>: ИП Ситник Р.А. </a:t>
            </a:r>
            <a:r>
              <a:rPr lang="ru" dirty="0" smtClean="0">
                <a:solidFill>
                  <a:schemeClr val="dk1"/>
                </a:solidFill>
              </a:rPr>
              <a:t>(лесозаготовка)</a:t>
            </a:r>
            <a:endParaRPr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8" name="Рисунок 7" descr="medium-58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4557" y="1244575"/>
            <a:ext cx="3422154" cy="25666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923</Words>
  <Application>Microsoft Office PowerPoint</Application>
  <PresentationFormat>Экран (16:9)</PresentationFormat>
  <Paragraphs>125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tahoma</vt:lpstr>
      <vt:lpstr>Times New Roman</vt:lpstr>
      <vt:lpstr>Calibri</vt:lpstr>
      <vt:lpstr>Helvetica Neue</vt:lpstr>
      <vt:lpstr>Simple Light</vt:lpstr>
      <vt:lpstr>2_Office Theme</vt:lpstr>
      <vt:lpstr>Office Theme</vt:lpstr>
      <vt:lpstr>1_Office Theme</vt:lpstr>
      <vt:lpstr>Презентация PowerPoint</vt:lpstr>
      <vt:lpstr>География</vt:lpstr>
      <vt:lpstr>Трудовые ресурсы</vt:lpstr>
      <vt:lpstr>Презентация PowerPoint</vt:lpstr>
      <vt:lpstr>Информация о районе 2/3 предприятиями)</vt:lpstr>
      <vt:lpstr>Информация о районе 3/3 </vt:lpstr>
      <vt:lpstr>Презентация PowerPoint</vt:lpstr>
      <vt:lpstr>Презентация PowerPoint</vt:lpstr>
      <vt:lpstr>Презентация PowerPoint</vt:lpstr>
      <vt:lpstr>Презентация PowerPoint</vt:lpstr>
      <vt:lpstr>Добыча полезных ископаемых.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Пользователь Windows</cp:lastModifiedBy>
  <cp:revision>24</cp:revision>
  <cp:lastPrinted>2021-06-09T23:22:50Z</cp:lastPrinted>
  <dcterms:modified xsi:type="dcterms:W3CDTF">2021-06-10T05:34:36Z</dcterms:modified>
</cp:coreProperties>
</file>