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71" r:id="rId4"/>
    <p:sldId id="265" r:id="rId5"/>
    <p:sldId id="281" r:id="rId6"/>
    <p:sldId id="260" r:id="rId7"/>
    <p:sldId id="262" r:id="rId8"/>
    <p:sldId id="263" r:id="rId9"/>
    <p:sldId id="264" r:id="rId10"/>
    <p:sldId id="268" r:id="rId11"/>
    <p:sldId id="269" r:id="rId12"/>
    <p:sldId id="282" r:id="rId13"/>
    <p:sldId id="276" r:id="rId14"/>
    <p:sldId id="277" r:id="rId15"/>
    <p:sldId id="273" r:id="rId16"/>
    <p:sldId id="274" r:id="rId17"/>
    <p:sldId id="279" r:id="rId18"/>
    <p:sldId id="278" r:id="rId19"/>
    <p:sldId id="288" r:id="rId20"/>
    <p:sldId id="289" r:id="rId21"/>
    <p:sldId id="284" r:id="rId22"/>
    <p:sldId id="287" r:id="rId23"/>
    <p:sldId id="290" r:id="rId24"/>
    <p:sldId id="291" r:id="rId25"/>
    <p:sldId id="285" r:id="rId26"/>
    <p:sldId id="286" r:id="rId27"/>
    <p:sldId id="292" r:id="rId28"/>
  </p:sldIdLst>
  <p:sldSz cx="12192000" cy="6858000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Calibri Light" pitchFamily="34" charset="0"/>
      <p:regular r:id="rId33"/>
      <p:italic r:id="rId34"/>
    </p:embeddedFont>
    <p:embeddedFont>
      <p:font typeface="Monotype Corsiva" pitchFamily="66" charset="0"/>
      <p:italic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4935"/>
    <a:srgbClr val="FF66CC"/>
    <a:srgbClr val="FF00FF"/>
    <a:srgbClr val="E48CCB"/>
    <a:srgbClr val="66FF99"/>
    <a:srgbClr val="2F10EA"/>
    <a:srgbClr val="0CA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973985811827427E-2"/>
          <c:y val="2.6026467482900407E-3"/>
          <c:w val="0.97405202837634519"/>
          <c:h val="0.8530486215399143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0.19991732682770444"/>
                  <c:y val="4.754282077838911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66705568-DB94-48D9-8F28-7C283068E5E0}" type="VALUE">
                      <a:rPr lang="en-US" baseline="0"/>
                      <a:pPr/>
                      <a:t>[ЗНАЧЕНИЕ]</a:t>
                    </a:fld>
                    <a:endParaRPr lang="en-US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748229728890139E-2"/>
                      <c:h val="4.5249975805205761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9578924043303217"/>
                  <c:y val="5.8243231518833968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 </a:t>
                    </a:r>
                    <a:fld id="{271CA8FF-EE2C-455F-91AE-DE042774AB33}" type="VALUE">
                      <a:rPr lang="en-US" baseline="0"/>
                      <a:pPr/>
                      <a:t>[ЗНАЧЕНИЕ]</a:t>
                    </a:fld>
                    <a:endParaRPr lang="en-US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774243917062707E-2"/>
                      <c:h val="4.5249975805205761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 </c:v>
                </c:pt>
                <c:pt idx="1">
                  <c:v>Фактическое исполнение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47844.4</c:v>
                </c:pt>
                <c:pt idx="1">
                  <c:v>49727.7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0.20581463954097537"/>
                  <c:y val="-2.0589519436284336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D2565F52-BDC3-47A0-83B2-8971B4085D9F}" type="VALUE">
                      <a:rPr lang="en-US" baseline="0"/>
                      <a:pPr/>
                      <a:t>[ЗНАЧЕНИЕ]</a:t>
                    </a:fld>
                    <a:endParaRPr lang="en-US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883867317638179E-2"/>
                      <c:h val="4.5249975805205761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9284060729398031"/>
                  <c:y val="-1.4804809624538964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92EF2FDB-C8DD-4430-97BA-7B96A4F19BF1}" type="VALUE">
                      <a:rPr lang="en-US" baseline="0"/>
                      <a:pPr/>
                      <a:t>[ЗНАЧЕНИЕ]</a:t>
                    </a:fld>
                    <a:endParaRPr lang="en-US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089334761431435E-2"/>
                      <c:h val="4.5249975805205761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 </c:v>
                </c:pt>
                <c:pt idx="1">
                  <c:v>Фактическое исполнение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1618</c:v>
                </c:pt>
                <c:pt idx="1">
                  <c:v>2021.5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0.1881227942714977"/>
                  <c:y val="-9.3753174627505362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D8EC7F9D-C647-4E2B-B50A-19C5D88ED32E}" type="VALUE">
                      <a:rPr lang="en-US" baseline="0"/>
                      <a:pPr/>
                      <a:t>[ЗНАЧЕНИЕ]</a:t>
                    </a:fld>
                    <a:endParaRPr lang="en-US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459153072693979E-2"/>
                      <c:h val="4.5249975805205761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804563481099633"/>
                  <c:y val="-9.0165732837775861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smtClean="0"/>
                      <a:t> </a:t>
                    </a:r>
                    <a:fld id="{41019AFB-AAD4-4CE2-B5E1-00F95CF4007A}" type="VALUE">
                      <a:rPr lang="en-US" baseline="0"/>
                      <a:pPr/>
                      <a:t>[ЗНАЧЕНИЕ]</a:t>
                    </a:fld>
                    <a:endParaRPr lang="en-US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715325862038685E-2"/>
                      <c:h val="4.5249975805205761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 </c:v>
                </c:pt>
                <c:pt idx="1">
                  <c:v>Фактическое исполнение</c:v>
                </c:pt>
              </c:strCache>
            </c:strRef>
          </c:cat>
          <c:val>
            <c:numRef>
              <c:f>Лист1!$D$2:$D$3</c:f>
              <c:numCache>
                <c:formatCode>0.0</c:formatCode>
                <c:ptCount val="2"/>
                <c:pt idx="0">
                  <c:v>126335.5</c:v>
                </c:pt>
                <c:pt idx="1">
                  <c:v>122862.2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1147776"/>
        <c:axId val="61088128"/>
      </c:barChart>
      <c:catAx>
        <c:axId val="6114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90" b="1" i="1" u="none" strike="noStrike" kern="1200" baseline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61088128"/>
        <c:crosses val="autoZero"/>
        <c:auto val="1"/>
        <c:lblAlgn val="ctr"/>
        <c:lblOffset val="100"/>
        <c:noMultiLvlLbl val="0"/>
      </c:catAx>
      <c:valAx>
        <c:axId val="610881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6114777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План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2.7778350247184513E-2"/>
          <c:y val="0.8942515308832418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B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B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B/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B/>
              </a:sp3d>
            </c:spPr>
          </c:dPt>
          <c:dLbls>
            <c:dLbl>
              <c:idx val="0"/>
              <c:layout>
                <c:manualLayout>
                  <c:x val="4.1027614312427615E-2"/>
                  <c:y val="3.618358795481325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427B92-DBF2-4E94-AE1E-E74AC0CEAD67}" type="CATEGORYNAME">
                      <a:rPr lang="ru-RU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pPr>
                        <a:defRPr sz="1197" b="0" i="0" u="none" strike="noStrike" kern="1200" baseline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t>67,96%</a:t>
                    </a:r>
                  </a:p>
                </c:rich>
              </c:tx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695549616582047"/>
                      <c:h val="3.2396318146944443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5.330946621857853E-3"/>
                  <c:y val="0.1782540758631223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34B04A1-BB34-4284-8881-4285DEC76D02}" type="CATEGORYNAME">
                      <a:rPr lang="ru-RU"/>
                      <a:pPr>
                        <a:defRPr sz="1197" b="0" i="0" u="none" strike="noStrike" kern="1200" baseline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 </a:t>
                    </a:r>
                    <a:r>
                      <a:rPr lang="ru-RU" baseline="0" dirty="0" smtClean="0"/>
                      <a:t>3,53%</a:t>
                    </a:r>
                  </a:p>
                </c:rich>
              </c:tx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503318556636567"/>
                      <c:h val="4.5319028130806308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8F006D25-8EF2-4F67-8B0D-938EC6D18FF3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 </a:t>
                    </a:r>
                    <a:r>
                      <a:rPr lang="ru-RU" baseline="0" dirty="0" smtClean="0"/>
                      <a:t>0,95%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1.5526637709392607E-2"/>
                  <c:y val="-7.882842914793554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err="1" smtClean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t>Имущ</a:t>
                    </a:r>
                    <a:r>
                      <a:rPr lang="ru-RU" dirty="0" smtClean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t>., земля </a:t>
                    </a:r>
                    <a:r>
                      <a:rPr lang="ru-RU" baseline="0" dirty="0" smtClean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t> </a:t>
                    </a:r>
                    <a:fld id="{1851C473-373C-40DD-A407-D87AD9781173}" type="PERCENTAGE">
                      <a:rPr lang="en-US" baseline="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pPr>
                        <a:defRPr sz="1197" b="0" i="0" u="none" strike="noStrike" kern="1200" baseline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 baseline="0" dirty="0" smtClean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</a:endParaRPr>
                  </a:p>
                </c:rich>
              </c:tx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166626438562251"/>
                      <c:h val="4.726435387467616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0.13106043460914385"/>
                  <c:y val="-3.618358795481325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B450185-936C-43A5-A0DA-118C1921E858}" type="CATEGORYNAME">
                      <a:rPr lang="ru-RU"/>
                      <a:pPr>
                        <a:defRPr sz="1197" b="0" i="0" u="none" strike="noStrike" kern="1200" baseline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 </a:t>
                    </a:r>
                    <a:r>
                      <a:rPr lang="ru-RU" baseline="0" dirty="0" smtClean="0"/>
                      <a:t>24,06%</a:t>
                    </a:r>
                  </a:p>
                </c:rich>
              </c:tx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432756978508237"/>
                      <c:h val="4.790357012757869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-0.24274671801519676"/>
                  <c:y val="-8.787442789026075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11BBD09-8C8D-4701-8EB9-F557802B2E53}" type="CATEGORYNAME">
                      <a:rPr lang="ru-RU"/>
                      <a:pPr>
                        <a:defRPr sz="1197" b="0" i="0" u="none" strike="noStrike" kern="1200" baseline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 </a:t>
                    </a:r>
                    <a:r>
                      <a:rPr lang="ru-RU" baseline="0" dirty="0" smtClean="0"/>
                      <a:t>0,17%</a:t>
                    </a:r>
                  </a:p>
                </c:rich>
              </c:tx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439951527829944"/>
                      <c:h val="4.2734486134033932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6"/>
              <c:layout>
                <c:manualLayout>
                  <c:x val="0.44160678151528493"/>
                  <c:y val="-8.916680064226886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020AEA7-867B-46C2-B5F2-2265446EED5A}" type="CATEGORYNAME">
                      <a:rPr lang="ru-RU"/>
                      <a:pPr>
                        <a:defRPr sz="1197" b="0" i="0" u="none" strike="noStrike" kern="1200" baseline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 </a:t>
                    </a:r>
                    <a:r>
                      <a:rPr lang="ru-RU" baseline="0" dirty="0" smtClean="0"/>
                      <a:t>0,83%</a:t>
                    </a:r>
                  </a:p>
                </c:rich>
              </c:tx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3204136430637038"/>
                      <c:h val="4.726435387467616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7"/>
              <c:layout>
                <c:manualLayout>
                  <c:x val="0.43576669119940648"/>
                  <c:y val="6.073683867777271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E3A91BE-302E-4851-9339-42E3E38A24D7}" type="CATEGORYNAME">
                      <a:rPr lang="ru-RU"/>
                      <a:pPr>
                        <a:defRPr sz="1197" b="0" i="0" u="none" strike="noStrike" kern="1200" baseline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 </a:t>
                    </a:r>
                    <a:r>
                      <a:rPr lang="ru-RU" baseline="0" dirty="0" smtClean="0"/>
                      <a:t>0,23%</a:t>
                    </a:r>
                  </a:p>
                </c:rich>
              </c:tx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477290565560574"/>
                      <c:h val="5.2433437868220911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8"/>
              <c:layout>
                <c:manualLayout>
                  <c:x val="0.43514192105131438"/>
                  <c:y val="0.2519928446853065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90D9EED-C929-43CD-BAC7-D71E5998E17B}" type="CATEGORYNAME">
                      <a:rPr lang="ru-RU"/>
                      <a:pPr>
                        <a:defRPr sz="1197" b="0" i="0" u="none" strike="noStrike" kern="1200" baseline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 </a:t>
                    </a:r>
                    <a:r>
                      <a:rPr lang="ru-RU" baseline="0" dirty="0" smtClean="0"/>
                      <a:t>2,23%</a:t>
                    </a:r>
                  </a:p>
                </c:rich>
              </c:tx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906956062177397"/>
                      <c:h val="5.0488112124351066E-2"/>
                    </c:manualLayout>
                  </c15:layout>
                  <c15:dlblFieldTable/>
                  <c15:showDataLabelsRange val="0"/>
                </c:ext>
              </c:extLst>
            </c:dLbl>
            <c:numFmt formatCode="#,##0.0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ln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Лист1!$A$2:$A$10</c:f>
              <c:strCache>
                <c:ptCount val="9"/>
                <c:pt idx="0">
                  <c:v>НДФЛ</c:v>
                </c:pt>
                <c:pt idx="1">
                  <c:v>Акцизы</c:v>
                </c:pt>
                <c:pt idx="2">
                  <c:v>ЕНВД</c:v>
                </c:pt>
                <c:pt idx="3">
                  <c:v>Имущество,земля </c:v>
                </c:pt>
                <c:pt idx="4">
                  <c:v>НДПИ</c:v>
                </c:pt>
                <c:pt idx="5">
                  <c:v>Гос. Пошлина</c:v>
                </c:pt>
                <c:pt idx="6">
                  <c:v>Аренда имущества</c:v>
                </c:pt>
                <c:pt idx="7">
                  <c:v>Плата за негат возд</c:v>
                </c:pt>
                <c:pt idx="8">
                  <c:v>Прочие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67.959999999999994</c:v>
                </c:pt>
                <c:pt idx="1">
                  <c:v>3.53</c:v>
                </c:pt>
                <c:pt idx="2">
                  <c:v>0.95</c:v>
                </c:pt>
                <c:pt idx="3">
                  <c:v>0.04</c:v>
                </c:pt>
                <c:pt idx="4">
                  <c:v>24.06</c:v>
                </c:pt>
                <c:pt idx="5">
                  <c:v>0.17</c:v>
                </c:pt>
                <c:pt idx="6">
                  <c:v>0.83</c:v>
                </c:pt>
                <c:pt idx="7">
                  <c:v>0.23</c:v>
                </c:pt>
                <c:pt idx="8">
                  <c:v>2.23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70C0"/>
      </a:solidFill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Исполнение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2.7778350247184513E-2"/>
          <c:y val="0.8942515308832418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B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B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B/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B/>
              </a:sp3d>
            </c:spPr>
          </c:dPt>
          <c:dLbls>
            <c:dLbl>
              <c:idx val="0"/>
              <c:layout>
                <c:manualLayout>
                  <c:x val="4.1027614312427615E-2"/>
                  <c:y val="3.618358795481325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427B92-DBF2-4E94-AE1E-E74AC0CEAD67}" type="CATEGORYNAME">
                      <a:rPr lang="ru-RU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pPr>
                        <a:defRPr sz="1197" b="0" i="0" u="none" strike="noStrike" kern="1200" baseline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t>68,7%</a:t>
                    </a:r>
                  </a:p>
                </c:rich>
              </c:tx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695549616582047"/>
                      <c:h val="3.2396318146944443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1.6429603891348461E-2"/>
                  <c:y val="0.18058162882761145"/>
                </c:manualLayout>
              </c:layout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503318556636567"/>
                      <c:h val="4.5319028130806308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5526637709392607E-2"/>
                  <c:y val="-7.882842914793554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err="1" smtClean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t>Имущ</a:t>
                    </a:r>
                    <a:r>
                      <a:rPr lang="ru-RU" dirty="0" smtClean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t>., земля </a:t>
                    </a:r>
                    <a:r>
                      <a:rPr lang="ru-RU" baseline="0" dirty="0" smtClean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t> </a:t>
                    </a:r>
                    <a:fld id="{1851C473-373C-40DD-A407-D87AD9781173}" type="PERCENTAGE">
                      <a:rPr lang="en-US" baseline="0" dirty="0">
                        <a:ln>
                          <a:solidFill>
                            <a:srgbClr val="C00000"/>
                          </a:solidFill>
                        </a:ln>
                        <a:solidFill>
                          <a:srgbClr val="C00000"/>
                        </a:solidFill>
                      </a:rPr>
                      <a:pPr>
                        <a:defRPr sz="1197" b="0" i="0" u="none" strike="noStrike" kern="1200" baseline="0">
                          <a:ln>
                            <a:solidFill>
                              <a:srgbClr val="C00000"/>
                            </a:solidFill>
                          </a:ln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 baseline="0" dirty="0" smtClean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</a:endParaRPr>
                  </a:p>
                </c:rich>
              </c:tx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166626438562251"/>
                      <c:h val="4.726435387467616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0.13106043460914385"/>
                  <c:y val="-3.6183587954813259E-2"/>
                </c:manualLayout>
              </c:layout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432756978508237"/>
                      <c:h val="4.790357012757869E-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-0.24274671801519676"/>
                  <c:y val="-8.7874427890260759E-2"/>
                </c:manualLayout>
              </c:layout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439951527829944"/>
                      <c:h val="4.2734486134033932E-2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0.44160678151528493"/>
                  <c:y val="-8.9166800642268867E-2"/>
                </c:manualLayout>
              </c:layout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3204136430637038"/>
                      <c:h val="4.726435387467616E-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.43576669119940648"/>
                  <c:y val="6.0736838677772714E-2"/>
                </c:manualLayout>
              </c:layout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477290565560574"/>
                      <c:h val="5.2433437868220911E-2"/>
                    </c:manualLayout>
                  </c15:layout>
                </c:ext>
              </c:extLst>
            </c:dLbl>
            <c:dLbl>
              <c:idx val="8"/>
              <c:layout>
                <c:manualLayout>
                  <c:x val="0.42407454692733537"/>
                  <c:y val="-1.2922811737483796E-2"/>
                </c:manualLayout>
              </c:layout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1449407262246681"/>
                      <c:h val="4.9848895871448536E-2"/>
                    </c:manualLayout>
                  </c15:layout>
                </c:ext>
              </c:extLst>
            </c:dLbl>
            <c:dLbl>
              <c:idx val="9"/>
              <c:layout>
                <c:manualLayout>
                  <c:x val="0.43514192105131438"/>
                  <c:y val="0.25199284468530653"/>
                </c:manualLayout>
              </c:layout>
              <c:numFmt formatCode="#,##0.00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ln>
                        <a:solidFill>
                          <a:srgbClr val="C00000"/>
                        </a:solidFill>
                      </a:ln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906956062177397"/>
                      <c:h val="5.0488112124351066E-2"/>
                    </c:manualLayout>
                  </c15:layout>
                </c:ext>
              </c:extLst>
            </c:dLbl>
            <c:numFmt formatCode="#,##0.00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ln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Лист1!$A$2:$A$11</c:f>
              <c:strCache>
                <c:ptCount val="10"/>
                <c:pt idx="0">
                  <c:v>НДФЛ</c:v>
                </c:pt>
                <c:pt idx="1">
                  <c:v>Акцизы</c:v>
                </c:pt>
                <c:pt idx="2">
                  <c:v>ЕНВД</c:v>
                </c:pt>
                <c:pt idx="3">
                  <c:v>Имущество,земля </c:v>
                </c:pt>
                <c:pt idx="4">
                  <c:v>НДПИ</c:v>
                </c:pt>
                <c:pt idx="5">
                  <c:v>Гос. Пошлина</c:v>
                </c:pt>
                <c:pt idx="6">
                  <c:v>Аренда имущества</c:v>
                </c:pt>
                <c:pt idx="7">
                  <c:v>Плата за негат возд</c:v>
                </c:pt>
                <c:pt idx="8">
                  <c:v>Штрафы, санкции</c:v>
                </c:pt>
                <c:pt idx="9">
                  <c:v>Прочие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68.7</c:v>
                </c:pt>
                <c:pt idx="1">
                  <c:v>3.32</c:v>
                </c:pt>
                <c:pt idx="2">
                  <c:v>0.92</c:v>
                </c:pt>
                <c:pt idx="3">
                  <c:v>0.02</c:v>
                </c:pt>
                <c:pt idx="4">
                  <c:v>23</c:v>
                </c:pt>
                <c:pt idx="5">
                  <c:v>0.12</c:v>
                </c:pt>
                <c:pt idx="6">
                  <c:v>0.88</c:v>
                </c:pt>
                <c:pt idx="7">
                  <c:v>0.23</c:v>
                </c:pt>
                <c:pt idx="8">
                  <c:v>0.68</c:v>
                </c:pt>
                <c:pt idx="9">
                  <c:v>2.13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70C0"/>
      </a:solidFill>
      <a:prstDash val="sysDot"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9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059441107303905E-2"/>
          <c:y val="2.0712337222573908E-2"/>
          <c:w val="0.97528764596342188"/>
          <c:h val="0.867848083654216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7"/>
          <c:dPt>
            <c:idx val="0"/>
            <c:bubble3D val="0"/>
            <c:explosion val="22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0.28261538138415654"/>
                  <c:y val="-2.998348743482212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DF07A6-DB72-4264-ABFB-DE7E3B2D0A95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 sz="1197" b="0" i="0" u="none" strike="noStrike" kern="1200" baseline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endParaRPr lang="ru-RU" baseline="0" dirty="0" smtClean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</a:endParaRPr>
                  </a:p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30,5 %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955752383505121"/>
                      <c:h val="0.1407123924749430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2.1171339663565562E-3"/>
                  <c:y val="0.2842067417362188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333FAE3-7650-4B60-93AF-FF0514E04B75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 sz="1197" b="0" i="0" u="none" strike="noStrike" kern="1200" baseline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32,3 %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81558848023086"/>
                      <c:h val="0.143301360629056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49210453002968868"/>
                  <c:y val="4.623774833883989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67B4332-4ED9-4DD9-BC9D-CF8AEC6F56D7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 sz="1197" b="0" i="0" u="none" strike="noStrike" kern="1200" baseline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22,7 % 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678403508128763"/>
                      <c:h val="0.1631004562250523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2.0540323104074519E-2"/>
                  <c:y val="-0.2302699709688266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A5C24D-64B0-41E5-98E1-BC8F47AB4228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 sz="1197" b="0" i="0" u="none" strike="noStrike" kern="1200" baseline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14,5 %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78721317529881"/>
                      <c:h val="0.13812322699094018"/>
                    </c:manualLayout>
                  </c15:layout>
                  <c15:dlblFieldTable/>
                  <c15:showDataLabelsRange val="0"/>
                </c:ext>
              </c:extLst>
            </c:dLbl>
            <c:numFmt formatCode="#,##0.00,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ln>
                      <a:solidFill>
                        <a:srgbClr val="002060"/>
                      </a:solidFill>
                    </a:ln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Ellipse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Дотация</c:v>
                </c:pt>
                <c:pt idx="1">
                  <c:v>Субсидия</c:v>
                </c:pt>
                <c:pt idx="2">
                  <c:v>Субвенция</c:v>
                </c:pt>
                <c:pt idx="3">
                  <c:v>Прочие МБТ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30.49</c:v>
                </c:pt>
                <c:pt idx="1">
                  <c:v>32.299999999999997</c:v>
                </c:pt>
                <c:pt idx="2">
                  <c:v>22.66</c:v>
                </c:pt>
                <c:pt idx="3">
                  <c:v>14.5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9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059441107303905E-2"/>
          <c:y val="9.0882846033748133E-2"/>
          <c:w val="0.97528764596342188"/>
          <c:h val="0.867848083654216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7"/>
          <c:dPt>
            <c:idx val="0"/>
            <c:bubble3D val="0"/>
            <c:explosion val="22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0.45272667369138553"/>
                  <c:y val="-1.622489167029284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DF07A6-DB72-4264-ABFB-DE7E3B2D0A95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 sz="1197" b="0" i="0" u="none" strike="noStrike" kern="1200" baseline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endParaRPr lang="ru-RU" baseline="0" dirty="0" smtClean="0">
                      <a:ln>
                        <a:solidFill>
                          <a:srgbClr val="002060"/>
                        </a:solidFill>
                      </a:ln>
                      <a:solidFill>
                        <a:srgbClr val="002060"/>
                      </a:solidFill>
                    </a:endParaRPr>
                  </a:p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31,4 %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955752383505121"/>
                      <c:h val="0.1407123924749430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2.1171339663565562E-3"/>
                  <c:y val="0.28420674173621885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333FAE3-7650-4B60-93AF-FF0514E04B75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 sz="1197" b="0" i="0" u="none" strike="noStrike" kern="1200" baseline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30,4 %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81558848023086"/>
                      <c:h val="0.143301360629056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41164291399628916"/>
                  <c:y val="4.742079790765259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67B4332-4ED9-4DD9-BC9D-CF8AEC6F56D7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 sz="1197" b="0" i="0" u="none" strike="noStrike" kern="1200" baseline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23,2 % 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043496702698116"/>
                      <c:h val="0.1654665553626777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1.6406512374519865E-2"/>
                  <c:y val="-0.2302699246520756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A5C24D-64B0-41E5-98E1-BC8F47AB4228}" type="CATEGORYNAME">
                      <a:rPr lang="ru-RU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pPr>
                        <a:defRPr sz="1197" b="0" i="0" u="none" strike="noStrike" kern="1200" baseline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ru-RU" baseline="0" dirty="0" smtClean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2060"/>
                        </a:solidFill>
                      </a:rPr>
                      <a:t>15,0 %</a:t>
                    </a:r>
                  </a:p>
                </c:rich>
              </c:tx>
              <c:numFmt formatCode="#,##0.00,%" sourceLinked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Ellipse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613975321209741"/>
                      <c:h val="0.13812331962444221"/>
                    </c:manualLayout>
                  </c15:layout>
                  <c15:dlblFieldTable/>
                  <c15:showDataLabelsRange val="0"/>
                </c:ext>
              </c:extLst>
            </c:dLbl>
            <c:numFmt formatCode="#,##0.00,%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ln>
                      <a:solidFill>
                        <a:srgbClr val="002060"/>
                      </a:solidFill>
                    </a:ln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Ellipse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Дотация</c:v>
                </c:pt>
                <c:pt idx="1">
                  <c:v>Субсидия</c:v>
                </c:pt>
                <c:pt idx="2">
                  <c:v>Субвенция</c:v>
                </c:pt>
                <c:pt idx="3">
                  <c:v>Прочие МБТ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31.35</c:v>
                </c:pt>
                <c:pt idx="1">
                  <c:v>30.42</c:v>
                </c:pt>
                <c:pt idx="2">
                  <c:v>23.2</c:v>
                </c:pt>
                <c:pt idx="3">
                  <c:v>14.98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E86E-FBAC-4BFC-84B6-6885359BB0FA}" type="datetimeFigureOut">
              <a:rPr lang="ru-RU" smtClean="0"/>
              <a:t>06.03.2021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8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E86E-FBAC-4BFC-84B6-6885359BB0FA}" type="datetimeFigureOut">
              <a:rPr lang="ru-RU" smtClean="0"/>
              <a:t>06.03.2021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12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E86E-FBAC-4BFC-84B6-6885359BB0FA}" type="datetimeFigureOut">
              <a:rPr lang="ru-RU" smtClean="0"/>
              <a:t>06.03.2021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18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E86E-FBAC-4BFC-84B6-6885359BB0FA}" type="datetimeFigureOut">
              <a:rPr lang="ru-RU" smtClean="0"/>
              <a:t>06.03.2021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915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E86E-FBAC-4BFC-84B6-6885359BB0FA}" type="datetimeFigureOut">
              <a:rPr lang="ru-RU" smtClean="0"/>
              <a:t>06.03.2021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9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E86E-FBAC-4BFC-84B6-6885359BB0FA}" type="datetimeFigureOut">
              <a:rPr lang="ru-RU" smtClean="0"/>
              <a:t>06.03.2021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90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E86E-FBAC-4BFC-84B6-6885359BB0FA}" type="datetimeFigureOut">
              <a:rPr lang="ru-RU" smtClean="0"/>
              <a:t>06.03.2021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575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E86E-FBAC-4BFC-84B6-6885359BB0FA}" type="datetimeFigureOut">
              <a:rPr lang="ru-RU" smtClean="0"/>
              <a:t>06.03.2021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422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E86E-FBAC-4BFC-84B6-6885359BB0FA}" type="datetimeFigureOut">
              <a:rPr lang="ru-RU" smtClean="0"/>
              <a:t>06.03.2021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04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E86E-FBAC-4BFC-84B6-6885359BB0FA}" type="datetimeFigureOut">
              <a:rPr lang="ru-RU" smtClean="0"/>
              <a:t>06.03.2021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0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E86E-FBAC-4BFC-84B6-6885359BB0FA}" type="datetimeFigureOut">
              <a:rPr lang="ru-RU" smtClean="0"/>
              <a:t>06.03.2021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427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6E86E-FBAC-4BFC-84B6-6885359BB0FA}" type="datetimeFigureOut">
              <a:rPr lang="ru-RU" smtClean="0"/>
              <a:t>06.03.2021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3356C-3578-409D-9441-BA500EC24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01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46" y="0"/>
            <a:ext cx="11880553" cy="66828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824" y="-85458"/>
            <a:ext cx="12485405" cy="70588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10639"/>
          </a:xfrm>
        </p:spPr>
        <p:txBody>
          <a:bodyPr/>
          <a:lstStyle/>
          <a:p>
            <a:r>
              <a:rPr lang="ru-RU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3465" y="3602038"/>
            <a:ext cx="10972800" cy="1655762"/>
          </a:xfrm>
        </p:spPr>
        <p:txBody>
          <a:bodyPr>
            <a:normAutofit fontScale="92500" lnSpcReduction="20000"/>
          </a:bodyPr>
          <a:lstStyle/>
          <a:p>
            <a:r>
              <a:rPr lang="ru-RU" sz="57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57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2020 год</a:t>
            </a:r>
            <a:endParaRPr lang="ru-RU" sz="57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Совета муниципального района «Тунгиро-Олёкминский район» 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27576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461" y="-85457"/>
            <a:ext cx="12468313" cy="70417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473" y="365126"/>
            <a:ext cx="11314632" cy="1190210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поступления </a:t>
            </a:r>
            <a:r>
              <a:rPr lang="ru-RU" sz="36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собственных доходов в бюджет муниципального района </a:t>
            </a:r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2020 г</a:t>
            </a:r>
            <a:endParaRPr lang="ru-RU" sz="3600" b="1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019183556"/>
              </p:ext>
            </p:extLst>
          </p:nvPr>
        </p:nvGraphicFramePr>
        <p:xfrm>
          <a:off x="307650" y="1555335"/>
          <a:ext cx="5606040" cy="5007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996626443"/>
              </p:ext>
            </p:extLst>
          </p:nvPr>
        </p:nvGraphicFramePr>
        <p:xfrm>
          <a:off x="6054695" y="1555336"/>
          <a:ext cx="5721410" cy="4990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060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mediaurok.ucoz.net/kliparti/1/ramka_4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095" y="-68367"/>
            <a:ext cx="12451222" cy="70673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836" y="365125"/>
            <a:ext cx="11374452" cy="15576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безвозмездных поступлений в </a:t>
            </a:r>
            <a:r>
              <a:rPr lang="ru-RU" sz="40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района </a:t>
            </a:r>
            <a: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2020 г  </a:t>
            </a:r>
            <a:br>
              <a:rPr lang="ru-RU" sz="4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31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						Факт</a:t>
            </a: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					</a:t>
            </a:r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077545707"/>
              </p:ext>
            </p:extLst>
          </p:nvPr>
        </p:nvGraphicFramePr>
        <p:xfrm>
          <a:off x="358924" y="2358639"/>
          <a:ext cx="5400942" cy="4289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38049737"/>
              </p:ext>
            </p:extLst>
          </p:nvPr>
        </p:nvGraphicFramePr>
        <p:xfrm>
          <a:off x="6434983" y="2230452"/>
          <a:ext cx="5375304" cy="4341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0055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66" y="-85459"/>
            <a:ext cx="12374309" cy="70246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2649197" y="452929"/>
            <a:ext cx="6332433" cy="1059678"/>
          </a:xfrm>
          <a:prstGeom prst="roundRect">
            <a:avLst/>
          </a:prstGeom>
          <a:solidFill>
            <a:srgbClr val="FF66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РАСХОДЫ БЮДЖЕТА</a:t>
            </a: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это выплачиваемые из бюджета денежные средства</a:t>
            </a:r>
          </a:p>
        </p:txBody>
      </p:sp>
      <p:sp>
        <p:nvSpPr>
          <p:cNvPr id="5" name="Овал 4"/>
          <p:cNvSpPr/>
          <p:nvPr/>
        </p:nvSpPr>
        <p:spPr>
          <a:xfrm>
            <a:off x="572568" y="1751888"/>
            <a:ext cx="4836920" cy="3307222"/>
          </a:xfrm>
          <a:prstGeom prst="ellipse">
            <a:avLst/>
          </a:prstGeom>
          <a:solidFill>
            <a:srgbClr val="E48CC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8B4935"/>
                </a:solidFill>
                <a:latin typeface="Monotype Corsiva" panose="03010101010201010101" pitchFamily="66" charset="0"/>
              </a:rPr>
              <a:t>ТЕКУЩИЕ РАСХОДЫ</a:t>
            </a:r>
          </a:p>
          <a:p>
            <a:pPr algn="ctr"/>
            <a:r>
              <a:rPr lang="ru-RU" sz="2400" dirty="0">
                <a:solidFill>
                  <a:srgbClr val="8B4935"/>
                </a:solidFill>
                <a:latin typeface="Monotype Corsiva" panose="03010101010201010101" pitchFamily="66" charset="0"/>
              </a:rPr>
              <a:t>н</a:t>
            </a:r>
            <a:r>
              <a:rPr lang="ru-RU" sz="2400" dirty="0" smtClean="0">
                <a:solidFill>
                  <a:srgbClr val="8B4935"/>
                </a:solidFill>
                <a:latin typeface="Monotype Corsiva" panose="03010101010201010101" pitchFamily="66" charset="0"/>
              </a:rPr>
              <a:t>а оказание муниципальных услуг, социальное обеспечение населения, образование, здравоохранение, культуру и т.д.</a:t>
            </a:r>
            <a:endParaRPr lang="ru-RU" sz="2400" dirty="0">
              <a:solidFill>
                <a:srgbClr val="8B49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930639" y="1751888"/>
            <a:ext cx="4537817" cy="3307222"/>
          </a:xfrm>
          <a:prstGeom prst="ellipse">
            <a:avLst/>
          </a:prstGeom>
          <a:solidFill>
            <a:srgbClr val="E48CC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8B4935"/>
                </a:solidFill>
                <a:latin typeface="Monotype Corsiva" panose="03010101010201010101" pitchFamily="66" charset="0"/>
              </a:rPr>
              <a:t>КАПИТАЛЬНЫЕ РАСХОДЫ</a:t>
            </a:r>
          </a:p>
          <a:p>
            <a:pPr algn="ctr"/>
            <a:r>
              <a:rPr lang="ru-RU" sz="2400" dirty="0">
                <a:solidFill>
                  <a:srgbClr val="8B4935"/>
                </a:solidFill>
                <a:latin typeface="Monotype Corsiva" panose="03010101010201010101" pitchFamily="66" charset="0"/>
              </a:rPr>
              <a:t>к</a:t>
            </a:r>
            <a:r>
              <a:rPr lang="ru-RU" sz="2400" dirty="0" smtClean="0">
                <a:solidFill>
                  <a:srgbClr val="8B4935"/>
                </a:solidFill>
                <a:latin typeface="Monotype Corsiva" panose="03010101010201010101" pitchFamily="66" charset="0"/>
              </a:rPr>
              <a:t>апитальное строительство, капитальный ремонт</a:t>
            </a:r>
            <a:endParaRPr lang="ru-RU" sz="2400" dirty="0">
              <a:solidFill>
                <a:srgbClr val="8B49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73651" y="6306796"/>
            <a:ext cx="2546845" cy="235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191" y="4708733"/>
            <a:ext cx="2726305" cy="183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4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mediaurok.ucoz.net/kliparti/1/ramka_4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41" y="-128187"/>
            <a:ext cx="12408493" cy="70759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107" y="247829"/>
            <a:ext cx="11391543" cy="16066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муниципального района по разделам классификации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за 2020 г</a:t>
            </a:r>
            <a:b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						</a:t>
            </a:r>
            <a:r>
              <a:rPr lang="ru-RU" sz="1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800" dirty="0">
              <a:solidFill>
                <a:srgbClr val="00206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55604"/>
              </p:ext>
            </p:extLst>
          </p:nvPr>
        </p:nvGraphicFramePr>
        <p:xfrm>
          <a:off x="470014" y="1854437"/>
          <a:ext cx="11186449" cy="46232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02071"/>
                <a:gridCol w="3403605"/>
                <a:gridCol w="3680773"/>
              </a:tblGrid>
              <a:tr h="797572">
                <a:tc>
                  <a:txBody>
                    <a:bodyPr/>
                    <a:lstStyle/>
                    <a:p>
                      <a:pPr algn="ctr"/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</a:t>
                      </a:r>
                      <a:endParaRPr lang="ru-RU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80407">
                <a:tc>
                  <a:txBody>
                    <a:bodyPr/>
                    <a:lstStyle/>
                    <a:p>
                      <a:r>
                        <a:rPr lang="ru-RU" sz="2000" b="1" i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r>
                        <a:rPr lang="ru-RU" sz="2000" b="1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  <a:endParaRPr lang="ru-RU" sz="2000" b="1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175 518,9</a:t>
                      </a:r>
                      <a:endParaRPr lang="ru-RU" sz="28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171 559,9</a:t>
                      </a:r>
                      <a:endParaRPr lang="ru-RU" sz="2800" b="1" i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6406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8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93708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8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36 931,6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lang="ru-RU" sz="2400" b="1" i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897,8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94369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8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5 667,5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5 667,5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0407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8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3 371,1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2 889,5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0407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8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3 814,8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2400" b="1" i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814,8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467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mediaurok.ucoz.net/kliparti/1/ramka_4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41" y="-128187"/>
            <a:ext cx="12408493" cy="70759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385" y="452930"/>
            <a:ext cx="11280449" cy="10169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муниципального района по разделам классификации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за 2020 г</a:t>
            </a:r>
            <a:b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						</a:t>
            </a:r>
            <a:r>
              <a:rPr lang="ru-RU" sz="1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800" dirty="0">
              <a:solidFill>
                <a:srgbClr val="00206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026409"/>
              </p:ext>
            </p:extLst>
          </p:nvPr>
        </p:nvGraphicFramePr>
        <p:xfrm>
          <a:off x="470014" y="1692068"/>
          <a:ext cx="11160811" cy="431417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92670"/>
                <a:gridCol w="3395804"/>
                <a:gridCol w="3672337"/>
              </a:tblGrid>
              <a:tr h="595466">
                <a:tc>
                  <a:txBody>
                    <a:bodyPr/>
                    <a:lstStyle/>
                    <a:p>
                      <a:pPr algn="ctr"/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</a:t>
                      </a:r>
                      <a:endParaRPr lang="ru-RU" sz="2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41124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8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88 505,5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85 144,6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9660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кинематография</a:t>
                      </a:r>
                      <a:endParaRPr lang="ru-RU" sz="18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23 388,7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23 308,4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2590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8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3 571,7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3 569,3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95466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8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713,0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713,0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95466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8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3 331,7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3 331,7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95466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муниципальных образований</a:t>
                      </a:r>
                      <a:r>
                        <a:rPr lang="ru-RU" sz="1800" b="1" i="1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общего характера</a:t>
                      </a:r>
                      <a:endParaRPr lang="ru-RU" sz="18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6 223,3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6 223,3</a:t>
                      </a:r>
                      <a:endParaRPr lang="ru-RU" sz="2400" b="1" i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771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12" y="-68366"/>
            <a:ext cx="12365763" cy="70588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473" y="365126"/>
            <a:ext cx="11237719" cy="859371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</a:t>
            </a:r>
            <a:r>
              <a:rPr lang="ru-RU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2020 год (План)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77667" y="1458988"/>
            <a:ext cx="8648343" cy="3698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 - 21,0 %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77669" y="1971736"/>
            <a:ext cx="6306796" cy="376015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безопасность – 3,2 %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77667" y="2477868"/>
            <a:ext cx="5392397" cy="384561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 – 1,9 %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77667" y="2957395"/>
            <a:ext cx="4477998" cy="376360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ЖКХ – 2,2 %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2028" y="3514631"/>
            <a:ext cx="10485691" cy="385319"/>
          </a:xfrm>
          <a:prstGeom prst="roundRect">
            <a:avLst/>
          </a:prstGeom>
          <a:solidFill>
            <a:srgbClr val="E48CC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– 50,5 %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77666" y="4046987"/>
            <a:ext cx="7853586" cy="384560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– 13,3 %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77666" y="4596465"/>
            <a:ext cx="5306940" cy="410198"/>
          </a:xfrm>
          <a:prstGeom prst="roundRect">
            <a:avLst/>
          </a:prstGeom>
          <a:solidFill>
            <a:srgbClr val="66FF9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Соц. Политика – 2,0 %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77667" y="5153321"/>
            <a:ext cx="4110527" cy="3501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Физ. культура и спорт – 0,4 %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77666" y="5684368"/>
            <a:ext cx="5665863" cy="32474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 –1,9 %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77666" y="6126940"/>
            <a:ext cx="6033331" cy="372843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3,6 %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69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12" y="-68366"/>
            <a:ext cx="12365763" cy="70588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473" y="365126"/>
            <a:ext cx="11237719" cy="859371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</a:t>
            </a:r>
            <a:r>
              <a:rPr lang="ru-RU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2020 год (Факт)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77667" y="1458988"/>
            <a:ext cx="9161092" cy="3698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 - 21,5 %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77668" y="1971736"/>
            <a:ext cx="6452073" cy="376015"/>
          </a:xfrm>
          <a:prstGeom prst="round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безопасность – 3,3 %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77668" y="2477868"/>
            <a:ext cx="4742916" cy="384561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 – 1,7 %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77667" y="2957395"/>
            <a:ext cx="4477998" cy="376360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ЖКХ – 2,2 %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2028" y="3514631"/>
            <a:ext cx="10733520" cy="385319"/>
          </a:xfrm>
          <a:prstGeom prst="roundRect">
            <a:avLst/>
          </a:prstGeom>
          <a:solidFill>
            <a:srgbClr val="E48CC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– 49,6 %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77666" y="4046987"/>
            <a:ext cx="8109960" cy="384560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– 13,6 %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77666" y="4596465"/>
            <a:ext cx="5443672" cy="410198"/>
          </a:xfrm>
          <a:prstGeom prst="roundRect">
            <a:avLst/>
          </a:prstGeom>
          <a:solidFill>
            <a:srgbClr val="66FF9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Соц. Политика – 2,1 %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77667" y="5153321"/>
            <a:ext cx="4110527" cy="3501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Физ. культура и спорт – 0,4 %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77666" y="5684368"/>
            <a:ext cx="5845325" cy="32474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 – 2,0 %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77666" y="6126940"/>
            <a:ext cx="6187156" cy="372843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3,6 %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92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095" y="-94004"/>
            <a:ext cx="12459768" cy="7093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65" y="264920"/>
            <a:ext cx="9913122" cy="6400800"/>
          </a:xfrm>
          <a:prstGeom prst="rect">
            <a:avLst/>
          </a:prstGeom>
        </p:spPr>
      </p:pic>
      <p:sp>
        <p:nvSpPr>
          <p:cNvPr id="5" name="Прямоугольный треугольник 4"/>
          <p:cNvSpPr/>
          <p:nvPr/>
        </p:nvSpPr>
        <p:spPr>
          <a:xfrm>
            <a:off x="1187865" y="5469308"/>
            <a:ext cx="5853870" cy="1196412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46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66" y="-102551"/>
            <a:ext cx="12357217" cy="70502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63125" y="752030"/>
            <a:ext cx="105027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4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Муниципальный долг </a:t>
            </a:r>
            <a:r>
              <a:rPr lang="ru-RU" sz="4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«Тунгиро-Олёкминский район» </a:t>
            </a:r>
            <a:r>
              <a:rPr lang="ru-RU" sz="4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2020 </a:t>
            </a:r>
            <a:r>
              <a:rPr lang="ru-RU" sz="4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4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составил </a:t>
            </a:r>
            <a:r>
              <a:rPr lang="ru-RU" sz="4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0,0 </a:t>
            </a:r>
            <a:r>
              <a:rPr lang="ru-RU" sz="4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тысяч </a:t>
            </a:r>
            <a:r>
              <a:rPr lang="ru-RU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40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719" y="4075953"/>
            <a:ext cx="7597211" cy="246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5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03" y="-128187"/>
            <a:ext cx="12425584" cy="706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0" y="188007"/>
            <a:ext cx="1155391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4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187" y="-102550"/>
            <a:ext cx="12425585" cy="70417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65" y="273465"/>
            <a:ext cx="2144994" cy="12634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5316" y="1435694"/>
            <a:ext cx="9807012" cy="66657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граждан» познакомит вас с положениями основного финансового документа Тунгиро-Олёкминского района – бюджета района.</a:t>
            </a:r>
            <a:b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Представленная информация предназначена для широкого круга пользователей и будет интересна и полезна как школьникам, студентам, педагогам, молодым семьям, так и муниципальным служащим, пенсионерам и другим категориям населения, так как бюджет района затрагивает интересы каждого жителя </a:t>
            </a:r>
            <a:r>
              <a:rPr lang="ru-RU" sz="31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Тунгиро-Олёкминского </a:t>
            </a:r>
            <a: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 </a:t>
            </a:r>
            <a:b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Мы постарались в доступной и понятной форме для граждан показать основные показатели бюджета района.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30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457" y="-111095"/>
            <a:ext cx="12425584" cy="706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5" y="239282"/>
            <a:ext cx="11545368" cy="63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8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04" y="-102550"/>
            <a:ext cx="12399947" cy="7093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0" y="239282"/>
            <a:ext cx="1154536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04" y="-85458"/>
            <a:ext cx="12399947" cy="705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3" y="256374"/>
            <a:ext cx="11502640" cy="636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8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04" y="-111095"/>
            <a:ext cx="12417039" cy="706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9" y="239282"/>
            <a:ext cx="11502639" cy="63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458" y="-102551"/>
            <a:ext cx="12399947" cy="7058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5" y="230736"/>
            <a:ext cx="11511185" cy="640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3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458" y="-94004"/>
            <a:ext cx="12408493" cy="706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2" y="256374"/>
            <a:ext cx="11545370" cy="635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86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824" y="-76912"/>
            <a:ext cx="12451221" cy="705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9" y="333286"/>
            <a:ext cx="11536822" cy="629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9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11" y="-102550"/>
            <a:ext cx="12417038" cy="710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61" y="213645"/>
            <a:ext cx="11536822" cy="64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846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04" y="-68367"/>
            <a:ext cx="12391401" cy="700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3" y="290557"/>
            <a:ext cx="11528277" cy="62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1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41" y="-94005"/>
            <a:ext cx="12459767" cy="712719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374" y="365125"/>
            <a:ext cx="11724830" cy="1933694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бюджета муниципального района «Тунгиро-Олёкминский район» </a:t>
            </a:r>
            <a:r>
              <a:rPr lang="ru-RU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2020 </a:t>
            </a:r>
            <a:r>
              <a:rPr lang="ru-RU" sz="3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					</a:t>
            </a:r>
            <a:r>
              <a:rPr lang="ru-RU" sz="2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2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884873"/>
              </p:ext>
            </p:extLst>
          </p:nvPr>
        </p:nvGraphicFramePr>
        <p:xfrm>
          <a:off x="1136592" y="2384276"/>
          <a:ext cx="10075491" cy="3779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58497"/>
                <a:gridCol w="3358497"/>
                <a:gridCol w="3358497"/>
              </a:tblGrid>
              <a:tr h="873807"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</a:t>
                      </a:r>
                      <a:endParaRPr lang="ru-RU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73807">
                <a:tc>
                  <a:txBody>
                    <a:bodyPr/>
                    <a:lstStyle/>
                    <a:p>
                      <a:r>
                        <a:rPr lang="ru-RU" sz="280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объём</a:t>
                      </a:r>
                      <a:r>
                        <a:rPr lang="ru-RU" sz="28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доходов</a:t>
                      </a:r>
                      <a:endParaRPr lang="ru-RU" sz="2800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175 797,9</a:t>
                      </a:r>
                      <a:endParaRPr lang="ru-RU" sz="28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174 611,4</a:t>
                      </a:r>
                      <a:endParaRPr lang="ru-RU" sz="28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73807">
                <a:tc>
                  <a:txBody>
                    <a:bodyPr/>
                    <a:lstStyle/>
                    <a:p>
                      <a:r>
                        <a:rPr lang="ru-RU" sz="280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объём расходов</a:t>
                      </a:r>
                      <a:endParaRPr lang="ru-RU" sz="2800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  <a:r>
                        <a:rPr lang="ru-RU" sz="28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518,9</a:t>
                      </a:r>
                      <a:endParaRPr lang="ru-RU" sz="28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171 559,9</a:t>
                      </a:r>
                      <a:endParaRPr lang="ru-RU" sz="28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73807">
                <a:tc>
                  <a:txBody>
                    <a:bodyPr/>
                    <a:lstStyle/>
                    <a:p>
                      <a:r>
                        <a:rPr lang="ru-RU" sz="280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 /</a:t>
                      </a:r>
                      <a:r>
                        <a:rPr lang="ru-RU" sz="28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дефицит (-)</a:t>
                      </a:r>
                      <a:endParaRPr lang="ru-RU" sz="2800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279,0</a:t>
                      </a:r>
                      <a:endParaRPr lang="ru-RU" sz="28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3 051,5</a:t>
                      </a:r>
                      <a:endParaRPr lang="ru-RU" sz="2800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615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mediaurok.ucoz.net/kliparti/1/ramka_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04" y="-111095"/>
            <a:ext cx="12399947" cy="712719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2572284" y="401653"/>
            <a:ext cx="6657174" cy="1059678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Доходы бюджета</a:t>
            </a:r>
          </a:p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э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то денежные средства поступающие в бюджет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04201" y="1640793"/>
            <a:ext cx="4529271" cy="2820112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НАЛОГОВЫЕ ДОХОДЫ</a:t>
            </a:r>
          </a:p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налоги, перечень и ставки которых определяются налоговым законодательством РФ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909700" y="3813561"/>
            <a:ext cx="4392538" cy="2850022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НЕНАЛОГОВЫЕ ДОХОДЫ</a:t>
            </a:r>
          </a:p>
          <a:p>
            <a:pPr algn="ctr"/>
            <a:r>
              <a:rPr lang="ru-RU" sz="2400" dirty="0">
                <a:latin typeface="Monotype Corsiva" panose="03010101010201010101" pitchFamily="66" charset="0"/>
              </a:rPr>
              <a:t>д</a:t>
            </a:r>
            <a:r>
              <a:rPr lang="ru-RU" sz="2400" dirty="0" smtClean="0">
                <a:latin typeface="Monotype Corsiva" panose="03010101010201010101" pitchFamily="66" charset="0"/>
              </a:rPr>
              <a:t>ругие платежи и сборы, штрафы, установленные законодательством РФ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152829" y="1786071"/>
            <a:ext cx="4153257" cy="2281727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Monotype Corsiva" panose="03010101010201010101" pitchFamily="66" charset="0"/>
              </a:rPr>
              <a:t>БЕЗВОЗМЕЗДНЫЕ ПОСТУПЛЕНИЯ</a:t>
            </a:r>
          </a:p>
          <a:p>
            <a:pPr algn="ctr"/>
            <a:r>
              <a:rPr lang="ru-RU" sz="2400" dirty="0">
                <a:latin typeface="Monotype Corsiva" panose="03010101010201010101" pitchFamily="66" charset="0"/>
              </a:rPr>
              <a:t>м</a:t>
            </a:r>
            <a:r>
              <a:rPr lang="ru-RU" sz="2400" dirty="0" smtClean="0">
                <a:latin typeface="Monotype Corsiva" panose="03010101010201010101" pitchFamily="66" charset="0"/>
              </a:rPr>
              <a:t>ежбюджетные трансферты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699" y="4204530"/>
            <a:ext cx="3213220" cy="237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7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1096" y="-59822"/>
            <a:ext cx="12434131" cy="70588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473" y="365125"/>
            <a:ext cx="11263357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Доходы 2020г</a:t>
            </a:r>
            <a:b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						                </a:t>
            </a:r>
            <a:r>
              <a:rPr lang="ru-RU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Тыс. руб.</a:t>
            </a:r>
            <a:endParaRPr lang="ru-RU" sz="20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425428864"/>
              </p:ext>
            </p:extLst>
          </p:nvPr>
        </p:nvGraphicFramePr>
        <p:xfrm>
          <a:off x="700755" y="1444240"/>
          <a:ext cx="10767701" cy="4990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597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mediaurok.ucoz.net/kliparti/1/ramka_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80" y="-111095"/>
            <a:ext cx="12442678" cy="70673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667" y="247828"/>
            <a:ext cx="10576133" cy="14527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br>
              <a:rPr lang="ru-RU" sz="53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руб.</a:t>
            </a:r>
            <a:b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7849246"/>
              </p:ext>
            </p:extLst>
          </p:nvPr>
        </p:nvGraphicFramePr>
        <p:xfrm>
          <a:off x="546930" y="1504061"/>
          <a:ext cx="10806870" cy="48857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34524"/>
                <a:gridCol w="3052490"/>
                <a:gridCol w="3619856"/>
              </a:tblGrid>
              <a:tr h="963868"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Наименование дохода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Уточненный план 2020 год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Фактическое исполнение 2020 год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8572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НДФЛ</a:t>
                      </a:r>
                      <a:endParaRPr lang="ru-RU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33 632,2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35 565,0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8572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  <a:endParaRPr lang="ru-RU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1 744,2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1 717,3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8572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ЕНВД</a:t>
                      </a:r>
                      <a:endParaRPr lang="ru-RU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468,0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475,4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0122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Имущество, земля</a:t>
                      </a:r>
                      <a:endParaRPr lang="ru-RU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868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НДПИ</a:t>
                      </a:r>
                      <a:endParaRPr lang="ru-RU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11 900,0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11 900,6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868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Гос. пошлина</a:t>
                      </a:r>
                      <a:endParaRPr lang="ru-RU" sz="2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59,5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868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</a:t>
                      </a:r>
                      <a:endParaRPr lang="ru-RU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47 844,4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49 727,7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267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mediaurok.ucoz.net/kliparti/1/ramka_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80" y="-111095"/>
            <a:ext cx="12442678" cy="70673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667" y="247828"/>
            <a:ext cx="10576133" cy="14527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  <a:br>
              <a:rPr lang="ru-RU" sz="53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руб.</a:t>
            </a:r>
            <a:b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0403390"/>
              </p:ext>
            </p:extLst>
          </p:nvPr>
        </p:nvGraphicFramePr>
        <p:xfrm>
          <a:off x="589659" y="1632247"/>
          <a:ext cx="11024076" cy="47238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20726"/>
                <a:gridCol w="3042303"/>
                <a:gridCol w="3461047"/>
              </a:tblGrid>
              <a:tr h="963868"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Наименование дохода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Уточненный план 2020 год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Фактическое исполнение 2020 год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8572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Арендная плата за</a:t>
                      </a:r>
                      <a:r>
                        <a:rPr lang="ru-RU" sz="22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использование муниципального имущества</a:t>
                      </a:r>
                      <a:endParaRPr lang="ru-RU" sz="2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408,0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451,9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8572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2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118,2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8572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</a:t>
                      </a:r>
                      <a:r>
                        <a:rPr lang="ru-RU" sz="22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компенсации государства</a:t>
                      </a:r>
                      <a:endParaRPr lang="ru-RU" sz="2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8572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</a:t>
                      </a:r>
                      <a:endParaRPr lang="ru-RU" sz="2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350,8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0122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2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2400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1 100,0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868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</a:t>
                      </a:r>
                      <a:endParaRPr lang="ru-RU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1 618,0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2 021,5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621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mediaurok.ucoz.net/kliparti/1/ramka_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80" y="-111095"/>
            <a:ext cx="12442678" cy="70673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847" y="461473"/>
            <a:ext cx="10635953" cy="12391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r>
              <a:rPr lang="ru-RU" sz="53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3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руб.</a:t>
            </a:r>
            <a:b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9014728"/>
              </p:ext>
            </p:extLst>
          </p:nvPr>
        </p:nvGraphicFramePr>
        <p:xfrm>
          <a:off x="546930" y="1811707"/>
          <a:ext cx="11032621" cy="41874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96883"/>
                <a:gridCol w="3119215"/>
                <a:gridCol w="4016523"/>
              </a:tblGrid>
              <a:tr h="1020334"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Наименование дохода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Уточненный план 2020 год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Фактическое исполнение</a:t>
                      </a:r>
                      <a:r>
                        <a:rPr lang="ru-RU" sz="2800" i="1" baseline="0" dirty="0" smtClean="0"/>
                        <a:t> </a:t>
                      </a:r>
                      <a:r>
                        <a:rPr lang="ru-RU" sz="2800" i="1" dirty="0" smtClean="0"/>
                        <a:t>2020 год</a:t>
                      </a:r>
                      <a:endParaRPr lang="ru-RU" sz="2800" i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9537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Дотация</a:t>
                      </a:r>
                      <a:endParaRPr lang="ru-RU" sz="2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38 516,1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38 516,1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9537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</a:t>
                      </a:r>
                      <a:endParaRPr lang="ru-RU" sz="2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40 791,0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37 366,2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9537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</a:t>
                      </a:r>
                      <a:endParaRPr lang="ru-RU" sz="2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28 616,9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28 580,8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75908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</a:t>
                      </a:r>
                      <a:r>
                        <a:rPr lang="ru-RU" sz="22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межбюджетные трансферты</a:t>
                      </a:r>
                      <a:r>
                        <a:rPr lang="ru-RU" sz="2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18 411,5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18 399,1</a:t>
                      </a:r>
                      <a:endParaRPr lang="ru-RU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2587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</a:t>
                      </a:r>
                      <a:endParaRPr lang="ru-RU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126 335,5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122 862,2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18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625</Words>
  <Application>Microsoft Office PowerPoint</Application>
  <PresentationFormat>Произвольный</PresentationFormat>
  <Paragraphs>201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Times New Roman</vt:lpstr>
      <vt:lpstr>Calibri Light</vt:lpstr>
      <vt:lpstr>Monotype Corsiva</vt:lpstr>
      <vt:lpstr>Тема Office</vt:lpstr>
      <vt:lpstr>Бюджет для граждан</vt:lpstr>
      <vt:lpstr>           «Бюджет для граждан» познакомит вас с положениями основного финансового документа Тунгиро-Олёкминского района – бюджета района.       Представленная информация предназначена для широкого круга пользователей и будет интересна и полезна как школьникам, студентам, педагогам, молодым семьям, так и муниципальным служащим, пенсионерам и другим категориям населения, так как бюджет района затрагивает интересы каждого жителя  Тунгиро-Олёкминского района.        Мы постарались в доступной и понятной форме для граждан показать основные показатели бюджета района. </vt:lpstr>
      <vt:lpstr>Презентация PowerPoint</vt:lpstr>
      <vt:lpstr>Основные характеристики бюджета муниципального района «Тунгиро-Олёкминский район» за 2020 год          тыс. руб.</vt:lpstr>
      <vt:lpstr>Презентация PowerPoint</vt:lpstr>
      <vt:lpstr>Доходы 2020г                         Тыс. руб.</vt:lpstr>
      <vt:lpstr>Налоговые доходы           тыс. руб. </vt:lpstr>
      <vt:lpstr>Неналоговые доходы           тыс. руб. </vt:lpstr>
      <vt:lpstr>Безвозмездные поступления           тыс. руб. </vt:lpstr>
      <vt:lpstr>Объемы поступления собственных доходов в бюджет муниципального района за 2020 г</vt:lpstr>
      <vt:lpstr>  Объемы безвозмездных поступлений в бюджет муниципального района за 2020 г      План      Факт         </vt:lpstr>
      <vt:lpstr>Презентация PowerPoint</vt:lpstr>
      <vt:lpstr>Структура расходов бюджета муниципального района по разделам классификации расходов за 2020 г           тыс. руб.</vt:lpstr>
      <vt:lpstr>Структура расходов бюджета муниципального района по разделам классификации расходов за 2020 г           тыс. руб.</vt:lpstr>
      <vt:lpstr>Структура расходов за 2020 год (План)</vt:lpstr>
      <vt:lpstr>Структура расходов за 2020 год (Факт)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ELENASERG</dc:creator>
  <cp:lastModifiedBy>ЗОЯ</cp:lastModifiedBy>
  <cp:revision>101</cp:revision>
  <dcterms:created xsi:type="dcterms:W3CDTF">2020-11-16T03:21:30Z</dcterms:created>
  <dcterms:modified xsi:type="dcterms:W3CDTF">2021-03-06T04:19:28Z</dcterms:modified>
</cp:coreProperties>
</file>