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8" autoAdjust="0"/>
    <p:restoredTop sz="88571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spPr>
              <a:solidFill>
                <a:srgbClr val="D143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416666666666666"/>
                  <c:y val="-3.32195381769496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1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b="1" i="1" baseline="0" dirty="0" smtClean="0">
                        <a:solidFill>
                          <a:srgbClr val="1E50B4"/>
                        </a:solidFill>
                      </a:rPr>
                      <a:t>НДФЛ 34009,0</a:t>
                    </a:r>
                    <a:endParaRPr lang="ru-RU" sz="1500" b="1" i="1" baseline="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7956"/>
                        <a:gd name="adj2" fmla="val -174185"/>
                      </a:avLst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036417322834647E-2"/>
                  <c:y val="0.13118736558832897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ЕНВД 648,0</a:t>
                    </a:r>
                    <a:endParaRPr lang="ru-RU" baseline="0" dirty="0"/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3.9788303805774278E-2"/>
                  <c:y val="6.229123503043219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НДПИ 6200,0</a:t>
                    </a:r>
                    <a:endParaRPr lang="ru-RU" baseline="0" dirty="0"/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7.8125E-2"/>
                  <c:y val="1.99981340323757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1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>
                        <a:solidFill>
                          <a:srgbClr val="00B050"/>
                        </a:solidFill>
                      </a:rPr>
                      <a:t>Акцизы 1923,1</a:t>
                    </a:r>
                    <a:endParaRPr lang="ru-RU" baseline="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881"/>
                        <a:gd name="adj2" fmla="val 180738"/>
                      </a:avLst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2499917979002624E-2"/>
                  <c:y val="9.749090340783163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Гос</a:t>
                    </a:r>
                    <a:r>
                      <a:rPr lang="ru-RU" baseline="0" dirty="0" smtClean="0"/>
                      <a:t>. пошлина 80,0</a:t>
                    </a:r>
                    <a:endParaRPr lang="ru-RU" baseline="0" dirty="0"/>
                  </a:p>
                </c:rich>
              </c:tx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8125"/>
                  <c:y val="2.749743429451661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Налог на имущество 20,0</a:t>
                    </a:r>
                    <a:endParaRPr lang="en-US" baseline="0" dirty="0"/>
                  </a:p>
                </c:rich>
              </c:tx>
              <c:dLblPos val="bestFit"/>
              <c:showVal val="1"/>
              <c:showCatName val="1"/>
              <c:separator> </c:separator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01698"/>
                        <a:gd name="adj2" fmla="val -7053"/>
                      </a:avLst>
                    </a:prstGeom>
                  </c15:spPr>
                  <c15:dlblFieldTable/>
                  <c15:showDataLabelsRange val="0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76078"/>
                        <a:gd name="adj2" fmla="val -170678"/>
                      </a:avLst>
                    </a:prstGeom>
                  </c15:spPr>
                  <c15:dlblFieldTable/>
                  <c15:showDataLabelsRange val="0"/>
                </c:ext>
              </c:extLst>
            </c:dLbl>
            <c:numFmt formatCode="#,##0.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НДПИ</c:v>
                </c:pt>
                <c:pt idx="3">
                  <c:v>Акцизы</c:v>
                </c:pt>
                <c:pt idx="4">
                  <c:v>Гос. пошлина</c:v>
                </c:pt>
                <c:pt idx="5">
                  <c:v>Налог на имущество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34009</c:v>
                </c:pt>
                <c:pt idx="1">
                  <c:v>648</c:v>
                </c:pt>
                <c:pt idx="2">
                  <c:v>6200</c:v>
                </c:pt>
                <c:pt idx="3">
                  <c:v>1923.1</c:v>
                </c:pt>
                <c:pt idx="4">
                  <c:v>80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НДПИ</c:v>
                </c:pt>
                <c:pt idx="3">
                  <c:v>Акцизы</c:v>
                </c:pt>
                <c:pt idx="4">
                  <c:v>Гос. пошлина</c:v>
                </c:pt>
                <c:pt idx="5">
                  <c:v>Налог на имущество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0.79700000000000004</c:v>
                </c:pt>
                <c:pt idx="1">
                  <c:v>1.4999999999999998E-2</c:v>
                </c:pt>
                <c:pt idx="2">
                  <c:v>0.14500000000000002</c:v>
                </c:pt>
                <c:pt idx="3">
                  <c:v>4.1000000000000002E-2</c:v>
                </c:pt>
                <c:pt idx="4">
                  <c:v>2.0000000000000005E-3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68D16-138A-45F1-A7D7-381C5E1B1F02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C5F6-6D98-4865-8838-13B559582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1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09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8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35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13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2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988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91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147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82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803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10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85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605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084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01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841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27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674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793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602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7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71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5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9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68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06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76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49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C5F6-6D98-4865-8838-13B55958282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32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72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25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1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13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56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6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05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05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1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9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E82C-47CB-4D5C-8058-A7E7BBF4640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2F5BC-4780-4275-9843-4A60E815C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6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896" y="2873829"/>
            <a:ext cx="10995663" cy="12574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b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93579"/>
            <a:ext cx="12192000" cy="3093576"/>
          </a:xfrm>
        </p:spPr>
        <p:txBody>
          <a:bodyPr>
            <a:normAutofit/>
          </a:bodyPr>
          <a:lstStyle/>
          <a:p>
            <a:pPr lvl="0"/>
            <a:r>
              <a:rPr lang="ru-RU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2020 год и плановый период 2021 и 2022 годов»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0"/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b="1" dirty="0" smtClean="0">
                <a:solidFill>
                  <a:srgbClr val="FFFF00"/>
                </a:solidFill>
              </a:rPr>
              <a:t>Утвержден решением </a:t>
            </a:r>
            <a:r>
              <a:rPr lang="ru-RU" sz="3200" b="1" dirty="0">
                <a:solidFill>
                  <a:srgbClr val="FFFF00"/>
                </a:solidFill>
              </a:rPr>
              <a:t>Совета муниципального района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b="1" dirty="0">
                <a:solidFill>
                  <a:srgbClr val="FFFF00"/>
                </a:solidFill>
              </a:rPr>
              <a:t>«Тунгиро-Олёкминский район» </a:t>
            </a:r>
            <a:r>
              <a:rPr lang="ru-RU" sz="3200" b="1" dirty="0" smtClean="0">
                <a:solidFill>
                  <a:srgbClr val="FFFF00"/>
                </a:solidFill>
              </a:rPr>
              <a:t>№ 204 от 26.12.2019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34517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84226"/>
            <a:ext cx="11868150" cy="787399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расходов бюджета муниципального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классификации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			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9765387"/>
              </p:ext>
            </p:extLst>
          </p:nvPr>
        </p:nvGraphicFramePr>
        <p:xfrm>
          <a:off x="323850" y="1638302"/>
          <a:ext cx="11449050" cy="50517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600"/>
                <a:gridCol w="1800225"/>
                <a:gridCol w="1475519"/>
                <a:gridCol w="1745568"/>
                <a:gridCol w="1746800"/>
                <a:gridCol w="1404338"/>
              </a:tblGrid>
              <a:tr h="158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Показатели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(решение     № 146 от 25.12.18г в первоначальной редакции)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Решение № 204 от 26.12.19г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отклонение от решения     № 146 от 25.12.18г в первоначальной редакции)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2021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2022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ВСЕГО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136 751,1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148 342,7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11 591,6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102 648,4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104 372,6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в том числе: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31 306,9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34 286,7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2 979,8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23 194,9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27 305,6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8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4 135,4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 500,5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365,1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2 644,9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2 539,0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2 196,2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2 822,9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626,7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3 032,3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2 389,7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4 286,1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3 721,0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-565,1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Образование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69 943,1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74 959,0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5 015,9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55 683,5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54 969,1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0542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84226"/>
            <a:ext cx="11868150" cy="787399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расходов бюджета муниципального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классификации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								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5610762"/>
              </p:ext>
            </p:extLst>
          </p:nvPr>
        </p:nvGraphicFramePr>
        <p:xfrm>
          <a:off x="400050" y="1638302"/>
          <a:ext cx="11372850" cy="48989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45274"/>
                <a:gridCol w="1812368"/>
                <a:gridCol w="1485472"/>
                <a:gridCol w="1757342"/>
                <a:gridCol w="1758583"/>
                <a:gridCol w="1413811"/>
              </a:tblGrid>
              <a:tr h="158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Показатели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(решение     № 146 от 25.12.18г в первоначальной редакции)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Решение № 204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от 26.12.19г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отклонение от решения     № 146 от 25.12.18г в первоначальной редакции)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2021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2022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14 565,7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16 908,8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2 343,1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11 502,9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10 855,8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9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3 921,1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3 817,7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-103,4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2 066,6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1 975,9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335,0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363,0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28,0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8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3 304,0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3 359,7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1 900,0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1 800,0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Межбюджетные трансферты муниципальных образований общего характера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2 757,6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3 603,4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845,8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2 619,8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2 534,1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824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2975"/>
            <a:ext cx="11896725" cy="3067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"Функционирование высшего должностного лица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 Российской Федерации и муниципального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образования" 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851029"/>
              </p:ext>
            </p:extLst>
          </p:nvPr>
        </p:nvGraphicFramePr>
        <p:xfrm>
          <a:off x="409575" y="3686176"/>
          <a:ext cx="11506199" cy="2886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602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68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Решение № 204 от 26.12.19г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1 458,8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1 566,1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1 056,0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4901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2975"/>
            <a:ext cx="11896725" cy="30670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"Функционирование законодательных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(представительных) органов государственной власти и представительных органов муниципальных образований"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4316448"/>
              </p:ext>
            </p:extLst>
          </p:nvPr>
        </p:nvGraphicFramePr>
        <p:xfrm>
          <a:off x="409575" y="3686176"/>
          <a:ext cx="11506199" cy="2886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602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68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Решение № 204 от 26.12.19г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4254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23925"/>
            <a:ext cx="11896725" cy="1685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"Функционирование местных администраций"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5479360"/>
              </p:ext>
            </p:extLst>
          </p:nvPr>
        </p:nvGraphicFramePr>
        <p:xfrm>
          <a:off x="409575" y="2486828"/>
          <a:ext cx="11506199" cy="36377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7597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Решение № 204 от26.12.2019г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11 479,1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13 012,0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1 532,9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9 337,3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9 004,0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986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23925"/>
            <a:ext cx="11896725" cy="2280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"Обеспечение деятельности финансовых, налоговых и таможенных органов и органов надзора и органов финансового надзора"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2361491"/>
              </p:ext>
            </p:extLst>
          </p:nvPr>
        </p:nvGraphicFramePr>
        <p:xfrm>
          <a:off x="409575" y="3016666"/>
          <a:ext cx="11506199" cy="31079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6490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09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Решение № 204 от 26.12.2019г.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5 973,1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6 355,0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381,9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4 574,5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4 390,7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2595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23925"/>
            <a:ext cx="11896725" cy="2280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«Резервные фонды»</a:t>
            </a:r>
            <a:b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983023"/>
              </p:ext>
            </p:extLst>
          </p:nvPr>
        </p:nvGraphicFramePr>
        <p:xfrm>
          <a:off x="409575" y="3016663"/>
          <a:ext cx="11506199" cy="31961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6675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61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149,9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143,5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8018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23925"/>
            <a:ext cx="11896725" cy="2280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"Другие общегосударственные вопросы"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6050337"/>
              </p:ext>
            </p:extLst>
          </p:nvPr>
        </p:nvGraphicFramePr>
        <p:xfrm>
          <a:off x="409575" y="2982483"/>
          <a:ext cx="11506199" cy="31420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656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12 070,0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13 022,4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952,4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7 944,2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12 626,0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03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709159"/>
            <a:ext cx="11896725" cy="20509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"Защита населения и территории от </a:t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чрезвычайных ситуаций природного и техногенного характера, </a:t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гражданская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оборона"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9280825"/>
              </p:ext>
            </p:extLst>
          </p:nvPr>
        </p:nvGraphicFramePr>
        <p:xfrm>
          <a:off x="409575" y="4148029"/>
          <a:ext cx="11506199" cy="2308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367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1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4 135,4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4 500,5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365,1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2 644,9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2 539,0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69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709159"/>
            <a:ext cx="11896725" cy="20509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"НАЦИОНАЛЬНАЯ ЭКОНОМИКА"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"Общеэкономические вопросы"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5594048"/>
              </p:ext>
            </p:extLst>
          </p:nvPr>
        </p:nvGraphicFramePr>
        <p:xfrm>
          <a:off x="409575" y="3640509"/>
          <a:ext cx="11506199" cy="2816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488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25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36" y="700755"/>
            <a:ext cx="10536964" cy="575132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Бюджет для граждан по бюджету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  <a:t>муниципального района «Тунгиро-Олёкминский район» на 2020 год и плановый период 2021 и 2022 годов» подготовлен в соответствии с требованиями Бюджетного кодекса Российской Федерации с учетом проекта основных направлений бюджетной и налоговой политики муниципального района «Тунгиро-Олёкминский район» на 2020 год и плановый период 2021 и 2022 годов.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24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709159"/>
            <a:ext cx="11896725" cy="20509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"НАЦИОНАЛЬНАЯ ЭКОНОМИКА"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"Дорожное хозяйство"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</a:t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2035423"/>
              </p:ext>
            </p:extLst>
          </p:nvPr>
        </p:nvGraphicFramePr>
        <p:xfrm>
          <a:off x="409575" y="3640509"/>
          <a:ext cx="11506199" cy="2816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488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1 600,2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2 361,5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761,3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2 656,9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2 036,4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038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709159"/>
            <a:ext cx="11896725" cy="20509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"НАЦИОНАЛЬНАЯ ЭКОНОМИКА"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"Другие вопросы в области национальной экономики"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0672908"/>
              </p:ext>
            </p:extLst>
          </p:nvPr>
        </p:nvGraphicFramePr>
        <p:xfrm>
          <a:off x="409575" y="3640509"/>
          <a:ext cx="11506199" cy="2816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488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431,4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-144,6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375,4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7978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"Жилищное хозяйство"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681908"/>
              </p:ext>
            </p:extLst>
          </p:nvPr>
        </p:nvGraphicFramePr>
        <p:xfrm>
          <a:off x="409575" y="3230311"/>
          <a:ext cx="11506199" cy="3226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8590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28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3 549,0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3 101,6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-447,4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8515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"Коммунальное хозяйство"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9574971"/>
              </p:ext>
            </p:extLst>
          </p:nvPr>
        </p:nvGraphicFramePr>
        <p:xfrm>
          <a:off x="409575" y="3324313"/>
          <a:ext cx="11506199" cy="31323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99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33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737,1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619,4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-117,7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328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"ОБРАЗОВАНИЕ"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"Дошкольное образование"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1219258"/>
              </p:ext>
            </p:extLst>
          </p:nvPr>
        </p:nvGraphicFramePr>
        <p:xfrm>
          <a:off x="409575" y="3093578"/>
          <a:ext cx="11506199" cy="33630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359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83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25 574,7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27 971,4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2 396,7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20 924,2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20 857,7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04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"ОБРАЗОВАНИЕ"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"Общее образование"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633090"/>
              </p:ext>
            </p:extLst>
          </p:nvPr>
        </p:nvGraphicFramePr>
        <p:xfrm>
          <a:off x="409575" y="2965392"/>
          <a:ext cx="11506199" cy="3491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563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266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38 129,6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40 674,9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2 545,3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30 806,3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30 295,5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751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"ОБРАЗОВАНИЕ"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"Молодежная политика"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243531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125,1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144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"ОБРАЗОВАНИЕ"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"Другие вопросы в области образования"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8230406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6 238,8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6 187,6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-51,2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3 853,5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3 712,9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453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"КУЛЬТУРА И КИНЕМАТОГРАФИЯ"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5709086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12 668,1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14 615,3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1 947,2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10 071,8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9 516,3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6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"КУЛЬТУРА И КИНЕМАТОГРАФИЯ"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«Другие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в области культуры»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8680733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1 897,6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2 293,5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395,9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1 431,1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1 339,5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781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51" y="612559"/>
            <a:ext cx="10747049" cy="6054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900" dirty="0">
                <a:solidFill>
                  <a:srgbClr val="FFFF00"/>
                </a:solidFill>
                <a:latin typeface="Monotype Corsiva" panose="03010101010201010101" pitchFamily="66" charset="0"/>
              </a:rPr>
              <a:t>Основные параметры бюджета муниципального района «Тунгиро-Олёкминский район» на 2020 год и плановый период 2021 и 2022 годов сформированы на основе показателей прогноза социально-экономического развития муниципального района, объемами межбюджетных трансфертов, определенными проектом закона «О бюджете Забайкальского края на 2020 год и на плановый период 2021 и 2022 годов.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907112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«Пенсионное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2162975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2 204,6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2 387,8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0326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населения»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8083779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1 112,2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1 087,1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-25,1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1896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«Охрана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и детства»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6221911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604,3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336,8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-267,5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266,6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275,9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603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940037"/>
            <a:ext cx="11896725" cy="28201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ПОЛИТИКА»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«Другие вопросы в области </a:t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социальной политики»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                                         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8902994"/>
              </p:ext>
            </p:extLst>
          </p:nvPr>
        </p:nvGraphicFramePr>
        <p:xfrm>
          <a:off x="409575" y="3221764"/>
          <a:ext cx="11506199" cy="32348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5155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99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4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512606"/>
            <a:ext cx="11896725" cy="2247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«Другие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в области физической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спорта»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472498"/>
              </p:ext>
            </p:extLst>
          </p:nvPr>
        </p:nvGraphicFramePr>
        <p:xfrm>
          <a:off x="409575" y="3683236"/>
          <a:ext cx="11506199" cy="2773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419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0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335,0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99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196411"/>
            <a:ext cx="11896725" cy="25637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 "СРЕДСТВА МАССОВОЙ ИНФОРМАЦИИ"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«Периодическая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и издательства»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4312105"/>
              </p:ext>
            </p:extLst>
          </p:nvPr>
        </p:nvGraphicFramePr>
        <p:xfrm>
          <a:off x="409575" y="3683236"/>
          <a:ext cx="11506199" cy="2773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419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0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3 304,0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3 359,7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1 800,0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4158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196411"/>
            <a:ext cx="11896725" cy="25637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«МЕЖБЮДЖЕТНЫЕ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«Дотации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выравнивание»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8004870"/>
              </p:ext>
            </p:extLst>
          </p:nvPr>
        </p:nvGraphicFramePr>
        <p:xfrm>
          <a:off x="409575" y="3546505"/>
          <a:ext cx="11506199" cy="29101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637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8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2 481,0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3 603,4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1 122,4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2 304,8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2 213,0</a:t>
                      </a:r>
                      <a:endParaRPr lang="ru-RU" sz="24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178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196411"/>
            <a:ext cx="11896725" cy="25637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«МЕЖБЮДЖЕТНЫЕ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«Прочие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общего характера»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										                                                             											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111779"/>
              </p:ext>
            </p:extLst>
          </p:nvPr>
        </p:nvGraphicFramePr>
        <p:xfrm>
          <a:off x="409575" y="3828516"/>
          <a:ext cx="11506199" cy="2628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36"/>
                <a:gridCol w="1743214"/>
                <a:gridCol w="1744445"/>
                <a:gridCol w="1743214"/>
                <a:gridCol w="1744445"/>
                <a:gridCol w="1744445"/>
              </a:tblGrid>
              <a:tr h="4188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0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70C0"/>
                          </a:solidFill>
                          <a:effectLst/>
                        </a:rPr>
                        <a:t>Общий объем</a:t>
                      </a:r>
                      <a:endParaRPr lang="ru-RU" sz="2400" i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276,6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314,4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315,0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321,1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28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45" y="1"/>
            <a:ext cx="11613734" cy="2980591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Муниципальные программы </a:t>
            </a:r>
            <a:r>
              <a:rPr lang="ru-RU" sz="53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2020 года: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							        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тыс. рублей</a:t>
            </a:r>
            <a:b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52449"/>
              </p:ext>
            </p:extLst>
          </p:nvPr>
        </p:nvGraphicFramePr>
        <p:xfrm>
          <a:off x="632388" y="2042446"/>
          <a:ext cx="11194990" cy="45549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5152"/>
                <a:gridCol w="1862449"/>
                <a:gridCol w="1361021"/>
                <a:gridCol w="1846833"/>
                <a:gridCol w="1068224"/>
                <a:gridCol w="991311"/>
              </a:tblGrid>
              <a:tr h="2583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24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Экономическое и социальное развитие коренных малочисленных народов Севера в муниципальном районе на 2019-2021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136,0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56,0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-80,0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8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Социальная поддержка населения муниципального района «Тунгиро-Олёкминский район» на 2020 год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857,0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811,0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-46,0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100,0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100,0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Развитие физической культуры и спорта на территории муниципального районе «Тунгиро-Олёкминский район» на 2020 год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</a:rPr>
                        <a:t>335,0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363,0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28,0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6026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873154" cy="13100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Муниципальные программы 2020 </a:t>
            </a:r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года:</a:t>
            </a: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						       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тыс. рублей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6087745"/>
              </p:ext>
            </p:extLst>
          </p:nvPr>
        </p:nvGraphicFramePr>
        <p:xfrm>
          <a:off x="632388" y="1350572"/>
          <a:ext cx="11143715" cy="5161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1092"/>
                <a:gridCol w="1855340"/>
                <a:gridCol w="1355826"/>
                <a:gridCol w="1355826"/>
                <a:gridCol w="1355826"/>
                <a:gridCol w="1179805"/>
              </a:tblGrid>
              <a:tr h="2293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09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Культура муниципального района «Тунгиро-Олёкминский район» на 2020 год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306,0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286,0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-20,0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Переселение граждан Тунгиро-Олёкминского района из аварийного жилищного фонда на 2018-2020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3 549,0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3 101,6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-447,4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Развитие образования в Тунгиро-Олёкминском районе на 2016-2020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</a:rPr>
                        <a:t>610,0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650,0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40,0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Обеспечение безопасности населения 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Тунгиро-Олёкминского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района от чрезвычайных ситуаций природного и техногенного характера на 2020-2022 годов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666,0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450,0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-216,0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Патриотическое воспитание граждан Тунгиро-Олёкминского района на 2017-2019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</a:rPr>
                        <a:t>100,0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100,0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0,0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907" marR="12907" marT="12907" marB="129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77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799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муниципального района «Тунгиро-Олёкминский район» на 2020 год и плановый период 2021 и 2022 годов»</a:t>
            </a:r>
            <a:b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5514848"/>
              </p:ext>
            </p:extLst>
          </p:nvPr>
        </p:nvGraphicFramePr>
        <p:xfrm>
          <a:off x="290558" y="1880077"/>
          <a:ext cx="11630826" cy="4408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6863"/>
                <a:gridCol w="2148989"/>
                <a:gridCol w="1721922"/>
                <a:gridCol w="1530031"/>
                <a:gridCol w="1392964"/>
                <a:gridCol w="1410057"/>
              </a:tblGrid>
              <a:tr h="2025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Показатели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400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2019 год (решение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№ 146 от 25.12.18г в первоначальной редакции)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решение № 204 от 26.12.19г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Отклонения от 2019 года, тыс. рублей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2021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2022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4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Общий объем доходов бюджета, тыс. рублей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119 636,8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142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 541,0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+22 904,2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102 648,4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104 372,6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4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Общий объем расходов бюджета, тыс. рублей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136 751,1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148 342,7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+11 591,6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102 648,4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104 372,6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Профицит (+) /дефицит (-), тыс. рублей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17 114,3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-5 801,7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-11312,6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515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yandex.ru/images/_crpd/eurHk6486/0e8016J9RziH/7e2CsOz9MBM5FWpFXGipyERL4Ratlu_galJRp6h7UOwgJTo4UQ-btI7jMLuVbVCq0a7zueTAKP0yBh3y2NZs4519o8C9-KF2DVFbMKx5ydjhTiRT-eN_UBoTcbfp_rGw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908323" cy="1705707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Муниципальные программы 2020 года:</a:t>
            </a:r>
            <a:b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							 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тыс. рублей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3137651"/>
              </p:ext>
            </p:extLst>
          </p:nvPr>
        </p:nvGraphicFramePr>
        <p:xfrm>
          <a:off x="444381" y="1497013"/>
          <a:ext cx="11306086" cy="5022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5492"/>
                <a:gridCol w="1880930"/>
                <a:gridCol w="1374528"/>
                <a:gridCol w="1374528"/>
                <a:gridCol w="1374528"/>
                <a:gridCol w="1196080"/>
              </a:tblGrid>
              <a:tr h="224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52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Комплексное развитие транспортной инфраструктуры в муниципальном районе «Тунгиро-Олёкминский район» на 2018-2020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1 600,2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1 923,1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322,9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1 909,6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2 036,4</a:t>
                      </a: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Привлечение молодых специалистов для работы в муниципальных учреждениях социальной сферы на 2019-2023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1 026,0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1 043,2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17,2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2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Поддержка социально ориентированных некоммерческих организаций в муниципальном районе «Тунгиро-Олёкминский район» на 2019-2020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Управление муниципальными финансами и муниципальным долгом муниципального района «Тунгиро-Олёкминский района» на 2020-2022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8 290,9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8 290,9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9392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yandex.ru/images/_crpd/eurHk6486/0e8016J9RziH/7e2CsOz9MBM5FWpFXGipyERL4Ratlu_galJRp6h7UOwgJTo4UQ-btI7jMLuVbVCq0a7zueTAKP0yBh3y2NZs4519o8C9-KF2DVFbMKx5ydjhTiRT-eN_UBoTcbfp_rGw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908323" cy="1705707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Муниципальные программы 2020 года:</a:t>
            </a:r>
            <a:b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										 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тыс. рублей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108251"/>
              </p:ext>
            </p:extLst>
          </p:nvPr>
        </p:nvGraphicFramePr>
        <p:xfrm>
          <a:off x="444381" y="1497013"/>
          <a:ext cx="11306086" cy="5022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5492"/>
                <a:gridCol w="1880930"/>
                <a:gridCol w="1374528"/>
                <a:gridCol w="1374528"/>
                <a:gridCol w="1374528"/>
                <a:gridCol w="1196080"/>
              </a:tblGrid>
              <a:tr h="224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52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Решение № 204 от 26.12.2019г.</a:t>
                      </a:r>
                      <a:endParaRPr kumimoji="0" lang="ru-RU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отклонение от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(решение     № 146 от 25.12.18г в первоначальной редакции)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Профилактика терроризма и экстремизма в муниципальном районе «Тунгиро-Олёкминский район» на 2017-2020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165,0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15,0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-150,0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Поддержка и развитие малого предпринимательства в муниципальном районе на 2019-2022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20,0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20,0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2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Комплексное развитие систем коммунальной инфраструктуры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муниципального района «Тунгиро-Олёкминский район» на 2016-2020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737,1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35,1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-702,0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Доступная среда на 2017-2019 годы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12,0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6,0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00000"/>
                          </a:solidFill>
                          <a:effectLst/>
                        </a:rPr>
                        <a:t>-6,0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3" marR="8713" marT="8713" marB="87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481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41" y="2423604"/>
            <a:ext cx="10515600" cy="3986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Представленные показатели бюджета на 2020 год сопоставляются с показателями 2019 года, утвержденными решением Совета муниципального района «Тунгиро-Олёкминский район» №146 от 25.12.2018 года «О бюджете муниципального района «Тунгиро-Олёкминский район» на 2019 год и плановый период 2020 и 2021 годов».</a:t>
            </a:r>
            <a:br>
              <a:rPr lang="ru-RU" sz="49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68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446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9747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Объёмы налоговых и неналоговых доходов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муниципального района на 2020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</a:t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534601"/>
              </p:ext>
            </p:extLst>
          </p:nvPr>
        </p:nvGraphicFramePr>
        <p:xfrm>
          <a:off x="346229" y="1997478"/>
          <a:ext cx="11558727" cy="487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4235"/>
                <a:gridCol w="2569009"/>
                <a:gridCol w="1539956"/>
                <a:gridCol w="1664392"/>
                <a:gridCol w="861135"/>
              </a:tblGrid>
              <a:tr h="4941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Показатели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2019 год (решение № 146 от 25.12.18г в первоначальной редакции)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 решение № 204 от 26.12.19г.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к 2019 году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Отклонение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%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88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Налоговые и неналоговые доходы, всего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47 103,0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44 848,1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2 254,9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95,2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Налоговые доходы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45 384,1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42 880,1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2 504,0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94,5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Неналоговые доходы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1 718,9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1 968,0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+249,1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114,5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3934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0" cy="7000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поступления налоговых доходов в бюджет муниципального района на 2020 год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(тыс. руб.)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3115004"/>
              </p:ext>
            </p:extLst>
          </p:nvPr>
        </p:nvGraphicFramePr>
        <p:xfrm>
          <a:off x="0" y="1699002"/>
          <a:ext cx="12192000" cy="508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1053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7000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63" y="62145"/>
            <a:ext cx="11683014" cy="1518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получаемые из других бюджетов бюджетной системы</a:t>
            </a:r>
            <a:b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58284"/>
              </p:ext>
            </p:extLst>
          </p:nvPr>
        </p:nvGraphicFramePr>
        <p:xfrm>
          <a:off x="479395" y="1748903"/>
          <a:ext cx="11256886" cy="4886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4202"/>
                <a:gridCol w="2015463"/>
                <a:gridCol w="1540725"/>
                <a:gridCol w="1619877"/>
                <a:gridCol w="1302299"/>
                <a:gridCol w="1254320"/>
              </a:tblGrid>
              <a:tr h="3584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2019 год (решение     № 146 от 25.12.18г в первоначальной редакции)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2020 год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2021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2022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год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80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Решение № 204 от 26.12.19г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отклонение от 2019 года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732">
                          <a:srgbClr val="92D050"/>
                        </a:gs>
                        <a:gs pos="99750">
                          <a:srgbClr val="B9D4ED"/>
                        </a:gs>
                        <a:gs pos="99500">
                          <a:srgbClr val="BCD6EE"/>
                        </a:gs>
                        <a:gs pos="99000">
                          <a:srgbClr val="C2DAEF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Безвозмездные поступления от других бюджетов бюджетной системы Российской Федерации, в том числе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72 533,8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97 692,2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25 159,1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56 220,8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55 613,2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Дотации на выравнивание уровня бюджетной обеспеченности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46 685,0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36 312,0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10 373,0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33 076,0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27 511,0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Субсидии бюджетам бюджетной системы Российской Федерации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440,0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33 637,5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33 197,5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378,9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5 356,7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</a:rPr>
                        <a:t>Субвенции бюджетам бюджетной системы Российской Федерации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25 408,8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27 305,0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1 896,2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22 018,6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22 745,5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7692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17" y="-419099"/>
            <a:ext cx="11390051" cy="2109788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Структура расходов бюджета муниципального </a:t>
            </a:r>
            <a:r>
              <a:rPr lang="ru-RU" sz="4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района</a:t>
            </a:r>
            <a:endParaRPr lang="ru-RU" sz="4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3" y="1825625"/>
            <a:ext cx="10830017" cy="47616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Образование</a:t>
            </a:r>
            <a:r>
              <a:rPr lang="ru-RU" dirty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50,5 %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Общегосударственные вопросы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0000"/>
                </a:solidFill>
              </a:rPr>
              <a:t>23,1 %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Культура и кинематография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11,4 %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Национальная безопасность и правоохранительная деятельность</a:t>
            </a:r>
            <a:r>
              <a:rPr lang="ru-RU" dirty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3,0 %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Социальная политика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2,3%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Средства массовой информации </a:t>
            </a:r>
            <a:r>
              <a:rPr lang="ru-RU" dirty="0"/>
              <a:t>- </a:t>
            </a:r>
            <a:r>
              <a:rPr lang="ru-RU" dirty="0">
                <a:solidFill>
                  <a:srgbClr val="FF0000"/>
                </a:solidFill>
              </a:rPr>
              <a:t>2,3%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Межбюджетные трансферты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0000"/>
                </a:solidFill>
              </a:rPr>
              <a:t>2,4 %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Национальная экономика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1,9 %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Жилищно-коммунальное хозяйство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FF0000"/>
                </a:solidFill>
              </a:rPr>
              <a:t>2,5 %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Физическая культура и спорт </a:t>
            </a:r>
            <a:r>
              <a:rPr lang="ru-RU"/>
              <a:t>– </a:t>
            </a:r>
            <a:r>
              <a:rPr lang="ru-RU" smtClean="0">
                <a:solidFill>
                  <a:srgbClr val="FF0000"/>
                </a:solidFill>
              </a:rPr>
              <a:t>0,2 %</a:t>
            </a:r>
            <a:r>
              <a:rPr lang="ru-RU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5928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2662</Words>
  <Application>Microsoft Office PowerPoint</Application>
  <PresentationFormat>Произвольный</PresentationFormat>
  <Paragraphs>781</Paragraphs>
  <Slides>41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БЮДЖЕТ  для ГРАЖДАН  </vt:lpstr>
      <vt:lpstr>Бюджет для граждан по бюджету муниципального района «Тунгиро-Олёкминский район» на 2020 год и плановый период 2021 и 2022 годов» подготовлен в соответствии с требованиями Бюджетного кодекса Российской Федерации с учетом проекта основных направлений бюджетной и налоговой политики муниципального района «Тунгиро-Олёкминский район» на 2020 год и плановый период 2021 и 2022 годов. </vt:lpstr>
      <vt:lpstr> Основные параметры бюджета муниципального района «Тунгиро-Олёкминский район» на 2020 год и плановый период 2021 и 2022 годов сформированы на основе показателей прогноза социально-экономического развития муниципального района, объемами межбюджетных трансфертов, определенными проектом закона «О бюджете Забайкальского края на 2020 год и на плановый период 2021 и 2022 годов.</vt:lpstr>
      <vt:lpstr>Основные характеристики бюджета муниципального района «Тунгиро-Олёкминский район» на 2020 год и плановый период 2021 и 2022 годов»            </vt:lpstr>
      <vt:lpstr>Представленные показатели бюджета на 2020 год сопоставляются с показателями 2019 года, утвержденными решением Совета муниципального района «Тунгиро-Олёкминский район» №146 от 25.12.2018 года «О бюджете муниципального района «Тунгиро-Олёкминский район» на 2019 год и плановый период 2020 и 2021 годов».   </vt:lpstr>
      <vt:lpstr>Объёмы налоговых и неналоговых доходов бюджета муниципального района на 2020 год                      тыс. руб.</vt:lpstr>
      <vt:lpstr>Прогнозируемые поступления налоговых доходов в бюджет муниципального района на 2020 год    (тыс. руб.)</vt:lpstr>
      <vt:lpstr>Межбюджетные трансферты, получаемые из других бюджетов бюджетной системы                      тыс. рублей</vt:lpstr>
      <vt:lpstr>Структура расходов бюджета муниципального района</vt:lpstr>
      <vt:lpstr>Структура и динамика расходов бюджета муниципального района по разделам классификации расходов             тыс. рублей </vt:lpstr>
      <vt:lpstr>Структура и динамика расходов бюджета муниципального района по разделам классификации расходов             тыс. рублей </vt:lpstr>
      <vt:lpstr>РАЗДЕЛ 01 «ОБЩЕГОСУДАРСТВЕННЫЕ ВОПРОСЫ»  Подраздел "Функционирование высшего должностного лица субъекта Российской Федерации и муниципального образования"             тыс. рублей  </vt:lpstr>
      <vt:lpstr>РАЗДЕЛ 01 «ОБЩЕГОСУДАРСТВЕННЫЕ ВОПРОСЫ»    Подраздел "Функционирование законодательных  (представительных) органов государственной власти и представительных органов муниципальных образований"           тыс. рублей  </vt:lpstr>
      <vt:lpstr>РАЗДЕЛ 01 «ОБЩЕГОСУДАРСТВЕННЫЕ ВОПРОСЫ»    Подраздел "Функционирование местных администраций"                       тыс. рублей  </vt:lpstr>
      <vt:lpstr>РАЗДЕЛ 01 «ОБЩЕГОСУДАРСТВЕННЫЕ ВОПРОСЫ»   Подраздел "Обеспечение деятельности финансовых, налоговых и таможенных органов и органов надзора и органов финансового надзора"           тыс. рублей  </vt:lpstr>
      <vt:lpstr>РАЗДЕЛ 01 «ОБЩЕГОСУДАРСТВЕННЫЕ ВОПРОСЫ»    Подраздел «Резервные фонды»            тыс. рублей  </vt:lpstr>
      <vt:lpstr>РАЗДЕЛ 01 «ОБЩЕГОСУДАРСТВЕННЫЕ ВОПРОСЫ»    Подраздел "Другие общегосударственные вопросы"                       тыс. рублей  </vt:lpstr>
      <vt:lpstr>РАЗДЕЛ 03 «НАЦИОНАЛЬНАЯ БЕЗОПАСНОСТЬ И ПРАВООХРАНИТЕЛЬНАЯ ДЕЯТЕЛЬНОСТЬ»   Подраздел "Защита населения и территории от  чрезвычайных ситуаций природного и техногенного характера,      гражданская оборона"               тыс. рублей  </vt:lpstr>
      <vt:lpstr>РАЗДЕЛ 04 "НАЦИОНАЛЬНАЯ ЭКОНОМИКА"     Подраздел "Общеэкономические вопросы"                           тыс. рублей  </vt:lpstr>
      <vt:lpstr>РАЗДЕЛ 04 "НАЦИОНАЛЬНАЯ ЭКОНОМИКА"     Подраздел "Дорожное хозяйство"                            тыс. рублей  </vt:lpstr>
      <vt:lpstr>РАЗДЕЛ 04 "НАЦИОНАЛЬНАЯ ЭКОНОМИКА"     Подраздел "Другие вопросы в области национальной экономики"                        тыс. рублей  </vt:lpstr>
      <vt:lpstr>РАЗДЕЛ 05 «ЖИЛИЩНО-КОММУНАЛЬНОЕ ХОЗЯЙСТВО»  Подраздел "Жилищное хозяйство"                        тыс. рублей  </vt:lpstr>
      <vt:lpstr>РАЗДЕЛ 05 «ЖИЛИЩНО-КОММУНАЛЬНОЕ ХОЗЯЙСТВО»  Подраздел "Коммунальное хозяйство"                        тыс. рублей  </vt:lpstr>
      <vt:lpstr>РАЗДЕЛ 07 "ОБРАЗОВАНИЕ"  Подраздел "Дошкольное образование"                        тыс. рублей  </vt:lpstr>
      <vt:lpstr>РАЗДЕЛ 07 "ОБРАЗОВАНИЕ"        Подраздел "Общее образование"                                                                                    тыс. рублей  </vt:lpstr>
      <vt:lpstr>РАЗДЕЛ 07 "ОБРАЗОВАНИЕ"    Подраздел "Молодежная политика"                                                                                                тыс. рублей  </vt:lpstr>
      <vt:lpstr>РАЗДЕЛ 07 "ОБРАЗОВАНИЕ"    Подраздел "Другие вопросы в области образования"                                                                                                тыс. рублей  </vt:lpstr>
      <vt:lpstr>РАЗДЕЛ 08 "КУЛЬТУРА И КИНЕМАТОГРАФИЯ"    Подраздел «Культура»                                                                                                тыс. рублей  </vt:lpstr>
      <vt:lpstr>РАЗДЕЛ 08 "КУЛЬТУРА И КИНЕМАТОГРАФИЯ"  Подраздел «Другие вопросы в области культуры»                                                                                                тыс. рублей  </vt:lpstr>
      <vt:lpstr>РАЗДЕЛ 10 «СОЦИАЛЬНАЯ ПОЛИТИКА»  Подраздел «Пенсионное обеспечение»                                                                                                тыс. рублей  </vt:lpstr>
      <vt:lpstr>РАЗДЕЛ 10 «СОЦИАЛЬНАЯ ПОЛИТИКА»  Подраздел «Социальное обеспечение населения»                                                                                                тыс. рублей  </vt:lpstr>
      <vt:lpstr>РАЗДЕЛ 10 «СОЦИАЛЬНАЯ ПОЛИТИКА»     Подраздел «Охрана семьи и детства»                                                                                               тыс. рублей  </vt:lpstr>
      <vt:lpstr>РАЗДЕЛ 10 «СОЦИАЛЬНАЯ ПОЛИТИКА»   Подраздел «Другие вопросы в области      социальной политики»                                                                                                                                            тыс. рублей  </vt:lpstr>
      <vt:lpstr>РАЗДЕЛ 11 «ФИЗИЧЕСКАЯ КУЛЬТУРА И СПОРТ»  Подраздел «Другие вопросы в области физической  культуры и спорта»                                                                                                тыс. рублей  </vt:lpstr>
      <vt:lpstr>РАЗДЕЛ 12 "СРЕДСТВА МАССОВОЙ ИНФОРМАЦИИ"  Подраздел «Периодическая печать и издательства»                                                                                                тыс. рублей  </vt:lpstr>
      <vt:lpstr>РАЗДЕЛ 14 «МЕЖБЮДЖЕТНЫЕ ТРАНСФЕРТЫ»  Подраздел «Дотации на выравнивание»                                                                                                тыс. рублей  </vt:lpstr>
      <vt:lpstr>РАЗДЕЛ 14 «МЕЖБЮДЖЕТНЫЕ ТРАНСФЕРТЫ»  Подраздел «Прочие межбюджетные трансферты общего характера»                                                                                                тыс. рублей  </vt:lpstr>
      <vt:lpstr>Муниципальные программы 2020 года:                    тыс. рублей </vt:lpstr>
      <vt:lpstr>Муниципальные программы 2020 года:                  тыс. рублей</vt:lpstr>
      <vt:lpstr>Муниципальные программы 2020 года:             тыс. рублей</vt:lpstr>
      <vt:lpstr>Муниципальные программы 2020 года:             тыс. рублей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ПОЯСНИТЕЛЬНАЯ ЗАПИСКА</dc:title>
  <dc:creator>ELENASERG</dc:creator>
  <cp:lastModifiedBy>RECA</cp:lastModifiedBy>
  <cp:revision>63</cp:revision>
  <dcterms:created xsi:type="dcterms:W3CDTF">2019-11-27T06:15:12Z</dcterms:created>
  <dcterms:modified xsi:type="dcterms:W3CDTF">2020-01-31T02:41:33Z</dcterms:modified>
</cp:coreProperties>
</file>