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0" r:id="rId2"/>
    <p:sldId id="279" r:id="rId3"/>
    <p:sldId id="280" r:id="rId4"/>
    <p:sldId id="281" r:id="rId5"/>
    <p:sldId id="282" r:id="rId6"/>
    <p:sldId id="283" r:id="rId7"/>
    <p:sldId id="284" r:id="rId8"/>
    <p:sldId id="290" r:id="rId9"/>
    <p:sldId id="301" r:id="rId10"/>
    <p:sldId id="300" r:id="rId11"/>
    <p:sldId id="302" r:id="rId12"/>
    <p:sldId id="303" r:id="rId13"/>
    <p:sldId id="293" r:id="rId14"/>
    <p:sldId id="294" r:id="rId15"/>
    <p:sldId id="285" r:id="rId16"/>
    <p:sldId id="287" r:id="rId17"/>
    <p:sldId id="288" r:id="rId18"/>
    <p:sldId id="289" r:id="rId19"/>
    <p:sldId id="298" r:id="rId20"/>
    <p:sldId id="291" r:id="rId21"/>
    <p:sldId id="299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31FA43-E504-4DD2-A0B6-FE5EF5E769AC}" type="doc">
      <dgm:prSet loTypeId="urn:microsoft.com/office/officeart/2005/8/layout/lProcess2" loCatId="relationship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2885166A-C5F2-4462-B455-6D4A2E201406}">
      <dgm:prSet phldrT="[Текст]"/>
      <dgm:spPr/>
      <dgm:t>
        <a:bodyPr/>
        <a:lstStyle/>
        <a:p>
          <a:r>
            <a:rPr lang="ru-RU" b="1" dirty="0" smtClean="0"/>
            <a:t>Минэкономразвития Забайкальского края                  по согласованию с Министерством финансов Забайкальского края </a:t>
          </a:r>
          <a:endParaRPr lang="ru-RU" b="1" dirty="0"/>
        </a:p>
      </dgm:t>
    </dgm:pt>
    <dgm:pt modelId="{7A3D992A-5C47-487D-B856-02D2D44FCBBF}" type="parTrans" cxnId="{0A9D239E-F53E-4792-BE80-D87402B39601}">
      <dgm:prSet/>
      <dgm:spPr/>
      <dgm:t>
        <a:bodyPr/>
        <a:lstStyle/>
        <a:p>
          <a:endParaRPr lang="ru-RU"/>
        </a:p>
      </dgm:t>
    </dgm:pt>
    <dgm:pt modelId="{C697478D-A0F4-4929-B246-7A173A1FC50A}" type="sibTrans" cxnId="{0A9D239E-F53E-4792-BE80-D87402B39601}">
      <dgm:prSet/>
      <dgm:spPr/>
      <dgm:t>
        <a:bodyPr/>
        <a:lstStyle/>
        <a:p>
          <a:endParaRPr lang="ru-RU"/>
        </a:p>
      </dgm:t>
    </dgm:pt>
    <dgm:pt modelId="{805820BC-F608-4A1B-9CC5-58797CFA841F}">
      <dgm:prSet phldrT="[Текст]" custT="1"/>
      <dgm:spPr/>
      <dgm:t>
        <a:bodyPr/>
        <a:lstStyle/>
        <a:p>
          <a:r>
            <a:rPr lang="ru-RU" sz="1700" b="1" dirty="0" smtClean="0"/>
            <a:t>Обеспечение эффективной «обратной связи» с жителями муниципальных образований, развитие ТОС и привлечение граждан к осуществлению  </a:t>
          </a:r>
          <a:r>
            <a:rPr lang="ru-RU" sz="1600" b="1" dirty="0" smtClean="0"/>
            <a:t>(участию в осуществлении) </a:t>
          </a:r>
          <a:r>
            <a:rPr lang="ru-RU" sz="1700" b="1" dirty="0" smtClean="0"/>
            <a:t>МСУ в иных формах</a:t>
          </a:r>
          <a:endParaRPr lang="ru-RU" sz="1700" b="1" dirty="0"/>
        </a:p>
      </dgm:t>
    </dgm:pt>
    <dgm:pt modelId="{A6788F38-E5CA-427D-8AB5-3E9AB8955271}" type="parTrans" cxnId="{FA44272E-F956-4DA0-A7A3-14904899BB86}">
      <dgm:prSet/>
      <dgm:spPr/>
      <dgm:t>
        <a:bodyPr/>
        <a:lstStyle/>
        <a:p>
          <a:endParaRPr lang="ru-RU"/>
        </a:p>
      </dgm:t>
    </dgm:pt>
    <dgm:pt modelId="{0ECE28DA-8284-4F9B-9209-E11980CA0896}" type="sibTrans" cxnId="{FA44272E-F956-4DA0-A7A3-14904899BB86}">
      <dgm:prSet/>
      <dgm:spPr/>
      <dgm:t>
        <a:bodyPr/>
        <a:lstStyle/>
        <a:p>
          <a:endParaRPr lang="ru-RU"/>
        </a:p>
      </dgm:t>
    </dgm:pt>
    <dgm:pt modelId="{AA41986C-1EA5-4E36-A7C4-8D0A3B4D2405}">
      <dgm:prSet phldrT="[Текст]"/>
      <dgm:spPr/>
      <dgm:t>
        <a:bodyPr/>
        <a:lstStyle/>
        <a:p>
          <a:r>
            <a:rPr lang="ru-RU" b="1" dirty="0" smtClean="0"/>
            <a:t>Министерство территориального развития Забайкальского края </a:t>
          </a:r>
          <a:endParaRPr lang="ru-RU" b="1" dirty="0"/>
        </a:p>
      </dgm:t>
    </dgm:pt>
    <dgm:pt modelId="{3A9ED9DC-0506-4BB4-85FE-58E0CE3837C6}" type="parTrans" cxnId="{36DF418E-8293-486A-9C9E-E73786CF02F8}">
      <dgm:prSet/>
      <dgm:spPr/>
      <dgm:t>
        <a:bodyPr/>
        <a:lstStyle/>
        <a:p>
          <a:endParaRPr lang="ru-RU"/>
        </a:p>
      </dgm:t>
    </dgm:pt>
    <dgm:pt modelId="{28C2ACAB-D5AC-4355-A817-D123FE4F7FB0}" type="sibTrans" cxnId="{36DF418E-8293-486A-9C9E-E73786CF02F8}">
      <dgm:prSet/>
      <dgm:spPr/>
      <dgm:t>
        <a:bodyPr/>
        <a:lstStyle/>
        <a:p>
          <a:endParaRPr lang="ru-RU"/>
        </a:p>
      </dgm:t>
    </dgm:pt>
    <dgm:pt modelId="{4EC20CF8-9DDF-4580-AF2E-AB965D28F5D3}">
      <dgm:prSet phldrT="[Текст]" custT="1"/>
      <dgm:spPr/>
      <dgm:t>
        <a:bodyPr/>
        <a:lstStyle/>
        <a:p>
          <a:r>
            <a:rPr lang="ru-RU" sz="1800" b="1" dirty="0" smtClean="0"/>
            <a:t>Градостроительная политика, обеспечение благоприятной среды жизнедеятельности населения и развитие ЖКХ</a:t>
          </a:r>
          <a:endParaRPr lang="ru-RU" sz="1800" b="1" dirty="0"/>
        </a:p>
      </dgm:t>
    </dgm:pt>
    <dgm:pt modelId="{AF349B2A-E4F4-4D70-83BD-CD58E92DBCCA}" type="parTrans" cxnId="{9879072D-A443-46D2-B7F7-A160A97035AF}">
      <dgm:prSet/>
      <dgm:spPr/>
      <dgm:t>
        <a:bodyPr/>
        <a:lstStyle/>
        <a:p>
          <a:endParaRPr lang="ru-RU"/>
        </a:p>
      </dgm:t>
    </dgm:pt>
    <dgm:pt modelId="{9D959528-A1C2-4F10-9B57-B690CA6C624E}" type="sibTrans" cxnId="{9879072D-A443-46D2-B7F7-A160A97035AF}">
      <dgm:prSet/>
      <dgm:spPr/>
      <dgm:t>
        <a:bodyPr/>
        <a:lstStyle/>
        <a:p>
          <a:endParaRPr lang="ru-RU"/>
        </a:p>
      </dgm:t>
    </dgm:pt>
    <dgm:pt modelId="{8E23B30D-D2A6-4FC3-8A3D-DA02826CAEF8}">
      <dgm:prSet phldrT="[Текст]" custT="1"/>
      <dgm:spPr/>
      <dgm:t>
        <a:bodyPr/>
        <a:lstStyle/>
        <a:p>
          <a:r>
            <a:rPr lang="ru-RU" sz="1800" b="1" dirty="0" smtClean="0"/>
            <a:t>Муниципальная экономическая политика и управление муниципальными финансами</a:t>
          </a:r>
          <a:endParaRPr lang="ru-RU" sz="1800" b="1" dirty="0"/>
        </a:p>
      </dgm:t>
    </dgm:pt>
    <dgm:pt modelId="{BF2EE8FB-D2FF-4720-B499-4539328D7C7E}" type="parTrans" cxnId="{B570F5B6-6CDB-44E4-8E0B-9ADEF1E073E7}">
      <dgm:prSet/>
      <dgm:spPr/>
      <dgm:t>
        <a:bodyPr/>
        <a:lstStyle/>
        <a:p>
          <a:endParaRPr lang="ru-RU"/>
        </a:p>
      </dgm:t>
    </dgm:pt>
    <dgm:pt modelId="{19D59F32-9B4D-4CFE-9DAB-5EE8D5D4237D}" type="sibTrans" cxnId="{B570F5B6-6CDB-44E4-8E0B-9ADEF1E073E7}">
      <dgm:prSet/>
      <dgm:spPr/>
      <dgm:t>
        <a:bodyPr/>
        <a:lstStyle/>
        <a:p>
          <a:endParaRPr lang="ru-RU"/>
        </a:p>
      </dgm:t>
    </dgm:pt>
    <dgm:pt modelId="{D282642C-8E23-4548-BB6A-9D5443CF02BD}">
      <dgm:prSet/>
      <dgm:spPr/>
      <dgm:t>
        <a:bodyPr/>
        <a:lstStyle/>
        <a:p>
          <a:r>
            <a:rPr lang="ru-RU" b="1" dirty="0" smtClean="0"/>
            <a:t>Администрация               Губернатора                Забайкальского края </a:t>
          </a:r>
          <a:endParaRPr lang="ru-RU" b="1" dirty="0"/>
        </a:p>
      </dgm:t>
    </dgm:pt>
    <dgm:pt modelId="{F538BCAC-4753-4A15-B894-C831FA7F326A}" type="parTrans" cxnId="{D43F3A3E-9B7A-4CF4-9F78-869CC171F14A}">
      <dgm:prSet/>
      <dgm:spPr/>
      <dgm:t>
        <a:bodyPr/>
        <a:lstStyle/>
        <a:p>
          <a:endParaRPr lang="ru-RU"/>
        </a:p>
      </dgm:t>
    </dgm:pt>
    <dgm:pt modelId="{3195A344-391D-40C6-8E26-82023A4C27A0}" type="sibTrans" cxnId="{D43F3A3E-9B7A-4CF4-9F78-869CC171F14A}">
      <dgm:prSet/>
      <dgm:spPr/>
      <dgm:t>
        <a:bodyPr/>
        <a:lstStyle/>
        <a:p>
          <a:endParaRPr lang="ru-RU"/>
        </a:p>
      </dgm:t>
    </dgm:pt>
    <dgm:pt modelId="{1192CF31-DDC8-477C-9AAB-1B4CE43E8480}" type="pres">
      <dgm:prSet presAssocID="{4E31FA43-E504-4DD2-A0B6-FE5EF5E769A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8C7FA2-3988-4DC5-BE85-21900432C7E8}" type="pres">
      <dgm:prSet presAssocID="{AA41986C-1EA5-4E36-A7C4-8D0A3B4D2405}" presName="compNode" presStyleCnt="0"/>
      <dgm:spPr/>
    </dgm:pt>
    <dgm:pt modelId="{B41768BB-EE52-4A96-9682-F9A5A84E2379}" type="pres">
      <dgm:prSet presAssocID="{AA41986C-1EA5-4E36-A7C4-8D0A3B4D2405}" presName="aNode" presStyleLbl="bgShp" presStyleIdx="0" presStyleCnt="3"/>
      <dgm:spPr/>
      <dgm:t>
        <a:bodyPr/>
        <a:lstStyle/>
        <a:p>
          <a:endParaRPr lang="ru-RU"/>
        </a:p>
      </dgm:t>
    </dgm:pt>
    <dgm:pt modelId="{0B2C0220-EC6D-4D78-8330-6E0D51C2103C}" type="pres">
      <dgm:prSet presAssocID="{AA41986C-1EA5-4E36-A7C4-8D0A3B4D2405}" presName="textNode" presStyleLbl="bgShp" presStyleIdx="0" presStyleCnt="3"/>
      <dgm:spPr/>
      <dgm:t>
        <a:bodyPr/>
        <a:lstStyle/>
        <a:p>
          <a:endParaRPr lang="ru-RU"/>
        </a:p>
      </dgm:t>
    </dgm:pt>
    <dgm:pt modelId="{541352C2-6135-4434-927A-3BBD3BB7CE4B}" type="pres">
      <dgm:prSet presAssocID="{AA41986C-1EA5-4E36-A7C4-8D0A3B4D2405}" presName="compChildNode" presStyleCnt="0"/>
      <dgm:spPr/>
    </dgm:pt>
    <dgm:pt modelId="{1D071800-1A4E-4B05-8F1A-18022A76C8D1}" type="pres">
      <dgm:prSet presAssocID="{AA41986C-1EA5-4E36-A7C4-8D0A3B4D2405}" presName="theInnerList" presStyleCnt="0"/>
      <dgm:spPr/>
    </dgm:pt>
    <dgm:pt modelId="{53BCCD24-C991-4A89-9002-0EACB00576C6}" type="pres">
      <dgm:prSet presAssocID="{4EC20CF8-9DDF-4580-AF2E-AB965D28F5D3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0261D4-A217-41A7-BFBF-4BFF98AC40C8}" type="pres">
      <dgm:prSet presAssocID="{AA41986C-1EA5-4E36-A7C4-8D0A3B4D2405}" presName="aSpace" presStyleCnt="0"/>
      <dgm:spPr/>
    </dgm:pt>
    <dgm:pt modelId="{EAC8D6A4-E207-42EB-AE92-FAE5E0440001}" type="pres">
      <dgm:prSet presAssocID="{2885166A-C5F2-4462-B455-6D4A2E201406}" presName="compNode" presStyleCnt="0"/>
      <dgm:spPr/>
    </dgm:pt>
    <dgm:pt modelId="{EB0FB8AF-0F48-4133-A8A9-8484DE9A88F8}" type="pres">
      <dgm:prSet presAssocID="{2885166A-C5F2-4462-B455-6D4A2E201406}" presName="aNode" presStyleLbl="bgShp" presStyleIdx="1" presStyleCnt="3"/>
      <dgm:spPr/>
      <dgm:t>
        <a:bodyPr/>
        <a:lstStyle/>
        <a:p>
          <a:endParaRPr lang="ru-RU"/>
        </a:p>
      </dgm:t>
    </dgm:pt>
    <dgm:pt modelId="{080D1A5E-04FA-4767-A58C-7BC03E971990}" type="pres">
      <dgm:prSet presAssocID="{2885166A-C5F2-4462-B455-6D4A2E201406}" presName="textNode" presStyleLbl="bgShp" presStyleIdx="1" presStyleCnt="3"/>
      <dgm:spPr/>
      <dgm:t>
        <a:bodyPr/>
        <a:lstStyle/>
        <a:p>
          <a:endParaRPr lang="ru-RU"/>
        </a:p>
      </dgm:t>
    </dgm:pt>
    <dgm:pt modelId="{73634F4B-2F44-4FAE-BF72-8B6E153E2C8C}" type="pres">
      <dgm:prSet presAssocID="{2885166A-C5F2-4462-B455-6D4A2E201406}" presName="compChildNode" presStyleCnt="0"/>
      <dgm:spPr/>
    </dgm:pt>
    <dgm:pt modelId="{73AA4EDD-69B5-4A25-B9AF-76A6C62844BB}" type="pres">
      <dgm:prSet presAssocID="{2885166A-C5F2-4462-B455-6D4A2E201406}" presName="theInnerList" presStyleCnt="0"/>
      <dgm:spPr/>
    </dgm:pt>
    <dgm:pt modelId="{6479CB2F-5933-4832-80FA-E43D96AF98EE}" type="pres">
      <dgm:prSet presAssocID="{8E23B30D-D2A6-4FC3-8A3D-DA02826CAEF8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FEFE6D-1E8A-4170-B5F9-AF4217591A5D}" type="pres">
      <dgm:prSet presAssocID="{2885166A-C5F2-4462-B455-6D4A2E201406}" presName="aSpace" presStyleCnt="0"/>
      <dgm:spPr/>
    </dgm:pt>
    <dgm:pt modelId="{CC7CF34C-A3E0-41BB-A329-29AA571279D9}" type="pres">
      <dgm:prSet presAssocID="{D282642C-8E23-4548-BB6A-9D5443CF02BD}" presName="compNode" presStyleCnt="0"/>
      <dgm:spPr/>
    </dgm:pt>
    <dgm:pt modelId="{CC21DF26-E217-45DD-86C5-AE59FA6FE68A}" type="pres">
      <dgm:prSet presAssocID="{D282642C-8E23-4548-BB6A-9D5443CF02BD}" presName="aNode" presStyleLbl="bgShp" presStyleIdx="2" presStyleCnt="3"/>
      <dgm:spPr/>
      <dgm:t>
        <a:bodyPr/>
        <a:lstStyle/>
        <a:p>
          <a:endParaRPr lang="ru-RU"/>
        </a:p>
      </dgm:t>
    </dgm:pt>
    <dgm:pt modelId="{B99124A0-E870-4D5F-A774-5C112F2757F9}" type="pres">
      <dgm:prSet presAssocID="{D282642C-8E23-4548-BB6A-9D5443CF02BD}" presName="textNode" presStyleLbl="bgShp" presStyleIdx="2" presStyleCnt="3"/>
      <dgm:spPr/>
      <dgm:t>
        <a:bodyPr/>
        <a:lstStyle/>
        <a:p>
          <a:endParaRPr lang="ru-RU"/>
        </a:p>
      </dgm:t>
    </dgm:pt>
    <dgm:pt modelId="{97A1C797-7AB7-4475-A0E3-B01BFFFCE757}" type="pres">
      <dgm:prSet presAssocID="{D282642C-8E23-4548-BB6A-9D5443CF02BD}" presName="compChildNode" presStyleCnt="0"/>
      <dgm:spPr/>
    </dgm:pt>
    <dgm:pt modelId="{59AA4CDB-86A0-412D-ADE8-38E2428B6CBE}" type="pres">
      <dgm:prSet presAssocID="{D282642C-8E23-4548-BB6A-9D5443CF02BD}" presName="theInnerList" presStyleCnt="0"/>
      <dgm:spPr/>
    </dgm:pt>
    <dgm:pt modelId="{574DDFBD-7EEB-4ECB-B95B-550ED5177D11}" type="pres">
      <dgm:prSet presAssocID="{805820BC-F608-4A1B-9CC5-58797CFA841F}" presName="childNode" presStyleLbl="node1" presStyleIdx="2" presStyleCnt="3" custScaleX="1218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70F5B6-6CDB-44E4-8E0B-9ADEF1E073E7}" srcId="{2885166A-C5F2-4462-B455-6D4A2E201406}" destId="{8E23B30D-D2A6-4FC3-8A3D-DA02826CAEF8}" srcOrd="0" destOrd="0" parTransId="{BF2EE8FB-D2FF-4720-B499-4539328D7C7E}" sibTransId="{19D59F32-9B4D-4CFE-9DAB-5EE8D5D4237D}"/>
    <dgm:cxn modelId="{80FABE7A-6A8B-499B-B37C-5254089267A8}" type="presOf" srcId="{4EC20CF8-9DDF-4580-AF2E-AB965D28F5D3}" destId="{53BCCD24-C991-4A89-9002-0EACB00576C6}" srcOrd="0" destOrd="0" presId="urn:microsoft.com/office/officeart/2005/8/layout/lProcess2"/>
    <dgm:cxn modelId="{FA44272E-F956-4DA0-A7A3-14904899BB86}" srcId="{D282642C-8E23-4548-BB6A-9D5443CF02BD}" destId="{805820BC-F608-4A1B-9CC5-58797CFA841F}" srcOrd="0" destOrd="0" parTransId="{A6788F38-E5CA-427D-8AB5-3E9AB8955271}" sibTransId="{0ECE28DA-8284-4F9B-9209-E11980CA0896}"/>
    <dgm:cxn modelId="{D43F3A3E-9B7A-4CF4-9F78-869CC171F14A}" srcId="{4E31FA43-E504-4DD2-A0B6-FE5EF5E769AC}" destId="{D282642C-8E23-4548-BB6A-9D5443CF02BD}" srcOrd="2" destOrd="0" parTransId="{F538BCAC-4753-4A15-B894-C831FA7F326A}" sibTransId="{3195A344-391D-40C6-8E26-82023A4C27A0}"/>
    <dgm:cxn modelId="{0A9D239E-F53E-4792-BE80-D87402B39601}" srcId="{4E31FA43-E504-4DD2-A0B6-FE5EF5E769AC}" destId="{2885166A-C5F2-4462-B455-6D4A2E201406}" srcOrd="1" destOrd="0" parTransId="{7A3D992A-5C47-487D-B856-02D2D44FCBBF}" sibTransId="{C697478D-A0F4-4929-B246-7A173A1FC50A}"/>
    <dgm:cxn modelId="{9879072D-A443-46D2-B7F7-A160A97035AF}" srcId="{AA41986C-1EA5-4E36-A7C4-8D0A3B4D2405}" destId="{4EC20CF8-9DDF-4580-AF2E-AB965D28F5D3}" srcOrd="0" destOrd="0" parTransId="{AF349B2A-E4F4-4D70-83BD-CD58E92DBCCA}" sibTransId="{9D959528-A1C2-4F10-9B57-B690CA6C624E}"/>
    <dgm:cxn modelId="{36DF418E-8293-486A-9C9E-E73786CF02F8}" srcId="{4E31FA43-E504-4DD2-A0B6-FE5EF5E769AC}" destId="{AA41986C-1EA5-4E36-A7C4-8D0A3B4D2405}" srcOrd="0" destOrd="0" parTransId="{3A9ED9DC-0506-4BB4-85FE-58E0CE3837C6}" sibTransId="{28C2ACAB-D5AC-4355-A817-D123FE4F7FB0}"/>
    <dgm:cxn modelId="{855AD64F-AFAE-4432-9AF9-13BBA31580A0}" type="presOf" srcId="{2885166A-C5F2-4462-B455-6D4A2E201406}" destId="{EB0FB8AF-0F48-4133-A8A9-8484DE9A88F8}" srcOrd="0" destOrd="0" presId="urn:microsoft.com/office/officeart/2005/8/layout/lProcess2"/>
    <dgm:cxn modelId="{433D7EF7-78D3-485F-A474-A74115F42891}" type="presOf" srcId="{AA41986C-1EA5-4E36-A7C4-8D0A3B4D2405}" destId="{B41768BB-EE52-4A96-9682-F9A5A84E2379}" srcOrd="0" destOrd="0" presId="urn:microsoft.com/office/officeart/2005/8/layout/lProcess2"/>
    <dgm:cxn modelId="{51ED2554-8A3F-4F33-B2EF-8F40DBB897B4}" type="presOf" srcId="{D282642C-8E23-4548-BB6A-9D5443CF02BD}" destId="{CC21DF26-E217-45DD-86C5-AE59FA6FE68A}" srcOrd="0" destOrd="0" presId="urn:microsoft.com/office/officeart/2005/8/layout/lProcess2"/>
    <dgm:cxn modelId="{DDF0236A-BF7D-4BCB-89FF-E7E0D41E2BBF}" type="presOf" srcId="{D282642C-8E23-4548-BB6A-9D5443CF02BD}" destId="{B99124A0-E870-4D5F-A774-5C112F2757F9}" srcOrd="1" destOrd="0" presId="urn:microsoft.com/office/officeart/2005/8/layout/lProcess2"/>
    <dgm:cxn modelId="{42AA0180-E779-4A05-806C-FF5EE1E092A7}" type="presOf" srcId="{4E31FA43-E504-4DD2-A0B6-FE5EF5E769AC}" destId="{1192CF31-DDC8-477C-9AAB-1B4CE43E8480}" srcOrd="0" destOrd="0" presId="urn:microsoft.com/office/officeart/2005/8/layout/lProcess2"/>
    <dgm:cxn modelId="{CA2A10E7-85A0-4750-BC5B-0F52FEAEB97D}" type="presOf" srcId="{2885166A-C5F2-4462-B455-6D4A2E201406}" destId="{080D1A5E-04FA-4767-A58C-7BC03E971990}" srcOrd="1" destOrd="0" presId="urn:microsoft.com/office/officeart/2005/8/layout/lProcess2"/>
    <dgm:cxn modelId="{92C1EF22-56CD-4E60-863A-D022B3DBBA1D}" type="presOf" srcId="{8E23B30D-D2A6-4FC3-8A3D-DA02826CAEF8}" destId="{6479CB2F-5933-4832-80FA-E43D96AF98EE}" srcOrd="0" destOrd="0" presId="urn:microsoft.com/office/officeart/2005/8/layout/lProcess2"/>
    <dgm:cxn modelId="{C55BC5A5-A523-4791-B610-B736A822F7E4}" type="presOf" srcId="{805820BC-F608-4A1B-9CC5-58797CFA841F}" destId="{574DDFBD-7EEB-4ECB-B95B-550ED5177D11}" srcOrd="0" destOrd="0" presId="urn:microsoft.com/office/officeart/2005/8/layout/lProcess2"/>
    <dgm:cxn modelId="{AB041C1A-D0F6-473F-A10C-F90385142B16}" type="presOf" srcId="{AA41986C-1EA5-4E36-A7C4-8D0A3B4D2405}" destId="{0B2C0220-EC6D-4D78-8330-6E0D51C2103C}" srcOrd="1" destOrd="0" presId="urn:microsoft.com/office/officeart/2005/8/layout/lProcess2"/>
    <dgm:cxn modelId="{5FF62650-49D5-41A2-99C7-A867AD00D35D}" type="presParOf" srcId="{1192CF31-DDC8-477C-9AAB-1B4CE43E8480}" destId="{418C7FA2-3988-4DC5-BE85-21900432C7E8}" srcOrd="0" destOrd="0" presId="urn:microsoft.com/office/officeart/2005/8/layout/lProcess2"/>
    <dgm:cxn modelId="{A7F92FB4-06B8-4400-B4F9-759E1281A29F}" type="presParOf" srcId="{418C7FA2-3988-4DC5-BE85-21900432C7E8}" destId="{B41768BB-EE52-4A96-9682-F9A5A84E2379}" srcOrd="0" destOrd="0" presId="urn:microsoft.com/office/officeart/2005/8/layout/lProcess2"/>
    <dgm:cxn modelId="{1F3314DC-6E8E-4A14-A509-5B41C7C057F7}" type="presParOf" srcId="{418C7FA2-3988-4DC5-BE85-21900432C7E8}" destId="{0B2C0220-EC6D-4D78-8330-6E0D51C2103C}" srcOrd="1" destOrd="0" presId="urn:microsoft.com/office/officeart/2005/8/layout/lProcess2"/>
    <dgm:cxn modelId="{817029C4-9088-4D39-AAD4-57E333FB0548}" type="presParOf" srcId="{418C7FA2-3988-4DC5-BE85-21900432C7E8}" destId="{541352C2-6135-4434-927A-3BBD3BB7CE4B}" srcOrd="2" destOrd="0" presId="urn:microsoft.com/office/officeart/2005/8/layout/lProcess2"/>
    <dgm:cxn modelId="{5870CEAB-5642-4CAE-A816-5FCCB9505D85}" type="presParOf" srcId="{541352C2-6135-4434-927A-3BBD3BB7CE4B}" destId="{1D071800-1A4E-4B05-8F1A-18022A76C8D1}" srcOrd="0" destOrd="0" presId="urn:microsoft.com/office/officeart/2005/8/layout/lProcess2"/>
    <dgm:cxn modelId="{76F19F10-5B9E-4141-A758-2C65F9C201A9}" type="presParOf" srcId="{1D071800-1A4E-4B05-8F1A-18022A76C8D1}" destId="{53BCCD24-C991-4A89-9002-0EACB00576C6}" srcOrd="0" destOrd="0" presId="urn:microsoft.com/office/officeart/2005/8/layout/lProcess2"/>
    <dgm:cxn modelId="{4CB142F7-19B1-4E76-8A32-1B955AFD9281}" type="presParOf" srcId="{1192CF31-DDC8-477C-9AAB-1B4CE43E8480}" destId="{7D0261D4-A217-41A7-BFBF-4BFF98AC40C8}" srcOrd="1" destOrd="0" presId="urn:microsoft.com/office/officeart/2005/8/layout/lProcess2"/>
    <dgm:cxn modelId="{BEFF9D23-F331-4688-AA96-3B39706B1CB0}" type="presParOf" srcId="{1192CF31-DDC8-477C-9AAB-1B4CE43E8480}" destId="{EAC8D6A4-E207-42EB-AE92-FAE5E0440001}" srcOrd="2" destOrd="0" presId="urn:microsoft.com/office/officeart/2005/8/layout/lProcess2"/>
    <dgm:cxn modelId="{0587861F-E185-4427-A6E2-E4CD6AB18AC7}" type="presParOf" srcId="{EAC8D6A4-E207-42EB-AE92-FAE5E0440001}" destId="{EB0FB8AF-0F48-4133-A8A9-8484DE9A88F8}" srcOrd="0" destOrd="0" presId="urn:microsoft.com/office/officeart/2005/8/layout/lProcess2"/>
    <dgm:cxn modelId="{55171D03-A004-4183-B901-6549A4234C03}" type="presParOf" srcId="{EAC8D6A4-E207-42EB-AE92-FAE5E0440001}" destId="{080D1A5E-04FA-4767-A58C-7BC03E971990}" srcOrd="1" destOrd="0" presId="urn:microsoft.com/office/officeart/2005/8/layout/lProcess2"/>
    <dgm:cxn modelId="{001B7503-AF18-4117-A7E4-26AADE70574C}" type="presParOf" srcId="{EAC8D6A4-E207-42EB-AE92-FAE5E0440001}" destId="{73634F4B-2F44-4FAE-BF72-8B6E153E2C8C}" srcOrd="2" destOrd="0" presId="urn:microsoft.com/office/officeart/2005/8/layout/lProcess2"/>
    <dgm:cxn modelId="{366934EF-A2B9-49B8-A596-6F643D26E269}" type="presParOf" srcId="{73634F4B-2F44-4FAE-BF72-8B6E153E2C8C}" destId="{73AA4EDD-69B5-4A25-B9AF-76A6C62844BB}" srcOrd="0" destOrd="0" presId="urn:microsoft.com/office/officeart/2005/8/layout/lProcess2"/>
    <dgm:cxn modelId="{7228E3AD-A7C2-4DA5-A77F-03397902054B}" type="presParOf" srcId="{73AA4EDD-69B5-4A25-B9AF-76A6C62844BB}" destId="{6479CB2F-5933-4832-80FA-E43D96AF98EE}" srcOrd="0" destOrd="0" presId="urn:microsoft.com/office/officeart/2005/8/layout/lProcess2"/>
    <dgm:cxn modelId="{F91A1711-FF21-43DD-A3B0-8D381CD242BA}" type="presParOf" srcId="{1192CF31-DDC8-477C-9AAB-1B4CE43E8480}" destId="{96FEFE6D-1E8A-4170-B5F9-AF4217591A5D}" srcOrd="3" destOrd="0" presId="urn:microsoft.com/office/officeart/2005/8/layout/lProcess2"/>
    <dgm:cxn modelId="{7D8A80FF-AA9B-45BF-91DF-3969DB7A8662}" type="presParOf" srcId="{1192CF31-DDC8-477C-9AAB-1B4CE43E8480}" destId="{CC7CF34C-A3E0-41BB-A329-29AA571279D9}" srcOrd="4" destOrd="0" presId="urn:microsoft.com/office/officeart/2005/8/layout/lProcess2"/>
    <dgm:cxn modelId="{BFB9ABC3-DD5F-41A7-BFC1-7E6967C4CD82}" type="presParOf" srcId="{CC7CF34C-A3E0-41BB-A329-29AA571279D9}" destId="{CC21DF26-E217-45DD-86C5-AE59FA6FE68A}" srcOrd="0" destOrd="0" presId="urn:microsoft.com/office/officeart/2005/8/layout/lProcess2"/>
    <dgm:cxn modelId="{EAA05464-0C6A-46CB-91CE-4041608EB348}" type="presParOf" srcId="{CC7CF34C-A3E0-41BB-A329-29AA571279D9}" destId="{B99124A0-E870-4D5F-A774-5C112F2757F9}" srcOrd="1" destOrd="0" presId="urn:microsoft.com/office/officeart/2005/8/layout/lProcess2"/>
    <dgm:cxn modelId="{39607E9D-79E2-4150-96F7-728B5F756ABF}" type="presParOf" srcId="{CC7CF34C-A3E0-41BB-A329-29AA571279D9}" destId="{97A1C797-7AB7-4475-A0E3-B01BFFFCE757}" srcOrd="2" destOrd="0" presId="urn:microsoft.com/office/officeart/2005/8/layout/lProcess2"/>
    <dgm:cxn modelId="{63BF2861-E622-4962-BC54-100B0DF4BC5E}" type="presParOf" srcId="{97A1C797-7AB7-4475-A0E3-B01BFFFCE757}" destId="{59AA4CDB-86A0-412D-ADE8-38E2428B6CBE}" srcOrd="0" destOrd="0" presId="urn:microsoft.com/office/officeart/2005/8/layout/lProcess2"/>
    <dgm:cxn modelId="{8FC6EECE-E953-47A6-BDFB-63DEF74C1DD6}" type="presParOf" srcId="{59AA4CDB-86A0-412D-ADE8-38E2428B6CBE}" destId="{574DDFBD-7EEB-4ECB-B95B-550ED5177D11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B17607-0C7D-47A2-83E3-57FF48B177D2}" type="doc">
      <dgm:prSet loTypeId="urn:microsoft.com/office/officeart/2005/8/layout/process1" loCatId="process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D432AAE7-396C-452A-A922-A8451DD117C1}">
      <dgm:prSet custT="1"/>
      <dgm:spPr/>
      <dgm:t>
        <a:bodyPr/>
        <a:lstStyle/>
        <a:p>
          <a:pPr rtl="0"/>
          <a:r>
            <a:rPr lang="ru-RU" sz="1800" b="1" dirty="0" smtClean="0"/>
            <a:t>Городские округа,                             городские и сельские поселения</a:t>
          </a:r>
          <a:endParaRPr lang="ru-RU" sz="1800" b="1" dirty="0"/>
        </a:p>
      </dgm:t>
    </dgm:pt>
    <dgm:pt modelId="{56B5CE31-2539-409A-8DA4-BFD65654D0F7}" type="parTrans" cxnId="{864372BC-94EB-46C4-A77E-6FC67F6A7A19}">
      <dgm:prSet/>
      <dgm:spPr/>
      <dgm:t>
        <a:bodyPr/>
        <a:lstStyle/>
        <a:p>
          <a:endParaRPr lang="ru-RU"/>
        </a:p>
      </dgm:t>
    </dgm:pt>
    <dgm:pt modelId="{5B781434-2727-483F-BACF-5DA8310228B1}" type="sibTrans" cxnId="{864372BC-94EB-46C4-A77E-6FC67F6A7A19}">
      <dgm:prSet/>
      <dgm:spPr/>
      <dgm:t>
        <a:bodyPr/>
        <a:lstStyle/>
        <a:p>
          <a:endParaRPr lang="ru-RU" dirty="0"/>
        </a:p>
      </dgm:t>
    </dgm:pt>
    <dgm:pt modelId="{24CA8BB1-1694-4855-B9BD-ACA55E1486EB}">
      <dgm:prSet custT="1"/>
      <dgm:spPr/>
      <dgm:t>
        <a:bodyPr/>
        <a:lstStyle/>
        <a:p>
          <a:r>
            <a:rPr lang="ru-RU" sz="1800" b="1" i="1" dirty="0" smtClean="0"/>
            <a:t>до 20 ма</a:t>
          </a:r>
          <a:r>
            <a:rPr lang="ru-RU" sz="1600" b="1" i="1" dirty="0" smtClean="0"/>
            <a:t>я  </a:t>
          </a:r>
          <a:r>
            <a:rPr lang="ru-RU" sz="1600" b="1" dirty="0" smtClean="0"/>
            <a:t>подача конкурсных заявок по номинациям конкурса  с учетом методик и форм, утвержденных уполномоченными федеральными органами исполнительной власти</a:t>
          </a:r>
          <a:endParaRPr lang="ru-RU" sz="1600" b="1" dirty="0"/>
        </a:p>
      </dgm:t>
    </dgm:pt>
    <dgm:pt modelId="{A43EABC8-D01D-4852-B4EF-52809218B74D}" type="parTrans" cxnId="{22B3A801-5018-46E4-BE69-3BF08D54B1E7}">
      <dgm:prSet/>
      <dgm:spPr/>
      <dgm:t>
        <a:bodyPr/>
        <a:lstStyle/>
        <a:p>
          <a:endParaRPr lang="ru-RU"/>
        </a:p>
      </dgm:t>
    </dgm:pt>
    <dgm:pt modelId="{ED972324-3099-47E2-B43D-D92CC7EB4E74}" type="sibTrans" cxnId="{22B3A801-5018-46E4-BE69-3BF08D54B1E7}">
      <dgm:prSet/>
      <dgm:spPr/>
      <dgm:t>
        <a:bodyPr/>
        <a:lstStyle/>
        <a:p>
          <a:endParaRPr lang="ru-RU"/>
        </a:p>
      </dgm:t>
    </dgm:pt>
    <dgm:pt modelId="{E54655F4-87BA-46C7-9AA0-C8684320F313}" type="pres">
      <dgm:prSet presAssocID="{02B17607-0C7D-47A2-83E3-57FF48B177D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305FC8-F718-4C9E-8E4A-723D30CF71F6}" type="pres">
      <dgm:prSet presAssocID="{D432AAE7-396C-452A-A922-A8451DD117C1}" presName="node" presStyleLbl="node1" presStyleIdx="0" presStyleCnt="2" custScaleX="1382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664851-47A1-49FF-9EBA-6A3339A316F9}" type="pres">
      <dgm:prSet presAssocID="{5B781434-2727-483F-BACF-5DA8310228B1}" presName="sibTrans" presStyleLbl="sibTrans2D1" presStyleIdx="0" presStyleCnt="1" custScaleX="151166"/>
      <dgm:spPr/>
      <dgm:t>
        <a:bodyPr/>
        <a:lstStyle/>
        <a:p>
          <a:endParaRPr lang="ru-RU"/>
        </a:p>
      </dgm:t>
    </dgm:pt>
    <dgm:pt modelId="{27737E19-F30B-4A37-881B-0DE314E0144E}" type="pres">
      <dgm:prSet presAssocID="{5B781434-2727-483F-BACF-5DA8310228B1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3763A41C-8908-43C7-964D-34A2EA3B9D40}" type="pres">
      <dgm:prSet presAssocID="{24CA8BB1-1694-4855-B9BD-ACA55E1486EB}" presName="node" presStyleLbl="node1" presStyleIdx="1" presStyleCnt="2" custScaleX="3681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DEE2D9-39C4-4755-9C2D-8892890869FB}" type="presOf" srcId="{02B17607-0C7D-47A2-83E3-57FF48B177D2}" destId="{E54655F4-87BA-46C7-9AA0-C8684320F313}" srcOrd="0" destOrd="0" presId="urn:microsoft.com/office/officeart/2005/8/layout/process1"/>
    <dgm:cxn modelId="{E57F9325-9AB1-43D3-990F-337E47BA97DA}" type="presOf" srcId="{24CA8BB1-1694-4855-B9BD-ACA55E1486EB}" destId="{3763A41C-8908-43C7-964D-34A2EA3B9D40}" srcOrd="0" destOrd="0" presId="urn:microsoft.com/office/officeart/2005/8/layout/process1"/>
    <dgm:cxn modelId="{864372BC-94EB-46C4-A77E-6FC67F6A7A19}" srcId="{02B17607-0C7D-47A2-83E3-57FF48B177D2}" destId="{D432AAE7-396C-452A-A922-A8451DD117C1}" srcOrd="0" destOrd="0" parTransId="{56B5CE31-2539-409A-8DA4-BFD65654D0F7}" sibTransId="{5B781434-2727-483F-BACF-5DA8310228B1}"/>
    <dgm:cxn modelId="{664C1F91-F759-4E47-8F80-D80A63716B7D}" type="presOf" srcId="{5B781434-2727-483F-BACF-5DA8310228B1}" destId="{68664851-47A1-49FF-9EBA-6A3339A316F9}" srcOrd="0" destOrd="0" presId="urn:microsoft.com/office/officeart/2005/8/layout/process1"/>
    <dgm:cxn modelId="{22B3A801-5018-46E4-BE69-3BF08D54B1E7}" srcId="{02B17607-0C7D-47A2-83E3-57FF48B177D2}" destId="{24CA8BB1-1694-4855-B9BD-ACA55E1486EB}" srcOrd="1" destOrd="0" parTransId="{A43EABC8-D01D-4852-B4EF-52809218B74D}" sibTransId="{ED972324-3099-47E2-B43D-D92CC7EB4E74}"/>
    <dgm:cxn modelId="{43099E31-1F3A-439D-94C5-B9BA13E7A89F}" type="presOf" srcId="{5B781434-2727-483F-BACF-5DA8310228B1}" destId="{27737E19-F30B-4A37-881B-0DE314E0144E}" srcOrd="1" destOrd="0" presId="urn:microsoft.com/office/officeart/2005/8/layout/process1"/>
    <dgm:cxn modelId="{12DBE1F8-04A2-4B89-BD68-A9A1A0439651}" type="presOf" srcId="{D432AAE7-396C-452A-A922-A8451DD117C1}" destId="{40305FC8-F718-4C9E-8E4A-723D30CF71F6}" srcOrd="0" destOrd="0" presId="urn:microsoft.com/office/officeart/2005/8/layout/process1"/>
    <dgm:cxn modelId="{6E0D347F-FF36-4B12-B2EE-D37434039023}" type="presParOf" srcId="{E54655F4-87BA-46C7-9AA0-C8684320F313}" destId="{40305FC8-F718-4C9E-8E4A-723D30CF71F6}" srcOrd="0" destOrd="0" presId="urn:microsoft.com/office/officeart/2005/8/layout/process1"/>
    <dgm:cxn modelId="{1C756C7E-FF96-4EF0-81B0-96BF354E182D}" type="presParOf" srcId="{E54655F4-87BA-46C7-9AA0-C8684320F313}" destId="{68664851-47A1-49FF-9EBA-6A3339A316F9}" srcOrd="1" destOrd="0" presId="urn:microsoft.com/office/officeart/2005/8/layout/process1"/>
    <dgm:cxn modelId="{2C6123B6-FBF3-401C-A3F4-7E2B4240AE8E}" type="presParOf" srcId="{68664851-47A1-49FF-9EBA-6A3339A316F9}" destId="{27737E19-F30B-4A37-881B-0DE314E0144E}" srcOrd="0" destOrd="0" presId="urn:microsoft.com/office/officeart/2005/8/layout/process1"/>
    <dgm:cxn modelId="{FBADEAC0-1849-4274-A2A1-B3184B955C8D}" type="presParOf" srcId="{E54655F4-87BA-46C7-9AA0-C8684320F313}" destId="{3763A41C-8908-43C7-964D-34A2EA3B9D40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B17607-0C7D-47A2-83E3-57FF48B177D2}" type="doc">
      <dgm:prSet loTypeId="urn:microsoft.com/office/officeart/2005/8/layout/process1" loCatId="process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D432AAE7-396C-452A-A922-A8451DD117C1}">
      <dgm:prSet custT="1"/>
      <dgm:spPr/>
      <dgm:t>
        <a:bodyPr/>
        <a:lstStyle/>
        <a:p>
          <a:pPr rtl="0"/>
          <a:r>
            <a:rPr lang="ru-RU" sz="1800" b="1" dirty="0" smtClean="0"/>
            <a:t>Городские округа,                             городские и сельские поселения</a:t>
          </a:r>
          <a:endParaRPr lang="ru-RU" sz="1800" b="1" dirty="0"/>
        </a:p>
      </dgm:t>
    </dgm:pt>
    <dgm:pt modelId="{56B5CE31-2539-409A-8DA4-BFD65654D0F7}" type="parTrans" cxnId="{864372BC-94EB-46C4-A77E-6FC67F6A7A19}">
      <dgm:prSet/>
      <dgm:spPr/>
      <dgm:t>
        <a:bodyPr/>
        <a:lstStyle/>
        <a:p>
          <a:endParaRPr lang="ru-RU"/>
        </a:p>
      </dgm:t>
    </dgm:pt>
    <dgm:pt modelId="{5B781434-2727-483F-BACF-5DA8310228B1}" type="sibTrans" cxnId="{864372BC-94EB-46C4-A77E-6FC67F6A7A19}">
      <dgm:prSet/>
      <dgm:spPr/>
      <dgm:t>
        <a:bodyPr/>
        <a:lstStyle/>
        <a:p>
          <a:endParaRPr lang="ru-RU" dirty="0"/>
        </a:p>
      </dgm:t>
    </dgm:pt>
    <dgm:pt modelId="{24CA8BB1-1694-4855-B9BD-ACA55E1486EB}">
      <dgm:prSet custT="1"/>
      <dgm:spPr/>
      <dgm:t>
        <a:bodyPr/>
        <a:lstStyle/>
        <a:p>
          <a:r>
            <a:rPr lang="ru-RU" sz="1800" b="1" i="1" dirty="0" smtClean="0"/>
            <a:t>Заявки подаются </a:t>
          </a:r>
        </a:p>
        <a:p>
          <a:r>
            <a:rPr lang="ru-RU" sz="1800" b="1" i="1" dirty="0" smtClean="0"/>
            <a:t>с 15 ноября 2017 года по 31 декабря 2017 года</a:t>
          </a:r>
          <a:endParaRPr lang="ru-RU" sz="1600" b="1" dirty="0"/>
        </a:p>
      </dgm:t>
    </dgm:pt>
    <dgm:pt modelId="{A43EABC8-D01D-4852-B4EF-52809218B74D}" type="parTrans" cxnId="{22B3A801-5018-46E4-BE69-3BF08D54B1E7}">
      <dgm:prSet/>
      <dgm:spPr/>
      <dgm:t>
        <a:bodyPr/>
        <a:lstStyle/>
        <a:p>
          <a:endParaRPr lang="ru-RU"/>
        </a:p>
      </dgm:t>
    </dgm:pt>
    <dgm:pt modelId="{ED972324-3099-47E2-B43D-D92CC7EB4E74}" type="sibTrans" cxnId="{22B3A801-5018-46E4-BE69-3BF08D54B1E7}">
      <dgm:prSet/>
      <dgm:spPr/>
      <dgm:t>
        <a:bodyPr/>
        <a:lstStyle/>
        <a:p>
          <a:endParaRPr lang="ru-RU"/>
        </a:p>
      </dgm:t>
    </dgm:pt>
    <dgm:pt modelId="{E54655F4-87BA-46C7-9AA0-C8684320F313}" type="pres">
      <dgm:prSet presAssocID="{02B17607-0C7D-47A2-83E3-57FF48B177D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305FC8-F718-4C9E-8E4A-723D30CF71F6}" type="pres">
      <dgm:prSet presAssocID="{D432AAE7-396C-452A-A922-A8451DD117C1}" presName="node" presStyleLbl="node1" presStyleIdx="0" presStyleCnt="2" custScaleX="1382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664851-47A1-49FF-9EBA-6A3339A316F9}" type="pres">
      <dgm:prSet presAssocID="{5B781434-2727-483F-BACF-5DA8310228B1}" presName="sibTrans" presStyleLbl="sibTrans2D1" presStyleIdx="0" presStyleCnt="1" custScaleX="151166"/>
      <dgm:spPr/>
      <dgm:t>
        <a:bodyPr/>
        <a:lstStyle/>
        <a:p>
          <a:endParaRPr lang="ru-RU"/>
        </a:p>
      </dgm:t>
    </dgm:pt>
    <dgm:pt modelId="{27737E19-F30B-4A37-881B-0DE314E0144E}" type="pres">
      <dgm:prSet presAssocID="{5B781434-2727-483F-BACF-5DA8310228B1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3763A41C-8908-43C7-964D-34A2EA3B9D40}" type="pres">
      <dgm:prSet presAssocID="{24CA8BB1-1694-4855-B9BD-ACA55E1486EB}" presName="node" presStyleLbl="node1" presStyleIdx="1" presStyleCnt="2" custScaleX="3681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F8AAD1-039A-4B47-BD31-BEEF970B4468}" type="presOf" srcId="{5B781434-2727-483F-BACF-5DA8310228B1}" destId="{27737E19-F30B-4A37-881B-0DE314E0144E}" srcOrd="1" destOrd="0" presId="urn:microsoft.com/office/officeart/2005/8/layout/process1"/>
    <dgm:cxn modelId="{9394B37D-0B15-4CAD-8EEB-AA87293E61C7}" type="presOf" srcId="{02B17607-0C7D-47A2-83E3-57FF48B177D2}" destId="{E54655F4-87BA-46C7-9AA0-C8684320F313}" srcOrd="0" destOrd="0" presId="urn:microsoft.com/office/officeart/2005/8/layout/process1"/>
    <dgm:cxn modelId="{C0E6FE73-AF70-41E0-ACA0-9AA9338D7B3D}" type="presOf" srcId="{24CA8BB1-1694-4855-B9BD-ACA55E1486EB}" destId="{3763A41C-8908-43C7-964D-34A2EA3B9D40}" srcOrd="0" destOrd="0" presId="urn:microsoft.com/office/officeart/2005/8/layout/process1"/>
    <dgm:cxn modelId="{864372BC-94EB-46C4-A77E-6FC67F6A7A19}" srcId="{02B17607-0C7D-47A2-83E3-57FF48B177D2}" destId="{D432AAE7-396C-452A-A922-A8451DD117C1}" srcOrd="0" destOrd="0" parTransId="{56B5CE31-2539-409A-8DA4-BFD65654D0F7}" sibTransId="{5B781434-2727-483F-BACF-5DA8310228B1}"/>
    <dgm:cxn modelId="{200A14DB-9DCE-4FB7-91F1-270DDB7887B4}" type="presOf" srcId="{5B781434-2727-483F-BACF-5DA8310228B1}" destId="{68664851-47A1-49FF-9EBA-6A3339A316F9}" srcOrd="0" destOrd="0" presId="urn:microsoft.com/office/officeart/2005/8/layout/process1"/>
    <dgm:cxn modelId="{9DDEA2EF-35C4-4ADC-A3A7-EF54E64AA912}" type="presOf" srcId="{D432AAE7-396C-452A-A922-A8451DD117C1}" destId="{40305FC8-F718-4C9E-8E4A-723D30CF71F6}" srcOrd="0" destOrd="0" presId="urn:microsoft.com/office/officeart/2005/8/layout/process1"/>
    <dgm:cxn modelId="{22B3A801-5018-46E4-BE69-3BF08D54B1E7}" srcId="{02B17607-0C7D-47A2-83E3-57FF48B177D2}" destId="{24CA8BB1-1694-4855-B9BD-ACA55E1486EB}" srcOrd="1" destOrd="0" parTransId="{A43EABC8-D01D-4852-B4EF-52809218B74D}" sibTransId="{ED972324-3099-47E2-B43D-D92CC7EB4E74}"/>
    <dgm:cxn modelId="{8FEF2CE1-8AAF-46DF-9C30-9A7B2E971D1F}" type="presParOf" srcId="{E54655F4-87BA-46C7-9AA0-C8684320F313}" destId="{40305FC8-F718-4C9E-8E4A-723D30CF71F6}" srcOrd="0" destOrd="0" presId="urn:microsoft.com/office/officeart/2005/8/layout/process1"/>
    <dgm:cxn modelId="{2AD1D4B8-5998-47CB-A156-86FADF7F6674}" type="presParOf" srcId="{E54655F4-87BA-46C7-9AA0-C8684320F313}" destId="{68664851-47A1-49FF-9EBA-6A3339A316F9}" srcOrd="1" destOrd="0" presId="urn:microsoft.com/office/officeart/2005/8/layout/process1"/>
    <dgm:cxn modelId="{4AA9B538-1848-4AB9-AA9E-98A14216B26E}" type="presParOf" srcId="{68664851-47A1-49FF-9EBA-6A3339A316F9}" destId="{27737E19-F30B-4A37-881B-0DE314E0144E}" srcOrd="0" destOrd="0" presId="urn:microsoft.com/office/officeart/2005/8/layout/process1"/>
    <dgm:cxn modelId="{B8C173FB-9FEF-49B3-B1E9-B19423A1FABA}" type="presParOf" srcId="{E54655F4-87BA-46C7-9AA0-C8684320F313}" destId="{3763A41C-8908-43C7-964D-34A2EA3B9D40}" srcOrd="2" destOrd="0" presId="urn:microsoft.com/office/officeart/2005/8/layout/process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31FA43-E504-4DD2-A0B6-FE5EF5E769AC}" type="doc">
      <dgm:prSet loTypeId="urn:microsoft.com/office/officeart/2005/8/layout/lProcess2" loCatId="relationship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2885166A-C5F2-4462-B455-6D4A2E201406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/>
            <a:t>Номинация</a:t>
          </a:r>
          <a:endParaRPr lang="ru-RU" sz="2000" b="1" dirty="0"/>
        </a:p>
      </dgm:t>
    </dgm:pt>
    <dgm:pt modelId="{7A3D992A-5C47-487D-B856-02D2D44FCBBF}" type="parTrans" cxnId="{0A9D239E-F53E-4792-BE80-D87402B39601}">
      <dgm:prSet/>
      <dgm:spPr/>
      <dgm:t>
        <a:bodyPr/>
        <a:lstStyle/>
        <a:p>
          <a:endParaRPr lang="ru-RU"/>
        </a:p>
      </dgm:t>
    </dgm:pt>
    <dgm:pt modelId="{C697478D-A0F4-4929-B246-7A173A1FC50A}" type="sibTrans" cxnId="{0A9D239E-F53E-4792-BE80-D87402B39601}">
      <dgm:prSet/>
      <dgm:spPr/>
      <dgm:t>
        <a:bodyPr/>
        <a:lstStyle/>
        <a:p>
          <a:endParaRPr lang="ru-RU"/>
        </a:p>
      </dgm:t>
    </dgm:pt>
    <dgm:pt modelId="{805820BC-F608-4A1B-9CC5-58797CFA841F}">
      <dgm:prSet phldrT="[Текст]" custT="1"/>
      <dgm:spPr/>
      <dgm:t>
        <a:bodyPr/>
        <a:lstStyle/>
        <a:p>
          <a:r>
            <a:rPr lang="ru-RU" sz="2000" dirty="0" smtClean="0"/>
            <a:t>Санитарное состояние и благоустройство территории</a:t>
          </a:r>
          <a:endParaRPr lang="ru-RU" sz="1700" b="1" dirty="0"/>
        </a:p>
      </dgm:t>
    </dgm:pt>
    <dgm:pt modelId="{A6788F38-E5CA-427D-8AB5-3E9AB8955271}" type="parTrans" cxnId="{FA44272E-F956-4DA0-A7A3-14904899BB86}">
      <dgm:prSet/>
      <dgm:spPr/>
      <dgm:t>
        <a:bodyPr/>
        <a:lstStyle/>
        <a:p>
          <a:endParaRPr lang="ru-RU"/>
        </a:p>
      </dgm:t>
    </dgm:pt>
    <dgm:pt modelId="{0ECE28DA-8284-4F9B-9209-E11980CA0896}" type="sibTrans" cxnId="{FA44272E-F956-4DA0-A7A3-14904899BB86}">
      <dgm:prSet/>
      <dgm:spPr/>
      <dgm:t>
        <a:bodyPr/>
        <a:lstStyle/>
        <a:p>
          <a:endParaRPr lang="ru-RU"/>
        </a:p>
      </dgm:t>
    </dgm:pt>
    <dgm:pt modelId="{AA41986C-1EA5-4E36-A7C4-8D0A3B4D2405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/>
            <a:t>Номинация</a:t>
          </a:r>
          <a:endParaRPr lang="ru-RU" sz="2000" b="1" dirty="0"/>
        </a:p>
      </dgm:t>
    </dgm:pt>
    <dgm:pt modelId="{3A9ED9DC-0506-4BB4-85FE-58E0CE3837C6}" type="parTrans" cxnId="{36DF418E-8293-486A-9C9E-E73786CF02F8}">
      <dgm:prSet/>
      <dgm:spPr/>
      <dgm:t>
        <a:bodyPr/>
        <a:lstStyle/>
        <a:p>
          <a:endParaRPr lang="ru-RU"/>
        </a:p>
      </dgm:t>
    </dgm:pt>
    <dgm:pt modelId="{28C2ACAB-D5AC-4355-A817-D123FE4F7FB0}" type="sibTrans" cxnId="{36DF418E-8293-486A-9C9E-E73786CF02F8}">
      <dgm:prSet/>
      <dgm:spPr/>
      <dgm:t>
        <a:bodyPr/>
        <a:lstStyle/>
        <a:p>
          <a:endParaRPr lang="ru-RU"/>
        </a:p>
      </dgm:t>
    </dgm:pt>
    <dgm:pt modelId="{4EC20CF8-9DDF-4580-AF2E-AB965D28F5D3}">
      <dgm:prSet phldrT="[Текст]" custT="1"/>
      <dgm:spPr/>
      <dgm:t>
        <a:bodyPr/>
        <a:lstStyle/>
        <a:p>
          <a:r>
            <a:rPr lang="ru-RU" sz="2000" dirty="0" smtClean="0"/>
            <a:t>Патриотическое воспитание и работа с молодежью</a:t>
          </a:r>
          <a:endParaRPr lang="ru-RU" sz="2000" b="1" dirty="0"/>
        </a:p>
      </dgm:t>
    </dgm:pt>
    <dgm:pt modelId="{AF349B2A-E4F4-4D70-83BD-CD58E92DBCCA}" type="parTrans" cxnId="{9879072D-A443-46D2-B7F7-A160A97035AF}">
      <dgm:prSet/>
      <dgm:spPr/>
      <dgm:t>
        <a:bodyPr/>
        <a:lstStyle/>
        <a:p>
          <a:endParaRPr lang="ru-RU"/>
        </a:p>
      </dgm:t>
    </dgm:pt>
    <dgm:pt modelId="{9D959528-A1C2-4F10-9B57-B690CA6C624E}" type="sibTrans" cxnId="{9879072D-A443-46D2-B7F7-A160A97035AF}">
      <dgm:prSet/>
      <dgm:spPr/>
      <dgm:t>
        <a:bodyPr/>
        <a:lstStyle/>
        <a:p>
          <a:endParaRPr lang="ru-RU"/>
        </a:p>
      </dgm:t>
    </dgm:pt>
    <dgm:pt modelId="{8E23B30D-D2A6-4FC3-8A3D-DA02826CAEF8}">
      <dgm:prSet phldrT="[Текст]" custT="1"/>
      <dgm:spPr/>
      <dgm:t>
        <a:bodyPr/>
        <a:lstStyle/>
        <a:p>
          <a:r>
            <a:rPr lang="ru-RU" sz="2000" dirty="0" smtClean="0"/>
            <a:t>Формирование здорового образа жизни и повышение качества жизни населения</a:t>
          </a:r>
          <a:endParaRPr lang="ru-RU" sz="2000" b="1" dirty="0"/>
        </a:p>
      </dgm:t>
    </dgm:pt>
    <dgm:pt modelId="{BF2EE8FB-D2FF-4720-B499-4539328D7C7E}" type="parTrans" cxnId="{B570F5B6-6CDB-44E4-8E0B-9ADEF1E073E7}">
      <dgm:prSet/>
      <dgm:spPr/>
      <dgm:t>
        <a:bodyPr/>
        <a:lstStyle/>
        <a:p>
          <a:endParaRPr lang="ru-RU"/>
        </a:p>
      </dgm:t>
    </dgm:pt>
    <dgm:pt modelId="{19D59F32-9B4D-4CFE-9DAB-5EE8D5D4237D}" type="sibTrans" cxnId="{B570F5B6-6CDB-44E4-8E0B-9ADEF1E073E7}">
      <dgm:prSet/>
      <dgm:spPr/>
      <dgm:t>
        <a:bodyPr/>
        <a:lstStyle/>
        <a:p>
          <a:endParaRPr lang="ru-RU"/>
        </a:p>
      </dgm:t>
    </dgm:pt>
    <dgm:pt modelId="{D282642C-8E23-4548-BB6A-9D5443CF02BD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/>
            <a:t>Номинация</a:t>
          </a:r>
          <a:endParaRPr lang="ru-RU" sz="2000" b="1" dirty="0"/>
        </a:p>
      </dgm:t>
    </dgm:pt>
    <dgm:pt modelId="{F538BCAC-4753-4A15-B894-C831FA7F326A}" type="parTrans" cxnId="{D43F3A3E-9B7A-4CF4-9F78-869CC171F14A}">
      <dgm:prSet/>
      <dgm:spPr/>
      <dgm:t>
        <a:bodyPr/>
        <a:lstStyle/>
        <a:p>
          <a:endParaRPr lang="ru-RU"/>
        </a:p>
      </dgm:t>
    </dgm:pt>
    <dgm:pt modelId="{3195A344-391D-40C6-8E26-82023A4C27A0}" type="sibTrans" cxnId="{D43F3A3E-9B7A-4CF4-9F78-869CC171F14A}">
      <dgm:prSet/>
      <dgm:spPr/>
      <dgm:t>
        <a:bodyPr/>
        <a:lstStyle/>
        <a:p>
          <a:endParaRPr lang="ru-RU"/>
        </a:p>
      </dgm:t>
    </dgm:pt>
    <dgm:pt modelId="{1192CF31-DDC8-477C-9AAB-1B4CE43E8480}" type="pres">
      <dgm:prSet presAssocID="{4E31FA43-E504-4DD2-A0B6-FE5EF5E769A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8C7FA2-3988-4DC5-BE85-21900432C7E8}" type="pres">
      <dgm:prSet presAssocID="{AA41986C-1EA5-4E36-A7C4-8D0A3B4D2405}" presName="compNode" presStyleCnt="0"/>
      <dgm:spPr/>
    </dgm:pt>
    <dgm:pt modelId="{B41768BB-EE52-4A96-9682-F9A5A84E2379}" type="pres">
      <dgm:prSet presAssocID="{AA41986C-1EA5-4E36-A7C4-8D0A3B4D2405}" presName="aNode" presStyleLbl="bgShp" presStyleIdx="0" presStyleCnt="3"/>
      <dgm:spPr/>
      <dgm:t>
        <a:bodyPr/>
        <a:lstStyle/>
        <a:p>
          <a:endParaRPr lang="ru-RU"/>
        </a:p>
      </dgm:t>
    </dgm:pt>
    <dgm:pt modelId="{0B2C0220-EC6D-4D78-8330-6E0D51C2103C}" type="pres">
      <dgm:prSet presAssocID="{AA41986C-1EA5-4E36-A7C4-8D0A3B4D2405}" presName="textNode" presStyleLbl="bgShp" presStyleIdx="0" presStyleCnt="3"/>
      <dgm:spPr/>
      <dgm:t>
        <a:bodyPr/>
        <a:lstStyle/>
        <a:p>
          <a:endParaRPr lang="ru-RU"/>
        </a:p>
      </dgm:t>
    </dgm:pt>
    <dgm:pt modelId="{541352C2-6135-4434-927A-3BBD3BB7CE4B}" type="pres">
      <dgm:prSet presAssocID="{AA41986C-1EA5-4E36-A7C4-8D0A3B4D2405}" presName="compChildNode" presStyleCnt="0"/>
      <dgm:spPr/>
    </dgm:pt>
    <dgm:pt modelId="{1D071800-1A4E-4B05-8F1A-18022A76C8D1}" type="pres">
      <dgm:prSet presAssocID="{AA41986C-1EA5-4E36-A7C4-8D0A3B4D2405}" presName="theInnerList" presStyleCnt="0"/>
      <dgm:spPr/>
    </dgm:pt>
    <dgm:pt modelId="{53BCCD24-C991-4A89-9002-0EACB00576C6}" type="pres">
      <dgm:prSet presAssocID="{4EC20CF8-9DDF-4580-AF2E-AB965D28F5D3}" presName="childNode" presStyleLbl="node1" presStyleIdx="0" presStyleCnt="3" custScaleY="1047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0261D4-A217-41A7-BFBF-4BFF98AC40C8}" type="pres">
      <dgm:prSet presAssocID="{AA41986C-1EA5-4E36-A7C4-8D0A3B4D2405}" presName="aSpace" presStyleCnt="0"/>
      <dgm:spPr/>
    </dgm:pt>
    <dgm:pt modelId="{EAC8D6A4-E207-42EB-AE92-FAE5E0440001}" type="pres">
      <dgm:prSet presAssocID="{2885166A-C5F2-4462-B455-6D4A2E201406}" presName="compNode" presStyleCnt="0"/>
      <dgm:spPr/>
    </dgm:pt>
    <dgm:pt modelId="{EB0FB8AF-0F48-4133-A8A9-8484DE9A88F8}" type="pres">
      <dgm:prSet presAssocID="{2885166A-C5F2-4462-B455-6D4A2E201406}" presName="aNode" presStyleLbl="bgShp" presStyleIdx="1" presStyleCnt="3"/>
      <dgm:spPr/>
      <dgm:t>
        <a:bodyPr/>
        <a:lstStyle/>
        <a:p>
          <a:endParaRPr lang="ru-RU"/>
        </a:p>
      </dgm:t>
    </dgm:pt>
    <dgm:pt modelId="{080D1A5E-04FA-4767-A58C-7BC03E971990}" type="pres">
      <dgm:prSet presAssocID="{2885166A-C5F2-4462-B455-6D4A2E201406}" presName="textNode" presStyleLbl="bgShp" presStyleIdx="1" presStyleCnt="3"/>
      <dgm:spPr/>
      <dgm:t>
        <a:bodyPr/>
        <a:lstStyle/>
        <a:p>
          <a:endParaRPr lang="ru-RU"/>
        </a:p>
      </dgm:t>
    </dgm:pt>
    <dgm:pt modelId="{73634F4B-2F44-4FAE-BF72-8B6E153E2C8C}" type="pres">
      <dgm:prSet presAssocID="{2885166A-C5F2-4462-B455-6D4A2E201406}" presName="compChildNode" presStyleCnt="0"/>
      <dgm:spPr/>
    </dgm:pt>
    <dgm:pt modelId="{73AA4EDD-69B5-4A25-B9AF-76A6C62844BB}" type="pres">
      <dgm:prSet presAssocID="{2885166A-C5F2-4462-B455-6D4A2E201406}" presName="theInnerList" presStyleCnt="0"/>
      <dgm:spPr/>
    </dgm:pt>
    <dgm:pt modelId="{6479CB2F-5933-4832-80FA-E43D96AF98EE}" type="pres">
      <dgm:prSet presAssocID="{8E23B30D-D2A6-4FC3-8A3D-DA02826CAEF8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FEFE6D-1E8A-4170-B5F9-AF4217591A5D}" type="pres">
      <dgm:prSet presAssocID="{2885166A-C5F2-4462-B455-6D4A2E201406}" presName="aSpace" presStyleCnt="0"/>
      <dgm:spPr/>
    </dgm:pt>
    <dgm:pt modelId="{CC7CF34C-A3E0-41BB-A329-29AA571279D9}" type="pres">
      <dgm:prSet presAssocID="{D282642C-8E23-4548-BB6A-9D5443CF02BD}" presName="compNode" presStyleCnt="0"/>
      <dgm:spPr/>
    </dgm:pt>
    <dgm:pt modelId="{CC21DF26-E217-45DD-86C5-AE59FA6FE68A}" type="pres">
      <dgm:prSet presAssocID="{D282642C-8E23-4548-BB6A-9D5443CF02BD}" presName="aNode" presStyleLbl="bgShp" presStyleIdx="2" presStyleCnt="3"/>
      <dgm:spPr/>
      <dgm:t>
        <a:bodyPr/>
        <a:lstStyle/>
        <a:p>
          <a:endParaRPr lang="ru-RU"/>
        </a:p>
      </dgm:t>
    </dgm:pt>
    <dgm:pt modelId="{B99124A0-E870-4D5F-A774-5C112F2757F9}" type="pres">
      <dgm:prSet presAssocID="{D282642C-8E23-4548-BB6A-9D5443CF02BD}" presName="textNode" presStyleLbl="bgShp" presStyleIdx="2" presStyleCnt="3"/>
      <dgm:spPr/>
      <dgm:t>
        <a:bodyPr/>
        <a:lstStyle/>
        <a:p>
          <a:endParaRPr lang="ru-RU"/>
        </a:p>
      </dgm:t>
    </dgm:pt>
    <dgm:pt modelId="{97A1C797-7AB7-4475-A0E3-B01BFFFCE757}" type="pres">
      <dgm:prSet presAssocID="{D282642C-8E23-4548-BB6A-9D5443CF02BD}" presName="compChildNode" presStyleCnt="0"/>
      <dgm:spPr/>
    </dgm:pt>
    <dgm:pt modelId="{59AA4CDB-86A0-412D-ADE8-38E2428B6CBE}" type="pres">
      <dgm:prSet presAssocID="{D282642C-8E23-4548-BB6A-9D5443CF02BD}" presName="theInnerList" presStyleCnt="0"/>
      <dgm:spPr/>
    </dgm:pt>
    <dgm:pt modelId="{574DDFBD-7EEB-4ECB-B95B-550ED5177D11}" type="pres">
      <dgm:prSet presAssocID="{805820BC-F608-4A1B-9CC5-58797CFA841F}" presName="childNode" presStyleLbl="node1" presStyleIdx="2" presStyleCnt="3" custScaleX="1218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70F5B6-6CDB-44E4-8E0B-9ADEF1E073E7}" srcId="{2885166A-C5F2-4462-B455-6D4A2E201406}" destId="{8E23B30D-D2A6-4FC3-8A3D-DA02826CAEF8}" srcOrd="0" destOrd="0" parTransId="{BF2EE8FB-D2FF-4720-B499-4539328D7C7E}" sibTransId="{19D59F32-9B4D-4CFE-9DAB-5EE8D5D4237D}"/>
    <dgm:cxn modelId="{FA44272E-F956-4DA0-A7A3-14904899BB86}" srcId="{D282642C-8E23-4548-BB6A-9D5443CF02BD}" destId="{805820BC-F608-4A1B-9CC5-58797CFA841F}" srcOrd="0" destOrd="0" parTransId="{A6788F38-E5CA-427D-8AB5-3E9AB8955271}" sibTransId="{0ECE28DA-8284-4F9B-9209-E11980CA0896}"/>
    <dgm:cxn modelId="{D43F3A3E-9B7A-4CF4-9F78-869CC171F14A}" srcId="{4E31FA43-E504-4DD2-A0B6-FE5EF5E769AC}" destId="{D282642C-8E23-4548-BB6A-9D5443CF02BD}" srcOrd="2" destOrd="0" parTransId="{F538BCAC-4753-4A15-B894-C831FA7F326A}" sibTransId="{3195A344-391D-40C6-8E26-82023A4C27A0}"/>
    <dgm:cxn modelId="{0A9D239E-F53E-4792-BE80-D87402B39601}" srcId="{4E31FA43-E504-4DD2-A0B6-FE5EF5E769AC}" destId="{2885166A-C5F2-4462-B455-6D4A2E201406}" srcOrd="1" destOrd="0" parTransId="{7A3D992A-5C47-487D-B856-02D2D44FCBBF}" sibTransId="{C697478D-A0F4-4929-B246-7A173A1FC50A}"/>
    <dgm:cxn modelId="{9879072D-A443-46D2-B7F7-A160A97035AF}" srcId="{AA41986C-1EA5-4E36-A7C4-8D0A3B4D2405}" destId="{4EC20CF8-9DDF-4580-AF2E-AB965D28F5D3}" srcOrd="0" destOrd="0" parTransId="{AF349B2A-E4F4-4D70-83BD-CD58E92DBCCA}" sibTransId="{9D959528-A1C2-4F10-9B57-B690CA6C624E}"/>
    <dgm:cxn modelId="{373E0E59-4CE4-49A8-B716-9CCD74856256}" type="presOf" srcId="{AA41986C-1EA5-4E36-A7C4-8D0A3B4D2405}" destId="{0B2C0220-EC6D-4D78-8330-6E0D51C2103C}" srcOrd="1" destOrd="0" presId="urn:microsoft.com/office/officeart/2005/8/layout/lProcess2"/>
    <dgm:cxn modelId="{36DF418E-8293-486A-9C9E-E73786CF02F8}" srcId="{4E31FA43-E504-4DD2-A0B6-FE5EF5E769AC}" destId="{AA41986C-1EA5-4E36-A7C4-8D0A3B4D2405}" srcOrd="0" destOrd="0" parTransId="{3A9ED9DC-0506-4BB4-85FE-58E0CE3837C6}" sibTransId="{28C2ACAB-D5AC-4355-A817-D123FE4F7FB0}"/>
    <dgm:cxn modelId="{4945DA8F-7E01-4C49-A1B5-0CF9AAD24BE7}" type="presOf" srcId="{8E23B30D-D2A6-4FC3-8A3D-DA02826CAEF8}" destId="{6479CB2F-5933-4832-80FA-E43D96AF98EE}" srcOrd="0" destOrd="0" presId="urn:microsoft.com/office/officeart/2005/8/layout/lProcess2"/>
    <dgm:cxn modelId="{A1A26927-2D08-4B2F-8F88-7CFB38150B83}" type="presOf" srcId="{D282642C-8E23-4548-BB6A-9D5443CF02BD}" destId="{B99124A0-E870-4D5F-A774-5C112F2757F9}" srcOrd="1" destOrd="0" presId="urn:microsoft.com/office/officeart/2005/8/layout/lProcess2"/>
    <dgm:cxn modelId="{6A5E8E0C-D335-4325-92C2-D7AC983937A0}" type="presOf" srcId="{4EC20CF8-9DDF-4580-AF2E-AB965D28F5D3}" destId="{53BCCD24-C991-4A89-9002-0EACB00576C6}" srcOrd="0" destOrd="0" presId="urn:microsoft.com/office/officeart/2005/8/layout/lProcess2"/>
    <dgm:cxn modelId="{3F512AAC-BE66-40C8-93CE-51B427E52F54}" type="presOf" srcId="{2885166A-C5F2-4462-B455-6D4A2E201406}" destId="{080D1A5E-04FA-4767-A58C-7BC03E971990}" srcOrd="1" destOrd="0" presId="urn:microsoft.com/office/officeart/2005/8/layout/lProcess2"/>
    <dgm:cxn modelId="{7A69F866-5FFD-4398-9BD4-FB42B9398A7C}" type="presOf" srcId="{D282642C-8E23-4548-BB6A-9D5443CF02BD}" destId="{CC21DF26-E217-45DD-86C5-AE59FA6FE68A}" srcOrd="0" destOrd="0" presId="urn:microsoft.com/office/officeart/2005/8/layout/lProcess2"/>
    <dgm:cxn modelId="{701B9E1B-5CB1-4570-B31E-F49D650391C4}" type="presOf" srcId="{805820BC-F608-4A1B-9CC5-58797CFA841F}" destId="{574DDFBD-7EEB-4ECB-B95B-550ED5177D11}" srcOrd="0" destOrd="0" presId="urn:microsoft.com/office/officeart/2005/8/layout/lProcess2"/>
    <dgm:cxn modelId="{412EA33C-D067-4F70-8EB9-19725E0BB602}" type="presOf" srcId="{AA41986C-1EA5-4E36-A7C4-8D0A3B4D2405}" destId="{B41768BB-EE52-4A96-9682-F9A5A84E2379}" srcOrd="0" destOrd="0" presId="urn:microsoft.com/office/officeart/2005/8/layout/lProcess2"/>
    <dgm:cxn modelId="{16DE12B4-FFC4-4450-8B34-5B5E18495A4C}" type="presOf" srcId="{4E31FA43-E504-4DD2-A0B6-FE5EF5E769AC}" destId="{1192CF31-DDC8-477C-9AAB-1B4CE43E8480}" srcOrd="0" destOrd="0" presId="urn:microsoft.com/office/officeart/2005/8/layout/lProcess2"/>
    <dgm:cxn modelId="{1AD7C67E-597F-40BF-A896-60A9A5843D46}" type="presOf" srcId="{2885166A-C5F2-4462-B455-6D4A2E201406}" destId="{EB0FB8AF-0F48-4133-A8A9-8484DE9A88F8}" srcOrd="0" destOrd="0" presId="urn:microsoft.com/office/officeart/2005/8/layout/lProcess2"/>
    <dgm:cxn modelId="{8175C8EE-316F-4824-BD4B-DEE3819479C5}" type="presParOf" srcId="{1192CF31-DDC8-477C-9AAB-1B4CE43E8480}" destId="{418C7FA2-3988-4DC5-BE85-21900432C7E8}" srcOrd="0" destOrd="0" presId="urn:microsoft.com/office/officeart/2005/8/layout/lProcess2"/>
    <dgm:cxn modelId="{5CFA309A-8706-490C-9513-6DCF9A325E9D}" type="presParOf" srcId="{418C7FA2-3988-4DC5-BE85-21900432C7E8}" destId="{B41768BB-EE52-4A96-9682-F9A5A84E2379}" srcOrd="0" destOrd="0" presId="urn:microsoft.com/office/officeart/2005/8/layout/lProcess2"/>
    <dgm:cxn modelId="{7128794A-D407-4859-AA05-BDAC2E7149D5}" type="presParOf" srcId="{418C7FA2-3988-4DC5-BE85-21900432C7E8}" destId="{0B2C0220-EC6D-4D78-8330-6E0D51C2103C}" srcOrd="1" destOrd="0" presId="urn:microsoft.com/office/officeart/2005/8/layout/lProcess2"/>
    <dgm:cxn modelId="{E07DD5F3-FA32-4E20-85A3-5E1AEE032BC0}" type="presParOf" srcId="{418C7FA2-3988-4DC5-BE85-21900432C7E8}" destId="{541352C2-6135-4434-927A-3BBD3BB7CE4B}" srcOrd="2" destOrd="0" presId="urn:microsoft.com/office/officeart/2005/8/layout/lProcess2"/>
    <dgm:cxn modelId="{6CD81A1F-E98F-442B-A612-F7ED8FC4080B}" type="presParOf" srcId="{541352C2-6135-4434-927A-3BBD3BB7CE4B}" destId="{1D071800-1A4E-4B05-8F1A-18022A76C8D1}" srcOrd="0" destOrd="0" presId="urn:microsoft.com/office/officeart/2005/8/layout/lProcess2"/>
    <dgm:cxn modelId="{7D393093-477E-4A2D-99FF-F1975EED5E04}" type="presParOf" srcId="{1D071800-1A4E-4B05-8F1A-18022A76C8D1}" destId="{53BCCD24-C991-4A89-9002-0EACB00576C6}" srcOrd="0" destOrd="0" presId="urn:microsoft.com/office/officeart/2005/8/layout/lProcess2"/>
    <dgm:cxn modelId="{B8D27C13-0EBB-4843-80A0-21CCA911CE9D}" type="presParOf" srcId="{1192CF31-DDC8-477C-9AAB-1B4CE43E8480}" destId="{7D0261D4-A217-41A7-BFBF-4BFF98AC40C8}" srcOrd="1" destOrd="0" presId="urn:microsoft.com/office/officeart/2005/8/layout/lProcess2"/>
    <dgm:cxn modelId="{8281C2C5-8A25-4A2C-B52E-5D704BDC6141}" type="presParOf" srcId="{1192CF31-DDC8-477C-9AAB-1B4CE43E8480}" destId="{EAC8D6A4-E207-42EB-AE92-FAE5E0440001}" srcOrd="2" destOrd="0" presId="urn:microsoft.com/office/officeart/2005/8/layout/lProcess2"/>
    <dgm:cxn modelId="{FDF0F58C-E1CD-40CE-BC65-E34FFD9BFF78}" type="presParOf" srcId="{EAC8D6A4-E207-42EB-AE92-FAE5E0440001}" destId="{EB0FB8AF-0F48-4133-A8A9-8484DE9A88F8}" srcOrd="0" destOrd="0" presId="urn:microsoft.com/office/officeart/2005/8/layout/lProcess2"/>
    <dgm:cxn modelId="{DA27834F-4D6C-49AE-A12A-BDD509E9EDFC}" type="presParOf" srcId="{EAC8D6A4-E207-42EB-AE92-FAE5E0440001}" destId="{080D1A5E-04FA-4767-A58C-7BC03E971990}" srcOrd="1" destOrd="0" presId="urn:microsoft.com/office/officeart/2005/8/layout/lProcess2"/>
    <dgm:cxn modelId="{E2C00B8A-4E5C-4FDD-8197-153418A5512D}" type="presParOf" srcId="{EAC8D6A4-E207-42EB-AE92-FAE5E0440001}" destId="{73634F4B-2F44-4FAE-BF72-8B6E153E2C8C}" srcOrd="2" destOrd="0" presId="urn:microsoft.com/office/officeart/2005/8/layout/lProcess2"/>
    <dgm:cxn modelId="{E30DF2CE-0805-42FD-8375-00A6AD29E3C9}" type="presParOf" srcId="{73634F4B-2F44-4FAE-BF72-8B6E153E2C8C}" destId="{73AA4EDD-69B5-4A25-B9AF-76A6C62844BB}" srcOrd="0" destOrd="0" presId="urn:microsoft.com/office/officeart/2005/8/layout/lProcess2"/>
    <dgm:cxn modelId="{F1B9152D-FB97-4B6A-BA53-0792C267B922}" type="presParOf" srcId="{73AA4EDD-69B5-4A25-B9AF-76A6C62844BB}" destId="{6479CB2F-5933-4832-80FA-E43D96AF98EE}" srcOrd="0" destOrd="0" presId="urn:microsoft.com/office/officeart/2005/8/layout/lProcess2"/>
    <dgm:cxn modelId="{A1E41DDC-EE2B-4EB0-8C5B-0151E35DB2A4}" type="presParOf" srcId="{1192CF31-DDC8-477C-9AAB-1B4CE43E8480}" destId="{96FEFE6D-1E8A-4170-B5F9-AF4217591A5D}" srcOrd="3" destOrd="0" presId="urn:microsoft.com/office/officeart/2005/8/layout/lProcess2"/>
    <dgm:cxn modelId="{616F90B0-35E8-4FB9-A79B-2D6B9D28E3C4}" type="presParOf" srcId="{1192CF31-DDC8-477C-9AAB-1B4CE43E8480}" destId="{CC7CF34C-A3E0-41BB-A329-29AA571279D9}" srcOrd="4" destOrd="0" presId="urn:microsoft.com/office/officeart/2005/8/layout/lProcess2"/>
    <dgm:cxn modelId="{8F13177F-22B1-48C6-9EF1-08E0DE88EE82}" type="presParOf" srcId="{CC7CF34C-A3E0-41BB-A329-29AA571279D9}" destId="{CC21DF26-E217-45DD-86C5-AE59FA6FE68A}" srcOrd="0" destOrd="0" presId="urn:microsoft.com/office/officeart/2005/8/layout/lProcess2"/>
    <dgm:cxn modelId="{132AF898-B916-4CE7-B0DF-88091D5AD8B1}" type="presParOf" srcId="{CC7CF34C-A3E0-41BB-A329-29AA571279D9}" destId="{B99124A0-E870-4D5F-A774-5C112F2757F9}" srcOrd="1" destOrd="0" presId="urn:microsoft.com/office/officeart/2005/8/layout/lProcess2"/>
    <dgm:cxn modelId="{0A54B33A-6E65-48F0-9B19-F89E5DB868D4}" type="presParOf" srcId="{CC7CF34C-A3E0-41BB-A329-29AA571279D9}" destId="{97A1C797-7AB7-4475-A0E3-B01BFFFCE757}" srcOrd="2" destOrd="0" presId="urn:microsoft.com/office/officeart/2005/8/layout/lProcess2"/>
    <dgm:cxn modelId="{77F4AA9E-5511-44EE-A1B2-0B46A335D6E2}" type="presParOf" srcId="{97A1C797-7AB7-4475-A0E3-B01BFFFCE757}" destId="{59AA4CDB-86A0-412D-ADE8-38E2428B6CBE}" srcOrd="0" destOrd="0" presId="urn:microsoft.com/office/officeart/2005/8/layout/lProcess2"/>
    <dgm:cxn modelId="{5E9EF6B2-7F2B-438C-868D-4A17F212A535}" type="presParOf" srcId="{59AA4CDB-86A0-412D-ADE8-38E2428B6CBE}" destId="{574DDFBD-7EEB-4ECB-B95B-550ED5177D11}" srcOrd="0" destOrd="0" presId="urn:microsoft.com/office/officeart/2005/8/layout/lProcess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2B17607-0C7D-47A2-83E3-57FF48B177D2}" type="doc">
      <dgm:prSet loTypeId="urn:microsoft.com/office/officeart/2005/8/layout/process1" loCatId="process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D432AAE7-396C-452A-A922-A8451DD117C1}">
      <dgm:prSet custT="1"/>
      <dgm:spPr/>
      <dgm:t>
        <a:bodyPr/>
        <a:lstStyle/>
        <a:p>
          <a:pPr rtl="0"/>
          <a:r>
            <a:rPr lang="ru-RU" sz="1800" b="1" dirty="0" smtClean="0"/>
            <a:t>Городские округа,                             городские и сельские поселения</a:t>
          </a:r>
          <a:endParaRPr lang="ru-RU" sz="1800" b="1" dirty="0"/>
        </a:p>
      </dgm:t>
    </dgm:pt>
    <dgm:pt modelId="{56B5CE31-2539-409A-8DA4-BFD65654D0F7}" type="parTrans" cxnId="{864372BC-94EB-46C4-A77E-6FC67F6A7A19}">
      <dgm:prSet/>
      <dgm:spPr/>
      <dgm:t>
        <a:bodyPr/>
        <a:lstStyle/>
        <a:p>
          <a:endParaRPr lang="ru-RU"/>
        </a:p>
      </dgm:t>
    </dgm:pt>
    <dgm:pt modelId="{5B781434-2727-483F-BACF-5DA8310228B1}" type="sibTrans" cxnId="{864372BC-94EB-46C4-A77E-6FC67F6A7A19}">
      <dgm:prSet/>
      <dgm:spPr/>
      <dgm:t>
        <a:bodyPr/>
        <a:lstStyle/>
        <a:p>
          <a:endParaRPr lang="ru-RU" dirty="0"/>
        </a:p>
      </dgm:t>
    </dgm:pt>
    <dgm:pt modelId="{24CA8BB1-1694-4855-B9BD-ACA55E1486EB}">
      <dgm:prSet custT="1"/>
      <dgm:spPr/>
      <dgm:t>
        <a:bodyPr/>
        <a:lstStyle/>
        <a:p>
          <a:r>
            <a:rPr lang="ru-RU" sz="1800" b="1" i="1" dirty="0" smtClean="0"/>
            <a:t>Заявки подаются </a:t>
          </a:r>
        </a:p>
        <a:p>
          <a:r>
            <a:rPr lang="ru-RU" sz="1800" b="1" i="1" dirty="0" smtClean="0"/>
            <a:t>с 15 декабря 2017 года по 15 февраля 2018 года</a:t>
          </a:r>
          <a:endParaRPr lang="ru-RU" sz="1600" b="1" dirty="0"/>
        </a:p>
      </dgm:t>
    </dgm:pt>
    <dgm:pt modelId="{A43EABC8-D01D-4852-B4EF-52809218B74D}" type="parTrans" cxnId="{22B3A801-5018-46E4-BE69-3BF08D54B1E7}">
      <dgm:prSet/>
      <dgm:spPr/>
      <dgm:t>
        <a:bodyPr/>
        <a:lstStyle/>
        <a:p>
          <a:endParaRPr lang="ru-RU"/>
        </a:p>
      </dgm:t>
    </dgm:pt>
    <dgm:pt modelId="{ED972324-3099-47E2-B43D-D92CC7EB4E74}" type="sibTrans" cxnId="{22B3A801-5018-46E4-BE69-3BF08D54B1E7}">
      <dgm:prSet/>
      <dgm:spPr/>
      <dgm:t>
        <a:bodyPr/>
        <a:lstStyle/>
        <a:p>
          <a:endParaRPr lang="ru-RU"/>
        </a:p>
      </dgm:t>
    </dgm:pt>
    <dgm:pt modelId="{E54655F4-87BA-46C7-9AA0-C8684320F313}" type="pres">
      <dgm:prSet presAssocID="{02B17607-0C7D-47A2-83E3-57FF48B177D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305FC8-F718-4C9E-8E4A-723D30CF71F6}" type="pres">
      <dgm:prSet presAssocID="{D432AAE7-396C-452A-A922-A8451DD117C1}" presName="node" presStyleLbl="node1" presStyleIdx="0" presStyleCnt="2" custScaleX="1382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664851-47A1-49FF-9EBA-6A3339A316F9}" type="pres">
      <dgm:prSet presAssocID="{5B781434-2727-483F-BACF-5DA8310228B1}" presName="sibTrans" presStyleLbl="sibTrans2D1" presStyleIdx="0" presStyleCnt="1" custScaleX="151166"/>
      <dgm:spPr/>
      <dgm:t>
        <a:bodyPr/>
        <a:lstStyle/>
        <a:p>
          <a:endParaRPr lang="ru-RU"/>
        </a:p>
      </dgm:t>
    </dgm:pt>
    <dgm:pt modelId="{27737E19-F30B-4A37-881B-0DE314E0144E}" type="pres">
      <dgm:prSet presAssocID="{5B781434-2727-483F-BACF-5DA8310228B1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3763A41C-8908-43C7-964D-34A2EA3B9D40}" type="pres">
      <dgm:prSet presAssocID="{24CA8BB1-1694-4855-B9BD-ACA55E1486EB}" presName="node" presStyleLbl="node1" presStyleIdx="1" presStyleCnt="2" custScaleX="3681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F9EC0AA-D8DC-44A2-81E4-01D4C632385F}" type="presOf" srcId="{02B17607-0C7D-47A2-83E3-57FF48B177D2}" destId="{E54655F4-87BA-46C7-9AA0-C8684320F313}" srcOrd="0" destOrd="0" presId="urn:microsoft.com/office/officeart/2005/8/layout/process1"/>
    <dgm:cxn modelId="{178AA94F-F84A-4538-9BE2-2F57D5328FEA}" type="presOf" srcId="{D432AAE7-396C-452A-A922-A8451DD117C1}" destId="{40305FC8-F718-4C9E-8E4A-723D30CF71F6}" srcOrd="0" destOrd="0" presId="urn:microsoft.com/office/officeart/2005/8/layout/process1"/>
    <dgm:cxn modelId="{BF27D859-0583-4BA0-A8DE-F92DD5B11F46}" type="presOf" srcId="{24CA8BB1-1694-4855-B9BD-ACA55E1486EB}" destId="{3763A41C-8908-43C7-964D-34A2EA3B9D40}" srcOrd="0" destOrd="0" presId="urn:microsoft.com/office/officeart/2005/8/layout/process1"/>
    <dgm:cxn modelId="{864372BC-94EB-46C4-A77E-6FC67F6A7A19}" srcId="{02B17607-0C7D-47A2-83E3-57FF48B177D2}" destId="{D432AAE7-396C-452A-A922-A8451DD117C1}" srcOrd="0" destOrd="0" parTransId="{56B5CE31-2539-409A-8DA4-BFD65654D0F7}" sibTransId="{5B781434-2727-483F-BACF-5DA8310228B1}"/>
    <dgm:cxn modelId="{23616AE0-0245-4D58-B0B3-94FF8681D7A6}" type="presOf" srcId="{5B781434-2727-483F-BACF-5DA8310228B1}" destId="{68664851-47A1-49FF-9EBA-6A3339A316F9}" srcOrd="0" destOrd="0" presId="urn:microsoft.com/office/officeart/2005/8/layout/process1"/>
    <dgm:cxn modelId="{209780C3-C640-4FFE-9ECE-E429316A102A}" type="presOf" srcId="{5B781434-2727-483F-BACF-5DA8310228B1}" destId="{27737E19-F30B-4A37-881B-0DE314E0144E}" srcOrd="1" destOrd="0" presId="urn:microsoft.com/office/officeart/2005/8/layout/process1"/>
    <dgm:cxn modelId="{22B3A801-5018-46E4-BE69-3BF08D54B1E7}" srcId="{02B17607-0C7D-47A2-83E3-57FF48B177D2}" destId="{24CA8BB1-1694-4855-B9BD-ACA55E1486EB}" srcOrd="1" destOrd="0" parTransId="{A43EABC8-D01D-4852-B4EF-52809218B74D}" sibTransId="{ED972324-3099-47E2-B43D-D92CC7EB4E74}"/>
    <dgm:cxn modelId="{E30ED734-3ADC-4639-898D-AE326DB02C04}" type="presParOf" srcId="{E54655F4-87BA-46C7-9AA0-C8684320F313}" destId="{40305FC8-F718-4C9E-8E4A-723D30CF71F6}" srcOrd="0" destOrd="0" presId="urn:microsoft.com/office/officeart/2005/8/layout/process1"/>
    <dgm:cxn modelId="{12F2C049-9BE8-478A-9496-1FBE531B8C62}" type="presParOf" srcId="{E54655F4-87BA-46C7-9AA0-C8684320F313}" destId="{68664851-47A1-49FF-9EBA-6A3339A316F9}" srcOrd="1" destOrd="0" presId="urn:microsoft.com/office/officeart/2005/8/layout/process1"/>
    <dgm:cxn modelId="{C1746C1B-A235-4701-A1B3-FE6F9D8A13F8}" type="presParOf" srcId="{68664851-47A1-49FF-9EBA-6A3339A316F9}" destId="{27737E19-F30B-4A37-881B-0DE314E0144E}" srcOrd="0" destOrd="0" presId="urn:microsoft.com/office/officeart/2005/8/layout/process1"/>
    <dgm:cxn modelId="{B206FB1C-62EC-478F-9E0A-2D75C67D2D7F}" type="presParOf" srcId="{E54655F4-87BA-46C7-9AA0-C8684320F313}" destId="{3763A41C-8908-43C7-964D-34A2EA3B9D40}" srcOrd="2" destOrd="0" presId="urn:microsoft.com/office/officeart/2005/8/layout/process1"/>
  </dgm:cxnLst>
  <dgm:bg/>
  <dgm:whole/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41768BB-EE52-4A96-9682-F9A5A84E2379}">
      <dsp:nvSpPr>
        <dsp:cNvPr id="0" name=""/>
        <dsp:cNvSpPr/>
      </dsp:nvSpPr>
      <dsp:spPr>
        <a:xfrm>
          <a:off x="1063" y="0"/>
          <a:ext cx="2765346" cy="403244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Министерство территориального развития Забайкальского края </a:t>
          </a:r>
          <a:endParaRPr lang="ru-RU" sz="1500" b="1" kern="1200" dirty="0"/>
        </a:p>
      </dsp:txBody>
      <dsp:txXfrm>
        <a:off x="1063" y="0"/>
        <a:ext cx="2765346" cy="1209734"/>
      </dsp:txXfrm>
    </dsp:sp>
    <dsp:sp modelId="{53BCCD24-C991-4A89-9002-0EACB00576C6}">
      <dsp:nvSpPr>
        <dsp:cNvPr id="0" name=""/>
        <dsp:cNvSpPr/>
      </dsp:nvSpPr>
      <dsp:spPr>
        <a:xfrm>
          <a:off x="277598" y="1209734"/>
          <a:ext cx="2212277" cy="26210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Градостроительная политика, обеспечение благоприятной среды жизнедеятельности населения и развитие ЖКХ</a:t>
          </a:r>
          <a:endParaRPr lang="ru-RU" sz="1800" b="1" kern="1200" dirty="0"/>
        </a:p>
      </dsp:txBody>
      <dsp:txXfrm>
        <a:off x="277598" y="1209734"/>
        <a:ext cx="2212277" cy="2621091"/>
      </dsp:txXfrm>
    </dsp:sp>
    <dsp:sp modelId="{EB0FB8AF-0F48-4133-A8A9-8484DE9A88F8}">
      <dsp:nvSpPr>
        <dsp:cNvPr id="0" name=""/>
        <dsp:cNvSpPr/>
      </dsp:nvSpPr>
      <dsp:spPr>
        <a:xfrm>
          <a:off x="2973810" y="0"/>
          <a:ext cx="2765346" cy="403244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Минэкономразвития Забайкальского края                  по согласованию с Министерством финансов Забайкальского края </a:t>
          </a:r>
          <a:endParaRPr lang="ru-RU" sz="1500" b="1" kern="1200" dirty="0"/>
        </a:p>
      </dsp:txBody>
      <dsp:txXfrm>
        <a:off x="2973810" y="0"/>
        <a:ext cx="2765346" cy="1209734"/>
      </dsp:txXfrm>
    </dsp:sp>
    <dsp:sp modelId="{6479CB2F-5933-4832-80FA-E43D96AF98EE}">
      <dsp:nvSpPr>
        <dsp:cNvPr id="0" name=""/>
        <dsp:cNvSpPr/>
      </dsp:nvSpPr>
      <dsp:spPr>
        <a:xfrm>
          <a:off x="3250345" y="1209734"/>
          <a:ext cx="2212277" cy="26210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8413219"/>
                <a:satOff val="-4326"/>
                <a:lumOff val="-1863"/>
                <a:alphaOff val="0"/>
                <a:tint val="35000"/>
                <a:satMod val="253000"/>
              </a:schemeClr>
            </a:gs>
            <a:gs pos="50000">
              <a:schemeClr val="accent3">
                <a:hueOff val="-8413219"/>
                <a:satOff val="-4326"/>
                <a:lumOff val="-1863"/>
                <a:alphaOff val="0"/>
                <a:tint val="42000"/>
                <a:satMod val="255000"/>
              </a:schemeClr>
            </a:gs>
            <a:gs pos="97000">
              <a:schemeClr val="accent3">
                <a:hueOff val="-8413219"/>
                <a:satOff val="-4326"/>
                <a:lumOff val="-1863"/>
                <a:alphaOff val="0"/>
                <a:tint val="53000"/>
                <a:satMod val="260000"/>
              </a:schemeClr>
            </a:gs>
            <a:gs pos="100000">
              <a:schemeClr val="accent3">
                <a:hueOff val="-8413219"/>
                <a:satOff val="-4326"/>
                <a:lumOff val="-1863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Муниципальная экономическая политика и управление муниципальными финансами</a:t>
          </a:r>
          <a:endParaRPr lang="ru-RU" sz="1800" b="1" kern="1200" dirty="0"/>
        </a:p>
      </dsp:txBody>
      <dsp:txXfrm>
        <a:off x="3250345" y="1209734"/>
        <a:ext cx="2212277" cy="2621091"/>
      </dsp:txXfrm>
    </dsp:sp>
    <dsp:sp modelId="{CC21DF26-E217-45DD-86C5-AE59FA6FE68A}">
      <dsp:nvSpPr>
        <dsp:cNvPr id="0" name=""/>
        <dsp:cNvSpPr/>
      </dsp:nvSpPr>
      <dsp:spPr>
        <a:xfrm>
          <a:off x="5946558" y="0"/>
          <a:ext cx="2765346" cy="403244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Администрация               Губернатора                Забайкальского края </a:t>
          </a:r>
          <a:endParaRPr lang="ru-RU" sz="1500" b="1" kern="1200" dirty="0"/>
        </a:p>
      </dsp:txBody>
      <dsp:txXfrm>
        <a:off x="5946558" y="0"/>
        <a:ext cx="2765346" cy="1209734"/>
      </dsp:txXfrm>
    </dsp:sp>
    <dsp:sp modelId="{574DDFBD-7EEB-4ECB-B95B-550ED5177D11}">
      <dsp:nvSpPr>
        <dsp:cNvPr id="0" name=""/>
        <dsp:cNvSpPr/>
      </dsp:nvSpPr>
      <dsp:spPr>
        <a:xfrm>
          <a:off x="5981235" y="1209734"/>
          <a:ext cx="2695991" cy="26210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16826439"/>
                <a:satOff val="-8652"/>
                <a:lumOff val="-3725"/>
                <a:alphaOff val="0"/>
                <a:tint val="35000"/>
                <a:satMod val="253000"/>
              </a:schemeClr>
            </a:gs>
            <a:gs pos="50000">
              <a:schemeClr val="accent3">
                <a:hueOff val="-16826439"/>
                <a:satOff val="-8652"/>
                <a:lumOff val="-3725"/>
                <a:alphaOff val="0"/>
                <a:tint val="42000"/>
                <a:satMod val="255000"/>
              </a:schemeClr>
            </a:gs>
            <a:gs pos="97000">
              <a:schemeClr val="accent3">
                <a:hueOff val="-16826439"/>
                <a:satOff val="-8652"/>
                <a:lumOff val="-3725"/>
                <a:alphaOff val="0"/>
                <a:tint val="53000"/>
                <a:satMod val="260000"/>
              </a:schemeClr>
            </a:gs>
            <a:gs pos="100000">
              <a:schemeClr val="accent3">
                <a:hueOff val="-16826439"/>
                <a:satOff val="-8652"/>
                <a:lumOff val="-3725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Обеспечение эффективной «обратной связи» с жителями муниципальных образований, развитие ТОС и привлечение граждан к осуществлению  </a:t>
          </a:r>
          <a:r>
            <a:rPr lang="ru-RU" sz="1600" b="1" kern="1200" dirty="0" smtClean="0"/>
            <a:t>(участию в осуществлении) </a:t>
          </a:r>
          <a:r>
            <a:rPr lang="ru-RU" sz="1700" b="1" kern="1200" dirty="0" smtClean="0"/>
            <a:t>МСУ в иных формах</a:t>
          </a:r>
          <a:endParaRPr lang="ru-RU" sz="1700" b="1" kern="1200" dirty="0"/>
        </a:p>
      </dsp:txBody>
      <dsp:txXfrm>
        <a:off x="5981235" y="1209734"/>
        <a:ext cx="2695991" cy="262109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305FC8-F718-4C9E-8E4A-723D30CF71F6}">
      <dsp:nvSpPr>
        <dsp:cNvPr id="0" name=""/>
        <dsp:cNvSpPr/>
      </dsp:nvSpPr>
      <dsp:spPr>
        <a:xfrm>
          <a:off x="8049" y="0"/>
          <a:ext cx="2264421" cy="79208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Городские округа,                             городские и сельские поселения</a:t>
          </a:r>
          <a:endParaRPr lang="ru-RU" sz="1800" b="1" kern="1200" dirty="0"/>
        </a:p>
      </dsp:txBody>
      <dsp:txXfrm>
        <a:off x="8049" y="0"/>
        <a:ext cx="2264421" cy="792087"/>
      </dsp:txXfrm>
    </dsp:sp>
    <dsp:sp modelId="{68664851-47A1-49FF-9EBA-6A3339A316F9}">
      <dsp:nvSpPr>
        <dsp:cNvPr id="0" name=""/>
        <dsp:cNvSpPr/>
      </dsp:nvSpPr>
      <dsp:spPr>
        <a:xfrm>
          <a:off x="2347416" y="192974"/>
          <a:ext cx="524823" cy="4061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2347416" y="192974"/>
        <a:ext cx="524823" cy="406139"/>
      </dsp:txXfrm>
    </dsp:sp>
    <dsp:sp modelId="{3763A41C-8908-43C7-964D-34A2EA3B9D40}">
      <dsp:nvSpPr>
        <dsp:cNvPr id="0" name=""/>
        <dsp:cNvSpPr/>
      </dsp:nvSpPr>
      <dsp:spPr>
        <a:xfrm>
          <a:off x="2927534" y="0"/>
          <a:ext cx="6028904" cy="79208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/>
            <a:t>до 20 ма</a:t>
          </a:r>
          <a:r>
            <a:rPr lang="ru-RU" sz="1600" b="1" i="1" kern="1200" dirty="0" smtClean="0"/>
            <a:t>я  </a:t>
          </a:r>
          <a:r>
            <a:rPr lang="ru-RU" sz="1600" b="1" kern="1200" dirty="0" smtClean="0"/>
            <a:t>подача конкурсных заявок по номинациям конкурса  с учетом методик и форм, утвержденных уполномоченными федеральными органами исполнительной власти</a:t>
          </a:r>
          <a:endParaRPr lang="ru-RU" sz="1600" b="1" kern="1200" dirty="0"/>
        </a:p>
      </dsp:txBody>
      <dsp:txXfrm>
        <a:off x="2927534" y="0"/>
        <a:ext cx="6028904" cy="7920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0AD77-A5D3-4A7A-9DB2-C885C7C8D06E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770386-3A0F-4195-9DF2-E2C70FDE7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0AD77-A5D3-4A7A-9DB2-C885C7C8D06E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770386-3A0F-4195-9DF2-E2C70FDE7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40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1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0AD77-A5D3-4A7A-9DB2-C885C7C8D06E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770386-3A0F-4195-9DF2-E2C70FDE7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0AD77-A5D3-4A7A-9DB2-C885C7C8D06E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770386-3A0F-4195-9DF2-E2C70FDE7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1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0AD77-A5D3-4A7A-9DB2-C885C7C8D06E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770386-3A0F-4195-9DF2-E2C70FDE7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0AD77-A5D3-4A7A-9DB2-C885C7C8D06E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770386-3A0F-4195-9DF2-E2C70FDE7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0AD77-A5D3-4A7A-9DB2-C885C7C8D06E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770386-3A0F-4195-9DF2-E2C70FDE7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0AD77-A5D3-4A7A-9DB2-C885C7C8D06E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770386-3A0F-4195-9DF2-E2C70FDE7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0AD77-A5D3-4A7A-9DB2-C885C7C8D06E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770386-3A0F-4195-9DF2-E2C70FDE7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0AD77-A5D3-4A7A-9DB2-C885C7C8D06E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770386-3A0F-4195-9DF2-E2C70FDE77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0AD77-A5D3-4A7A-9DB2-C885C7C8D06E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770386-3A0F-4195-9DF2-E2C70FDE7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4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2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6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8" y="21103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2" y="1055078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580AD77-A5D3-4A7A-9DB2-C885C7C8D06E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E770386-3A0F-4195-9DF2-E2C70FDE77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diagramLayout" Target="../diagrams/layout4.xml"/><Relationship Id="rId7" Type="http://schemas.openxmlformats.org/officeDocument/2006/relationships/diagramLayout" Target="../diagrams/layout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5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diagramColors" Target="../diagrams/colors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719274" cy="536894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Актуальные вопросы  местного самоуправления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643578"/>
            <a:ext cx="7498080" cy="60482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Куземская Наталья Владимировна</a:t>
            </a:r>
          </a:p>
          <a:p>
            <a:pPr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телефон 8(3022) 23-35-94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title"/>
          </p:nvPr>
        </p:nvSpPr>
        <p:spPr>
          <a:xfrm>
            <a:off x="179388" y="0"/>
            <a:ext cx="8785225" cy="908050"/>
          </a:xfrm>
        </p:spPr>
        <p:txBody>
          <a:bodyPr/>
          <a:lstStyle/>
          <a:p>
            <a:r>
              <a:rPr lang="ru-RU" sz="2400" b="1" dirty="0" smtClean="0"/>
              <a:t>Краевой конкурс на лучшее территориальное самоуправлением "Решаем сами"</a:t>
            </a:r>
            <a:endParaRPr lang="ru-RU" sz="2400" dirty="0" smtClean="0"/>
          </a:p>
        </p:txBody>
      </p:sp>
      <p:sp>
        <p:nvSpPr>
          <p:cNvPr id="2051" name="Содержимое 4"/>
          <p:cNvSpPr>
            <a:spLocks noGrp="1"/>
          </p:cNvSpPr>
          <p:nvPr>
            <p:ph idx="1"/>
          </p:nvPr>
        </p:nvSpPr>
        <p:spPr>
          <a:xfrm>
            <a:off x="468313" y="836613"/>
            <a:ext cx="8229600" cy="720725"/>
          </a:xfrm>
        </p:spPr>
        <p:txBody>
          <a:bodyPr>
            <a:normAutofit/>
          </a:bodyPr>
          <a:lstStyle/>
          <a:p>
            <a:pPr marL="0" indent="0" algn="ctr">
              <a:buFont typeface="Arial" charset="0"/>
              <a:buNone/>
            </a:pPr>
            <a:r>
              <a:rPr lang="ru-RU" sz="2000" dirty="0" smtClean="0"/>
              <a:t>Постановление </a:t>
            </a:r>
            <a:r>
              <a:rPr lang="ru-RU" sz="2000" dirty="0" smtClean="0"/>
              <a:t>Правительства </a:t>
            </a:r>
            <a:r>
              <a:rPr lang="ru-RU" sz="2000" dirty="0" smtClean="0"/>
              <a:t>Забайкальского края 19 ноября 2013 года </a:t>
            </a:r>
            <a:r>
              <a:rPr lang="ru-RU" sz="2000" dirty="0" smtClean="0"/>
              <a:t>№ </a:t>
            </a:r>
            <a:r>
              <a:rPr lang="ru-RU" sz="2000" dirty="0" smtClean="0"/>
              <a:t>488 «О краевом конкурсе среди субъектов </a:t>
            </a:r>
            <a:r>
              <a:rPr lang="ru-RU" sz="2000" dirty="0" smtClean="0"/>
              <a:t>ТОС»</a:t>
            </a:r>
            <a:endParaRPr lang="ru-RU" sz="2000" dirty="0" smtClean="0"/>
          </a:p>
          <a:p>
            <a:pPr marL="0" indent="0" algn="ctr">
              <a:buFont typeface="Arial" charset="0"/>
              <a:buNone/>
            </a:pPr>
            <a:endParaRPr lang="ru-RU" sz="2000" dirty="0" smtClean="0"/>
          </a:p>
        </p:txBody>
      </p:sp>
      <p:graphicFrame>
        <p:nvGraphicFramePr>
          <p:cNvPr id="6" name="Схема 5"/>
          <p:cNvGraphicFramePr/>
          <p:nvPr/>
        </p:nvGraphicFramePr>
        <p:xfrm>
          <a:off x="179512" y="2708920"/>
          <a:ext cx="8712968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72008" y="1700808"/>
          <a:ext cx="8964488" cy="79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Организация краевых конкурсов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Подробную информацию об участии в конкурсах  можно получить: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14282" y="2133601"/>
            <a:ext cx="8643998" cy="3992563"/>
          </a:xfrm>
        </p:spPr>
        <p:txBody>
          <a:bodyPr>
            <a:normAutofit/>
          </a:bodyPr>
          <a:lstStyle/>
          <a:p>
            <a:r>
              <a:rPr lang="ru-RU" dirty="0" smtClean="0"/>
              <a:t>Лучший </a:t>
            </a:r>
            <a:r>
              <a:rPr lang="ru-RU" dirty="0" smtClean="0"/>
              <a:t>муниципальный служащий в Забайкальском крае </a:t>
            </a:r>
            <a:r>
              <a:rPr lang="ru-RU" dirty="0" smtClean="0"/>
              <a:t>- у </a:t>
            </a:r>
            <a:r>
              <a:rPr lang="ru-RU" dirty="0" smtClean="0"/>
              <a:t>секретаря конкурсной комиссии А.П</a:t>
            </a:r>
            <a:r>
              <a:rPr lang="ru-RU" dirty="0" smtClean="0"/>
              <a:t>. </a:t>
            </a:r>
            <a:r>
              <a:rPr lang="ru-RU" dirty="0" err="1" smtClean="0"/>
              <a:t>Золотуевой</a:t>
            </a:r>
            <a:r>
              <a:rPr lang="ru-RU" dirty="0" smtClean="0"/>
              <a:t> по </a:t>
            </a:r>
            <a:r>
              <a:rPr lang="ru-RU" dirty="0" smtClean="0"/>
              <a:t>телефону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/>
              <a:t>23-36-16</a:t>
            </a:r>
            <a:endParaRPr lang="ru-RU" b="1" dirty="0" smtClean="0"/>
          </a:p>
          <a:p>
            <a:r>
              <a:rPr lang="ru-RU" dirty="0" smtClean="0"/>
              <a:t>Лучший ТОС - у </a:t>
            </a:r>
            <a:r>
              <a:rPr lang="ru-RU" dirty="0" smtClean="0"/>
              <a:t>секретаря </a:t>
            </a:r>
            <a:r>
              <a:rPr lang="ru-RU" dirty="0" smtClean="0"/>
              <a:t>конкурсной </a:t>
            </a:r>
            <a:r>
              <a:rPr lang="ru-RU" dirty="0" smtClean="0"/>
              <a:t>комиссии Н.И.Григорьевой по </a:t>
            </a:r>
            <a:r>
              <a:rPr lang="ru-RU" dirty="0" smtClean="0"/>
              <a:t>телефону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3600" b="1" dirty="0" smtClean="0"/>
              <a:t>23-35-89</a:t>
            </a:r>
            <a:endParaRPr lang="ru-RU" b="1" dirty="0"/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4643438" y="428604"/>
            <a:ext cx="4214842" cy="164307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72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Сайт: </a:t>
            </a:r>
          </a:p>
          <a:p>
            <a:pPr marL="4572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забайкальскийкрай.рф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/местное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самоуправление/ конкурсы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ПЛАН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мероприятий </a:t>
            </a:r>
            <a:r>
              <a:rPr lang="ru-RU" sz="2800" dirty="0" smtClean="0"/>
              <a:t>по оздоровлению государственных финансов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4" y="1527172"/>
          <a:ext cx="8590856" cy="3626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960"/>
                <a:gridCol w="8064896"/>
              </a:tblGrid>
              <a:tr h="512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№№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Нормативная база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7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Распоряжение Губернатора Забайкальского края от 28.10.2016 года № 506-р «О некоторых</a:t>
                      </a:r>
                      <a:r>
                        <a:rPr lang="ru-RU" baseline="0" dirty="0" smtClean="0"/>
                        <a:t> мерах по оптимизации расходов на содержание ОМСУ»</a:t>
                      </a:r>
                      <a:endParaRPr lang="ru-RU" dirty="0" smtClean="0"/>
                    </a:p>
                  </a:txBody>
                  <a:tcPr marL="68580" marR="68580" marT="0" marB="0"/>
                </a:tc>
              </a:tr>
              <a:tr h="8936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ПРИКАЗ Администрации Губернатора Забайкальского края № 137 от 14.11.2016 года «О некоторых</a:t>
                      </a:r>
                      <a:r>
                        <a:rPr lang="ru-RU" baseline="0" dirty="0" smtClean="0"/>
                        <a:t> мерах по оптимизации расходов на содержание ОМСУ»</a:t>
                      </a: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7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Постановление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Правительства Забайкальского края от 02.12.2016 года № 438 «Об утверждении Методики нормативов формирования расходов на содержание ОМСУ»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512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Постановление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Правительства Забайкальского края от 02.12.2016 года № 439 «Об утверждении нормативов формирования расходов…»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3820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Правовые основы оплаты труда</a:t>
            </a:r>
            <a:br>
              <a:rPr lang="ru-RU" dirty="0" smtClean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268760"/>
            <a:ext cx="4023360" cy="640080"/>
          </a:xfrm>
        </p:spPr>
        <p:txBody>
          <a:bodyPr/>
          <a:lstStyle/>
          <a:p>
            <a:pPr algn="ctr"/>
            <a:r>
              <a:rPr lang="ru-RU" dirty="0" smtClean="0"/>
              <a:t>Муниципальные служащие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32040" y="1340768"/>
            <a:ext cx="4023360" cy="640080"/>
          </a:xfrm>
        </p:spPr>
        <p:txBody>
          <a:bodyPr/>
          <a:lstStyle/>
          <a:p>
            <a:pPr algn="ctr"/>
            <a:r>
              <a:rPr lang="ru-RU" dirty="0" smtClean="0"/>
              <a:t>Выборные лица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420888"/>
            <a:ext cx="4041648" cy="244827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Трудовой кодекс</a:t>
            </a:r>
          </a:p>
          <a:p>
            <a:r>
              <a:rPr lang="ru-RU" dirty="0" smtClean="0"/>
              <a:t>Федеральный закон № 25-Фз</a:t>
            </a:r>
          </a:p>
          <a:p>
            <a:r>
              <a:rPr lang="ru-RU" b="1" dirty="0" smtClean="0"/>
              <a:t>Статья 9 </a:t>
            </a:r>
            <a:r>
              <a:rPr lang="ru-RU" dirty="0" smtClean="0"/>
              <a:t>Закона Забайкальского края от </a:t>
            </a:r>
            <a:r>
              <a:rPr lang="en-US" dirty="0" smtClean="0"/>
              <a:t>29</a:t>
            </a:r>
            <a:r>
              <a:rPr lang="ru-RU" dirty="0" smtClean="0"/>
              <a:t> декабря </a:t>
            </a:r>
            <a:r>
              <a:rPr lang="en-US" dirty="0" smtClean="0"/>
              <a:t>2008 </a:t>
            </a:r>
            <a:r>
              <a:rPr lang="en-US" b="1" dirty="0" smtClean="0"/>
              <a:t>N 108-</a:t>
            </a:r>
            <a:r>
              <a:rPr lang="ru-RU" b="1" dirty="0" smtClean="0"/>
              <a:t>ЗЗК </a:t>
            </a:r>
            <a:r>
              <a:rPr lang="ru-RU" dirty="0" smtClean="0"/>
              <a:t>«О муниципальной службе в Забайкальском крае»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420889"/>
            <a:ext cx="4139976" cy="257974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Часть 5.1 статьи 40 Федерального закона № 131-ФЗ</a:t>
            </a:r>
          </a:p>
          <a:p>
            <a:r>
              <a:rPr lang="ru-RU" b="1" dirty="0" smtClean="0"/>
              <a:t>Статья 3</a:t>
            </a:r>
            <a:r>
              <a:rPr lang="ru-RU" dirty="0" smtClean="0"/>
              <a:t> Закона Забайкальского края от 24.12.2010 </a:t>
            </a:r>
            <a:r>
              <a:rPr lang="ru-RU" b="1" dirty="0" smtClean="0"/>
              <a:t>N 455-ЗЗК </a:t>
            </a:r>
            <a:r>
              <a:rPr lang="ru-RU" sz="1800" i="1" dirty="0" smtClean="0"/>
              <a:t>(только для тех лиц,  которые замещают муниципальные должности на постоянной основе)</a:t>
            </a:r>
          </a:p>
          <a:p>
            <a:endParaRPr lang="ru-RU" dirty="0"/>
          </a:p>
        </p:txBody>
      </p:sp>
      <p:sp>
        <p:nvSpPr>
          <p:cNvPr id="7" name="Содержимое 3"/>
          <p:cNvSpPr txBox="1">
            <a:spLocks/>
          </p:cNvSpPr>
          <p:nvPr/>
        </p:nvSpPr>
        <p:spPr>
          <a:xfrm>
            <a:off x="500034" y="4929198"/>
            <a:ext cx="8405842" cy="1714512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365760" lvl="0" indent="-256032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</a:pPr>
            <a:r>
              <a:rPr lang="ru-RU" sz="2000" dirty="0" smtClean="0"/>
              <a:t>Закон Забайкальского края от 29.12.2008 </a:t>
            </a:r>
            <a:r>
              <a:rPr lang="ru-RU" sz="2000" b="1" dirty="0" smtClean="0"/>
              <a:t>N 102-ЗЗК </a:t>
            </a:r>
            <a:r>
              <a:rPr lang="ru-RU" sz="2000" dirty="0" smtClean="0"/>
              <a:t>«О наделении органов местного самоуправления муниципальных районов государственным полномочием по установлению отдельных нормативов формирования расходов органов местного самоуправления поселений» 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(нормативы</a:t>
            </a:r>
            <a:r>
              <a:rPr kumimoji="0" lang="ru-RU" sz="20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для поселений</a:t>
            </a:r>
            <a:r>
              <a:rPr lang="ru-RU" sz="2000" b="1" i="1" dirty="0" smtClean="0"/>
              <a:t>)</a:t>
            </a:r>
          </a:p>
          <a:p>
            <a:pPr marL="365760" lvl="0" indent="-256032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</a:pPr>
            <a:r>
              <a:rPr lang="ru-RU" sz="2000" dirty="0" smtClean="0"/>
              <a:t>Постановление Правительства Забайкальского </a:t>
            </a:r>
            <a:r>
              <a:rPr lang="ru-RU" sz="2000" b="1" dirty="0" smtClean="0"/>
              <a:t>края от 02.12.2016 N 438 </a:t>
            </a:r>
            <a:r>
              <a:rPr lang="ru-RU" sz="2000" dirty="0" smtClean="0"/>
              <a:t>"Об утверждении Методики расчета нормативов формирования расходов на содержание органов местного самоуправления муниципальных образований Забайкальского края"</a:t>
            </a:r>
            <a:r>
              <a:rPr lang="ru-RU" sz="2000" b="1" dirty="0" smtClean="0"/>
              <a:t>(нормативы для муниципальных районов и городских округов)</a:t>
            </a:r>
          </a:p>
          <a:p>
            <a:pPr marL="365760" lvl="0" indent="-256032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</a:pPr>
            <a:endParaRPr lang="ru-RU" sz="2000" b="1" i="1" dirty="0" smtClean="0"/>
          </a:p>
          <a:p>
            <a:pPr marL="365760" lvl="0" indent="-256032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</a:pPr>
            <a:endParaRPr kumimoji="0" lang="ru-RU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42910" y="4857760"/>
            <a:ext cx="79296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82000" cy="10698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Правовые основы оплаты труда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400" dirty="0" smtClean="0"/>
              <a:t>муниципальный уровень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4023360" cy="64008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Муниципальные служащие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860032" y="1412776"/>
            <a:ext cx="4023360" cy="640080"/>
          </a:xfrm>
        </p:spPr>
        <p:txBody>
          <a:bodyPr/>
          <a:lstStyle/>
          <a:p>
            <a:pPr algn="ctr"/>
            <a:r>
              <a:rPr lang="ru-RU" dirty="0" smtClean="0"/>
              <a:t>Выборные лица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189865"/>
          </a:xfrm>
        </p:spPr>
        <p:txBody>
          <a:bodyPr>
            <a:normAutofit/>
          </a:bodyPr>
          <a:lstStyle/>
          <a:p>
            <a:r>
              <a:rPr lang="ru-RU" dirty="0" smtClean="0"/>
              <a:t>Положение о размере и условиях оплаты труда муниципальных служащих , утвержденное представительным органом муниципального образования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04584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Устав муниципального образования</a:t>
            </a:r>
          </a:p>
          <a:p>
            <a:r>
              <a:rPr lang="ru-RU" dirty="0" smtClean="0"/>
              <a:t>Положение о денежном вознаграждении  лицам, замещающим муниципальные должности, утвержденное представительным органом муниципального образования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7" name="Содержимое 3"/>
          <p:cNvSpPr txBox="1">
            <a:spLocks/>
          </p:cNvSpPr>
          <p:nvPr/>
        </p:nvSpPr>
        <p:spPr>
          <a:xfrm>
            <a:off x="467544" y="5733256"/>
            <a:ext cx="8438332" cy="91045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lvl="0" indent="-256032" algn="ctr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</a:pPr>
            <a:r>
              <a:rPr lang="ru-RU" sz="2000" dirty="0" smtClean="0"/>
              <a:t>ПИСЬМО Администрации Губернатора Забайкальского края  от 15.08.2016 года № А-11-8056</a:t>
            </a:r>
            <a:endParaRPr lang="ru-RU" sz="2000" b="1" dirty="0" smtClean="0"/>
          </a:p>
          <a:p>
            <a:pPr marL="365760" lvl="0" indent="-256032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</a:pPr>
            <a:endParaRPr lang="ru-RU" sz="2000" b="1" i="1" dirty="0" smtClean="0"/>
          </a:p>
          <a:p>
            <a:pPr marL="365760" lvl="0" indent="-256032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</a:pPr>
            <a:endParaRPr kumimoji="0" lang="ru-RU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РЕГИСТР Муниципальных нормативных актов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971600" y="188640"/>
            <a:ext cx="1911350" cy="8367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Глава поселения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обеспечивает направление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913432" y="2300287"/>
            <a:ext cx="4666679" cy="11287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Администрация МР: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 формирует электронные документы МНПА поселений и МНПА МР в программе АРМ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 либо  приостанавливает и возвращает на доработку в поселение;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2123728" y="1196752"/>
            <a:ext cx="3744416" cy="9763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ПАКЕТ: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itchFamily="18" charset="0"/>
              <a:buChar char="1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 Сопроводительное письмо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itchFamily="18" charset="0"/>
              <a:buChar char="2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 Электронные копии МНПА, заверенная ЭП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itchFamily="18" charset="0"/>
              <a:buChar char="3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 Справки об опубликовании (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неопубликовании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)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467544" y="5022850"/>
            <a:ext cx="3528392" cy="171851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Управление МСУ: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  определяет нормативность;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 включает в Регистр в течение 20 календарных дней;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 либо  приостанавливает и возвращает на доработку в МР или ГО;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 проводит юридическую экспертизу;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 вносит дополнительные сведения к актам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1" name="AutoShape 17"/>
          <p:cNvSpPr>
            <a:spLocks noChangeArrowheads="1"/>
          </p:cNvSpPr>
          <p:nvPr/>
        </p:nvSpPr>
        <p:spPr bwMode="auto">
          <a:xfrm>
            <a:off x="971599" y="764704"/>
            <a:ext cx="1016571" cy="1710208"/>
          </a:xfrm>
          <a:prstGeom prst="downArrow">
            <a:avLst>
              <a:gd name="adj1" fmla="val 50000"/>
              <a:gd name="adj2" fmla="val 4819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15 дней с </a:t>
            </a:r>
            <a:r>
              <a:rPr kumimoji="0" lang="ru-RU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момента принятия МНПА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1934196" y="3802062"/>
            <a:ext cx="4005956" cy="974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ПАКЕТ: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itchFamily="18" charset="0"/>
              <a:buChar char="1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 Сопроводительное письмо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itchFamily="18" charset="0"/>
              <a:buChar char="2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 Электронные копии МНПА, заверенная ЭП в формате XML,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itchFamily="18" charset="0"/>
              <a:buChar char="3"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 Справки об опубликовании (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неопубликовании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)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3" name="AutoShape 19"/>
          <p:cNvSpPr>
            <a:spLocks noChangeArrowheads="1"/>
          </p:cNvSpPr>
          <p:nvPr/>
        </p:nvSpPr>
        <p:spPr bwMode="auto">
          <a:xfrm>
            <a:off x="899592" y="3284984"/>
            <a:ext cx="1073150" cy="2073275"/>
          </a:xfrm>
          <a:prstGeom prst="downArrow">
            <a:avLst>
              <a:gd name="adj1" fmla="val 50000"/>
              <a:gd name="adj2" fmla="val 48299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10 дней с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момента поступления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4" name="AutoShape 20"/>
          <p:cNvSpPr>
            <a:spLocks noChangeArrowheads="1"/>
          </p:cNvSpPr>
          <p:nvPr/>
        </p:nvSpPr>
        <p:spPr bwMode="auto">
          <a:xfrm>
            <a:off x="3635896" y="5013176"/>
            <a:ext cx="3024336" cy="1224136"/>
          </a:xfrm>
          <a:prstGeom prst="rightArrow">
            <a:avLst>
              <a:gd name="adj1" fmla="val 50000"/>
              <a:gd name="adj2" fmla="val 4023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Один раз в 15 дней выгружает информацию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660232" y="4797152"/>
            <a:ext cx="2267744" cy="129614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Федеральный регистр МНПА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http://zakon.scli.ru/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4427984" y="188640"/>
            <a:ext cx="4032448" cy="83671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rPr>
              <a:t>СХЕМА ВЕДЕНИЯ РЕГИСТРА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20" y="136582"/>
            <a:ext cx="7715304" cy="571504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Порядок рассмотрения органами и должностными лицами местного самоуправления экспертных заключений Администрации Губернатора Забайкальского края (далее - ЭЗ)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142944" y="922400"/>
            <a:ext cx="278608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ЭЗ направляется органу или должностному лицу </a:t>
            </a:r>
            <a:r>
              <a:rPr lang="ru-RU" sz="1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МСУ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рассмотрения, принятия решения и ответа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3929026" y="993838"/>
            <a:ext cx="2143140" cy="857256"/>
          </a:xfrm>
          <a:prstGeom prst="rightArrow">
            <a:avLst>
              <a:gd name="adj1" fmla="val 73272"/>
              <a:gd name="adj2" fmla="val 628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течение 10 к/дней со дня подписания направляется в МО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72166" y="1065276"/>
            <a:ext cx="2892322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 в МО –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течение 45 календарных дней с момента получения ЭЗ: 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1988840"/>
            <a:ext cx="40005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рассмотрение органом или должностным лицом </a:t>
            </a:r>
            <a:r>
              <a:rPr lang="ru-RU" sz="1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МСУ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2636912"/>
            <a:ext cx="4000528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подготовка проекта МПА о внесении изменений либо признании утратившим силу акта 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ыноска со стрелкой влево 7"/>
          <p:cNvSpPr/>
          <p:nvPr/>
        </p:nvSpPr>
        <p:spPr>
          <a:xfrm>
            <a:off x="4000496" y="4357694"/>
            <a:ext cx="5000660" cy="642942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951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МПА, принятый во исполнение рекомендаций ЭЗ, направляется в Регистр в порядке, установленном для ведения Регистра 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142944" y="3286124"/>
            <a:ext cx="3000396" cy="7143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Администрация Губернатора Забайкальского края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142944" y="4214818"/>
            <a:ext cx="3000396" cy="9286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Регистр: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акты поселений – через МР; акты МР и ГО – в установленном порядке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000100" y="5357826"/>
            <a:ext cx="3000396" cy="107157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Отдел:</a:t>
            </a:r>
          </a:p>
          <a:p>
            <a:pPr algn="ctr"/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при неполучении ответа из МО;</a:t>
            </a:r>
          </a:p>
          <a:p>
            <a:pPr algn="ctr"/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при отрицательном ответе из МО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60" y="5357826"/>
            <a:ext cx="3000396" cy="10001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направление в органы прокуратуры для принятия мер прокурорского реагирования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4000496" y="5357826"/>
            <a:ext cx="2000264" cy="928694"/>
          </a:xfrm>
          <a:prstGeom prst="rightArrow">
            <a:avLst>
              <a:gd name="adj1" fmla="val 71661"/>
              <a:gd name="adj2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течение </a:t>
            </a:r>
            <a:r>
              <a:rPr lang="ru-RU" sz="1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45 дней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момента получения ЭЗ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Калганский</a:t>
            </a:r>
            <a:r>
              <a:rPr lang="ru-RU" dirty="0" smtClean="0"/>
              <a:t> район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57224" y="1524000"/>
            <a:ext cx="3714776" cy="5145360"/>
          </a:xfrm>
        </p:spPr>
        <p:txBody>
          <a:bodyPr>
            <a:normAutofit fontScale="70000" lnSpcReduction="20000"/>
          </a:bodyPr>
          <a:lstStyle/>
          <a:p>
            <a:r>
              <a:rPr lang="ru-RU" sz="2600" b="1" dirty="0" smtClean="0"/>
              <a:t>Направлено в 2016 году</a:t>
            </a:r>
            <a:r>
              <a:rPr lang="ru-RU" sz="2600" dirty="0" smtClean="0"/>
              <a:t>226 актов поселений и 201 акт МР </a:t>
            </a:r>
            <a:r>
              <a:rPr lang="ru-RU" sz="2600" dirty="0" smtClean="0">
                <a:solidFill>
                  <a:srgbClr val="FF0000"/>
                </a:solidFill>
              </a:rPr>
              <a:t>(на 1,2 </a:t>
            </a:r>
            <a:r>
              <a:rPr lang="ru-RU" sz="2600" smtClean="0">
                <a:solidFill>
                  <a:srgbClr val="FF0000"/>
                </a:solidFill>
              </a:rPr>
              <a:t>% больше, </a:t>
            </a:r>
            <a:r>
              <a:rPr lang="ru-RU" sz="2600" dirty="0" smtClean="0">
                <a:solidFill>
                  <a:srgbClr val="FF0000"/>
                </a:solidFill>
              </a:rPr>
              <a:t>чем в 2015 году)</a:t>
            </a:r>
          </a:p>
          <a:p>
            <a:r>
              <a:rPr lang="ru-RU" sz="2600" dirty="0" smtClean="0"/>
              <a:t>Приостановок : 16 актов </a:t>
            </a:r>
          </a:p>
          <a:p>
            <a:r>
              <a:rPr lang="ru-RU" sz="2600" b="1" dirty="0" smtClean="0"/>
              <a:t>Не представляют акты :</a:t>
            </a:r>
          </a:p>
          <a:p>
            <a:r>
              <a:rPr lang="ru-RU" sz="2600" dirty="0" err="1" smtClean="0"/>
              <a:t>Нижне-Калгуканское</a:t>
            </a:r>
            <a:r>
              <a:rPr lang="ru-RU" sz="2600" dirty="0" smtClean="0"/>
              <a:t>;</a:t>
            </a:r>
          </a:p>
          <a:p>
            <a:r>
              <a:rPr lang="ru-RU" sz="2600" dirty="0" err="1" smtClean="0"/>
              <a:t>Калганское</a:t>
            </a:r>
            <a:endParaRPr lang="ru-RU" sz="2600" dirty="0" smtClean="0"/>
          </a:p>
          <a:p>
            <a:r>
              <a:rPr lang="ru-RU" sz="2600" b="1" dirty="0" smtClean="0"/>
              <a:t>Наименьшее количество актов:</a:t>
            </a:r>
          </a:p>
          <a:p>
            <a:r>
              <a:rPr lang="ru-RU" sz="2600" dirty="0" err="1" smtClean="0"/>
              <a:t>Чупровское</a:t>
            </a:r>
            <a:r>
              <a:rPr lang="ru-RU" sz="2600" dirty="0" smtClean="0"/>
              <a:t>(22);</a:t>
            </a:r>
          </a:p>
          <a:p>
            <a:r>
              <a:rPr lang="ru-RU" sz="2600" dirty="0" err="1" smtClean="0"/>
              <a:t>Доновское</a:t>
            </a:r>
            <a:r>
              <a:rPr lang="ru-RU" sz="2600" dirty="0" smtClean="0"/>
              <a:t>(14);</a:t>
            </a:r>
          </a:p>
          <a:p>
            <a:r>
              <a:rPr lang="ru-RU" sz="2600" dirty="0" err="1" smtClean="0"/>
              <a:t>Козловское</a:t>
            </a:r>
            <a:r>
              <a:rPr lang="ru-RU" sz="2600" dirty="0" smtClean="0"/>
              <a:t>(16);</a:t>
            </a:r>
          </a:p>
          <a:p>
            <a:r>
              <a:rPr lang="ru-RU" sz="2600" dirty="0" err="1" smtClean="0"/>
              <a:t>Средне-Борзинское</a:t>
            </a:r>
            <a:r>
              <a:rPr lang="ru-RU" sz="2600" dirty="0" smtClean="0"/>
              <a:t>(21);</a:t>
            </a:r>
          </a:p>
          <a:p>
            <a:r>
              <a:rPr lang="ru-RU" sz="2600" dirty="0" err="1" smtClean="0"/>
              <a:t>Шивиинское</a:t>
            </a:r>
            <a:r>
              <a:rPr lang="ru-RU" sz="2600" dirty="0" smtClean="0"/>
              <a:t>(3);</a:t>
            </a:r>
          </a:p>
          <a:p>
            <a:r>
              <a:rPr lang="ru-RU" sz="2600" dirty="0" err="1" smtClean="0"/>
              <a:t>Кадаинское</a:t>
            </a:r>
            <a:r>
              <a:rPr lang="ru-RU" sz="2600" dirty="0" smtClean="0"/>
              <a:t>(4)</a:t>
            </a:r>
          </a:p>
          <a:p>
            <a:pPr>
              <a:buNone/>
            </a:pPr>
            <a:r>
              <a:rPr lang="ru-RU" sz="2600" dirty="0" smtClean="0">
                <a:solidFill>
                  <a:srgbClr val="FF0000"/>
                </a:solidFill>
              </a:rPr>
              <a:t>	</a:t>
            </a:r>
            <a:endParaRPr lang="ru-RU" sz="26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524000"/>
            <a:ext cx="4504564" cy="269081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i="1" dirty="0" smtClean="0"/>
              <a:t>На период с 01.01.2016-01.09.2017:</a:t>
            </a:r>
          </a:p>
          <a:p>
            <a:r>
              <a:rPr lang="ru-RU" sz="2400" dirty="0" smtClean="0"/>
              <a:t>Экспертизы – </a:t>
            </a:r>
            <a:r>
              <a:rPr lang="ru-RU" sz="2400" dirty="0" smtClean="0">
                <a:solidFill>
                  <a:srgbClr val="FF0000"/>
                </a:solidFill>
              </a:rPr>
              <a:t>37</a:t>
            </a:r>
            <a:r>
              <a:rPr lang="ru-RU" sz="2400" dirty="0" smtClean="0"/>
              <a:t> экспертных заключений</a:t>
            </a:r>
          </a:p>
          <a:p>
            <a:r>
              <a:rPr lang="ru-RU" sz="2400" dirty="0" smtClean="0"/>
              <a:t>В срок получены ответы – 3</a:t>
            </a:r>
          </a:p>
          <a:p>
            <a:r>
              <a:rPr lang="ru-RU" sz="2400" dirty="0" smtClean="0"/>
              <a:t>С просрочкой более 4 мес. :</a:t>
            </a:r>
          </a:p>
          <a:p>
            <a:pPr>
              <a:buNone/>
            </a:pPr>
            <a:r>
              <a:rPr lang="ru-RU" sz="2400" dirty="0" err="1" smtClean="0"/>
              <a:t>Верхне-Калгуканское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С просрочкой 6 мес. :</a:t>
            </a:r>
          </a:p>
          <a:p>
            <a:pPr>
              <a:buNone/>
            </a:pPr>
            <a:r>
              <a:rPr lang="ru-RU" sz="2400" dirty="0" err="1" smtClean="0"/>
              <a:t>Верхне-Калгуканское</a:t>
            </a:r>
            <a:r>
              <a:rPr lang="ru-RU" sz="2400" dirty="0" smtClean="0"/>
              <a:t>;</a:t>
            </a:r>
          </a:p>
          <a:p>
            <a:pPr>
              <a:buNone/>
            </a:pPr>
            <a:r>
              <a:rPr lang="ru-RU" sz="2400" dirty="0" err="1" smtClean="0"/>
              <a:t>Калганский</a:t>
            </a:r>
            <a:r>
              <a:rPr lang="ru-RU" sz="2400" dirty="0" smtClean="0"/>
              <a:t> район.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Не рассмотрено -17</a:t>
            </a:r>
            <a:endParaRPr lang="ru-RU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Приаргунский</a:t>
            </a:r>
            <a:r>
              <a:rPr lang="ru-RU" dirty="0" smtClean="0"/>
              <a:t> район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43608" y="1524000"/>
            <a:ext cx="3528392" cy="514536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Направлено в 2016 году –  509 актов поселений и 75 актов МР </a:t>
            </a:r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dirty="0" smtClean="0">
                <a:solidFill>
                  <a:srgbClr val="FF0000"/>
                </a:solidFill>
              </a:rPr>
              <a:t>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1.8 </a:t>
            </a:r>
            <a:r>
              <a:rPr lang="ru-RU" dirty="0" smtClean="0">
                <a:solidFill>
                  <a:srgbClr val="FF0000"/>
                </a:solidFill>
              </a:rPr>
              <a:t>раза больше</a:t>
            </a:r>
            <a:r>
              <a:rPr lang="ru-RU" dirty="0" smtClean="0">
                <a:solidFill>
                  <a:srgbClr val="FF0000"/>
                </a:solidFill>
              </a:rPr>
              <a:t>, чем в 2015 году)</a:t>
            </a:r>
          </a:p>
          <a:p>
            <a:r>
              <a:rPr lang="ru-RU" dirty="0" smtClean="0"/>
              <a:t>Приостановок – 51 актов </a:t>
            </a:r>
          </a:p>
          <a:p>
            <a:r>
              <a:rPr lang="ru-RU" dirty="0" smtClean="0"/>
              <a:t>Наименьшее количество актов –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Дуройское</a:t>
            </a:r>
            <a:r>
              <a:rPr lang="ru-RU" dirty="0" smtClean="0">
                <a:solidFill>
                  <a:srgbClr val="FF0000"/>
                </a:solidFill>
              </a:rPr>
              <a:t> (7);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Молодёжнинское</a:t>
            </a:r>
            <a:r>
              <a:rPr lang="ru-RU" dirty="0" smtClean="0">
                <a:solidFill>
                  <a:srgbClr val="FF0000"/>
                </a:solidFill>
              </a:rPr>
              <a:t> (21);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Приаргунское</a:t>
            </a:r>
            <a:r>
              <a:rPr lang="ru-RU" dirty="0" smtClean="0">
                <a:solidFill>
                  <a:srgbClr val="FF0000"/>
                </a:solidFill>
              </a:rPr>
              <a:t> (22).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Кличкинское</a:t>
            </a:r>
            <a:r>
              <a:rPr lang="ru-RU" dirty="0" smtClean="0">
                <a:solidFill>
                  <a:srgbClr val="FF0000"/>
                </a:solidFill>
              </a:rPr>
              <a:t> (23);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524000"/>
            <a:ext cx="4433696" cy="500134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i="1" dirty="0" smtClean="0"/>
              <a:t>На период с 01.01.2016-01.09.2017:</a:t>
            </a:r>
          </a:p>
          <a:p>
            <a:r>
              <a:rPr lang="ru-RU" dirty="0" smtClean="0"/>
              <a:t>Экспертизы – </a:t>
            </a:r>
            <a:r>
              <a:rPr lang="ru-RU" dirty="0" smtClean="0">
                <a:solidFill>
                  <a:srgbClr val="FF0000"/>
                </a:solidFill>
              </a:rPr>
              <a:t>24 </a:t>
            </a:r>
            <a:r>
              <a:rPr lang="ru-RU" dirty="0" smtClean="0"/>
              <a:t>экспертных заключений</a:t>
            </a:r>
          </a:p>
          <a:p>
            <a:r>
              <a:rPr lang="ru-RU" dirty="0" smtClean="0"/>
              <a:t>В срок получены ответы – 2</a:t>
            </a:r>
          </a:p>
          <a:p>
            <a:r>
              <a:rPr lang="ru-RU" dirty="0" smtClean="0"/>
              <a:t>С просрочкой 2 мес.- 1 заключение</a:t>
            </a:r>
          </a:p>
          <a:p>
            <a:pPr>
              <a:buNone/>
            </a:pPr>
            <a:r>
              <a:rPr lang="ru-RU" dirty="0" err="1" smtClean="0"/>
              <a:t>Зоргольское</a:t>
            </a:r>
            <a:r>
              <a:rPr lang="ru-RU" dirty="0" smtClean="0"/>
              <a:t>;</a:t>
            </a:r>
          </a:p>
          <a:p>
            <a:r>
              <a:rPr lang="ru-RU" dirty="0" smtClean="0"/>
              <a:t>С просрочкой более 4 мес. :</a:t>
            </a:r>
          </a:p>
          <a:p>
            <a:pPr>
              <a:buNone/>
            </a:pPr>
            <a:r>
              <a:rPr lang="ru-RU" dirty="0" err="1" smtClean="0"/>
              <a:t>Досатуйское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err="1" smtClean="0"/>
              <a:t>Кличкинское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err="1" smtClean="0"/>
              <a:t>Приаргунское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err="1" smtClean="0"/>
              <a:t>Урулюнгуйское</a:t>
            </a:r>
            <a:r>
              <a:rPr lang="ru-RU" dirty="0" smtClean="0"/>
              <a:t>; 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Не рассмотрено -9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ИЗМЕНЕНИЯ 131-го ФЗ </a:t>
            </a:r>
            <a:r>
              <a:rPr lang="ru-RU" sz="2400" dirty="0" smtClean="0"/>
              <a:t>(2016 г.)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5221560"/>
          </a:xfrm>
        </p:spPr>
        <p:txBody>
          <a:bodyPr>
            <a:normAutofit fontScale="55000" lnSpcReduction="20000"/>
          </a:bodyPr>
          <a:lstStyle/>
          <a:p>
            <a:pPr marL="0" indent="82550">
              <a:buNone/>
            </a:pPr>
            <a:r>
              <a:rPr lang="ru-RU" dirty="0" smtClean="0"/>
              <a:t>1. Уточнено понятие </a:t>
            </a:r>
            <a:r>
              <a:rPr lang="ru-RU" sz="3600" b="1" i="1" dirty="0" smtClean="0"/>
              <a:t>«лиц, замещающих муниципальные должности»</a:t>
            </a:r>
            <a:endParaRPr lang="ru-RU" b="1" i="1" dirty="0" smtClean="0"/>
          </a:p>
          <a:p>
            <a:pPr marL="0" indent="82550">
              <a:buNone/>
            </a:pPr>
            <a:r>
              <a:rPr lang="ru-RU" dirty="0" smtClean="0"/>
              <a:t>Расширен перечень данных лиц, в том числе в части соблюдения ими ограничений и запретов. </a:t>
            </a:r>
            <a:r>
              <a:rPr lang="ru-RU" sz="2900" i="1" dirty="0" smtClean="0"/>
              <a:t>А именно, исключив слова «на постоянной основе», федеральный законодатель включил в число лиц, замещающих муниципальные должности, которые обязаны предоставить сведения о доходах и расходах, </a:t>
            </a:r>
            <a:r>
              <a:rPr lang="ru-RU" sz="2900" b="1" i="1" dirty="0" smtClean="0"/>
              <a:t>всех</a:t>
            </a:r>
            <a:r>
              <a:rPr lang="ru-RU" sz="2900" i="1" dirty="0" smtClean="0"/>
              <a:t> депутатов независимо от того, замещают они должность на постоянной основе или нет.</a:t>
            </a:r>
            <a:endParaRPr lang="ru-RU" i="1" dirty="0" smtClean="0"/>
          </a:p>
          <a:p>
            <a:pPr marL="0" indent="82550">
              <a:buNone/>
            </a:pPr>
            <a:r>
              <a:rPr lang="ru-RU" dirty="0" smtClean="0"/>
              <a:t>2. Установлен дополнительный вид ответственности при несоблюдении ограничений и запретов в виде </a:t>
            </a:r>
            <a:r>
              <a:rPr lang="ru-RU" sz="3600" b="1" i="1" dirty="0" smtClean="0"/>
              <a:t>досрочного прекращения </a:t>
            </a:r>
            <a:r>
              <a:rPr lang="ru-RU" dirty="0" smtClean="0"/>
              <a:t>полномочий лиц, замещающих муниципальные должности.</a:t>
            </a:r>
          </a:p>
          <a:p>
            <a:pPr marL="0" indent="82550">
              <a:buNone/>
            </a:pPr>
            <a:r>
              <a:rPr lang="ru-RU" dirty="0" smtClean="0"/>
              <a:t>3. Исключен из перечня вопросов местного значения сельских поселений, ранее возможного к передаче по соглашениям, вопрос местного значения </a:t>
            </a:r>
            <a:r>
              <a:rPr lang="ru-RU" sz="3600" b="1" i="1" dirty="0" smtClean="0"/>
              <a:t>об организации и осуществления мероприятий по территориальной обороне и гражданской обороне</a:t>
            </a:r>
            <a:r>
              <a:rPr lang="ru-RU" dirty="0" smtClean="0"/>
              <a:t>, защите населения и территории поселения от чрезвычайных ситуаций природного и техногенного характера</a:t>
            </a:r>
          </a:p>
          <a:p>
            <a:pPr marL="0" indent="82550">
              <a:buNone/>
            </a:pPr>
            <a:r>
              <a:rPr lang="ru-RU" dirty="0" smtClean="0"/>
              <a:t> 4. Уточнены условия назначения гарантии в виде </a:t>
            </a:r>
            <a:r>
              <a:rPr lang="ru-RU" sz="3600" b="1" i="1" dirty="0" smtClean="0"/>
              <a:t>доплат к пенсии данным лицам гарантий в связи с прекращением полномочий выборного должностного лица.</a:t>
            </a:r>
            <a:endParaRPr lang="ru-RU" b="1" i="1" dirty="0" smtClean="0"/>
          </a:p>
          <a:p>
            <a:pPr marL="0" indent="825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Забайкальский район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43608" y="1268760"/>
            <a:ext cx="3528392" cy="558924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Направлено в 2016 году – 671 акт поселений и 405 актов МР </a:t>
            </a:r>
            <a:r>
              <a:rPr lang="ru-RU" dirty="0" smtClean="0">
                <a:solidFill>
                  <a:srgbClr val="FF0000"/>
                </a:solidFill>
              </a:rPr>
              <a:t>(в 1,3 раза больше, чем 2015 году)</a:t>
            </a:r>
          </a:p>
          <a:p>
            <a:r>
              <a:rPr lang="ru-RU" dirty="0" smtClean="0"/>
              <a:t>Приостановки  - </a:t>
            </a:r>
            <a:r>
              <a:rPr lang="ru-RU" dirty="0" smtClean="0">
                <a:solidFill>
                  <a:srgbClr val="FF0000"/>
                </a:solidFill>
              </a:rPr>
              <a:t>102 </a:t>
            </a:r>
            <a:r>
              <a:rPr lang="ru-RU" dirty="0" smtClean="0"/>
              <a:t>акта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ОШИБКИ: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Не все актуальные редакции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НАИМЕНЬШЕЕ КОЛИЧЕСТВО АКТОВ: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Абагайтуйское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Билитуйское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Рудник-Абагайтуйское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	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268760"/>
            <a:ext cx="4433696" cy="525658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i="1" dirty="0" smtClean="0"/>
              <a:t>На период с 01.01.2016-01.09.2017: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Экспертизы -</a:t>
            </a:r>
            <a:r>
              <a:rPr lang="ru-RU" dirty="0" smtClean="0">
                <a:solidFill>
                  <a:srgbClr val="FF0000"/>
                </a:solidFill>
              </a:rPr>
              <a:t>40 </a:t>
            </a:r>
            <a:r>
              <a:rPr lang="ru-RU" dirty="0" smtClean="0"/>
              <a:t>экспертных заключений</a:t>
            </a:r>
          </a:p>
          <a:p>
            <a:r>
              <a:rPr lang="ru-RU" dirty="0" smtClean="0"/>
              <a:t>В срок получены ответы – 14</a:t>
            </a:r>
          </a:p>
          <a:p>
            <a:r>
              <a:rPr lang="ru-RU" dirty="0" smtClean="0"/>
              <a:t>С просрочкой более  2 мес. –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Чёрно-Озёрское;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МР «Забайкальский район»;</a:t>
            </a:r>
          </a:p>
          <a:p>
            <a:pPr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Рудник-Абагайтуйское</a:t>
            </a:r>
            <a:r>
              <a:rPr lang="ru-RU" dirty="0" smtClean="0">
                <a:solidFill>
                  <a:srgbClr val="FF0000"/>
                </a:solidFill>
              </a:rPr>
              <a:t>;</a:t>
            </a:r>
          </a:p>
          <a:p>
            <a:pPr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Даурское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Не рассмотрено – 7.</a:t>
            </a:r>
          </a:p>
          <a:p>
            <a:pPr>
              <a:buNone/>
            </a:pPr>
            <a:endParaRPr lang="ru-RU" dirty="0" smtClean="0">
              <a:solidFill>
                <a:srgbClr val="92D050"/>
              </a:solidFill>
            </a:endParaRPr>
          </a:p>
          <a:p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Краснокаменский</a:t>
            </a:r>
            <a:r>
              <a:rPr lang="ru-RU" dirty="0" smtClean="0"/>
              <a:t> район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43608" y="1268760"/>
            <a:ext cx="3528392" cy="558924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Направлено в 2016 году – 953 акта поселений и 260 актов МР </a:t>
            </a:r>
            <a:r>
              <a:rPr lang="ru-RU" dirty="0" smtClean="0">
                <a:solidFill>
                  <a:srgbClr val="FF0000"/>
                </a:solidFill>
              </a:rPr>
              <a:t>(на 1,2 % больше чем в 2015 году)</a:t>
            </a:r>
          </a:p>
          <a:p>
            <a:r>
              <a:rPr lang="ru-RU" dirty="0" smtClean="0"/>
              <a:t>Приостановок  - </a:t>
            </a:r>
            <a:r>
              <a:rPr lang="ru-RU" dirty="0" smtClean="0">
                <a:solidFill>
                  <a:srgbClr val="FF0000"/>
                </a:solidFill>
              </a:rPr>
              <a:t>81 </a:t>
            </a:r>
            <a:r>
              <a:rPr lang="ru-RU" dirty="0" smtClean="0"/>
              <a:t>акт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Наименьшее количество актов – 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Маргуцекское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	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268760"/>
            <a:ext cx="4433696" cy="525658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i="1" dirty="0" smtClean="0"/>
              <a:t>На период с 01.01.2016-01.09.2017: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Экспертизы -</a:t>
            </a:r>
            <a:r>
              <a:rPr lang="ru-RU" dirty="0" smtClean="0">
                <a:solidFill>
                  <a:srgbClr val="FF0000"/>
                </a:solidFill>
              </a:rPr>
              <a:t>24 </a:t>
            </a:r>
            <a:r>
              <a:rPr lang="ru-RU" dirty="0" smtClean="0"/>
              <a:t>экспертных заключений</a:t>
            </a:r>
          </a:p>
          <a:p>
            <a:r>
              <a:rPr lang="ru-RU" dirty="0" smtClean="0"/>
              <a:t>В срок получены ответы – 3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 просрочкой более  2 мес. </a:t>
            </a:r>
            <a:r>
              <a:rPr lang="ru-RU" dirty="0" smtClean="0"/>
              <a:t>–</a:t>
            </a:r>
          </a:p>
          <a:p>
            <a:pPr>
              <a:buNone/>
            </a:pPr>
            <a:r>
              <a:rPr lang="ru-RU" dirty="0" err="1" smtClean="0"/>
              <a:t>Богдановское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err="1" smtClean="0"/>
              <a:t>Юбилейнинское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err="1" smtClean="0"/>
              <a:t>Целеннинское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err="1" smtClean="0"/>
              <a:t>Капцегайтуйское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err="1" smtClean="0"/>
              <a:t>Кайластуйское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err="1" smtClean="0"/>
              <a:t>Ковылинское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err="1" smtClean="0"/>
              <a:t>Маргуцекское</a:t>
            </a:r>
            <a:r>
              <a:rPr lang="ru-RU" dirty="0" smtClean="0"/>
              <a:t>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Не рассмотрено – 3.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142852"/>
            <a:ext cx="7624786" cy="328614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4143380"/>
            <a:ext cx="7696224" cy="250033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Куземская Наталья Владимировна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телефон 8(3022)233594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49808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ИЗМЕНЕНИЯ 131-го ФЗ </a:t>
            </a:r>
            <a:r>
              <a:rPr lang="ru-RU" sz="2400" dirty="0" smtClean="0"/>
              <a:t>(2016 г.)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24744"/>
            <a:ext cx="7890080" cy="573325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/>
              <a:t>5. Уточнен перечень проектов муниципальных нормативных правовых актов, подлежащих </a:t>
            </a:r>
            <a:r>
              <a:rPr lang="ru-RU" sz="3600" b="1" i="1" dirty="0" smtClean="0"/>
              <a:t>оценке  регулирующего воздействия</a:t>
            </a:r>
            <a:endParaRPr lang="ru-RU" b="1" i="1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6. Уточнены </a:t>
            </a:r>
            <a:r>
              <a:rPr lang="ru-RU" sz="3600" b="1" i="1" dirty="0" smtClean="0"/>
              <a:t>требования </a:t>
            </a:r>
            <a:r>
              <a:rPr lang="ru-RU" dirty="0" smtClean="0"/>
              <a:t>к кандидатам на должность главы муниципального образования по конкурсу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7. В уставе могут быть установлены ограничения по </a:t>
            </a:r>
            <a:r>
              <a:rPr lang="ru-RU" sz="3600" b="1" i="1" dirty="0" smtClean="0"/>
              <a:t>количеству сроков подряд</a:t>
            </a:r>
            <a:r>
              <a:rPr lang="ru-RU" dirty="0" smtClean="0"/>
              <a:t> одному и тому же лицу занимать должность главы муниципального образования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8. Уточнены права ОМСУ в части </a:t>
            </a:r>
            <a:r>
              <a:rPr lang="ru-RU" sz="3600" b="1" i="1" dirty="0" smtClean="0"/>
              <a:t>профилактики  правонарушений</a:t>
            </a:r>
            <a:r>
              <a:rPr lang="ru-RU" dirty="0" smtClean="0"/>
              <a:t>, предусмотренных Федеральным законом «Об основах системы профилактики правонарушений в Российской Федерации»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 9. Уточнен вопрос местного значения по осуществлению мероприятий по обеспечению организации отдыха детей </a:t>
            </a:r>
            <a:r>
              <a:rPr lang="ru-RU" b="1" i="1" dirty="0" smtClean="0"/>
              <a:t>в каникулярное время</a:t>
            </a:r>
            <a:r>
              <a:rPr lang="ru-RU" dirty="0" smtClean="0"/>
              <a:t>, включая мероприятия по обеспечению безопасности их жизни и здоровья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10. Изменены нормы о </a:t>
            </a:r>
            <a:r>
              <a:rPr lang="ru-RU" sz="3600" b="1" i="1" dirty="0" smtClean="0"/>
              <a:t>регистрации уставов муниципальных образований</a:t>
            </a:r>
            <a:endParaRPr lang="ru-RU" b="1" i="1" dirty="0" smtClean="0"/>
          </a:p>
          <a:p>
            <a:pPr marL="0" indent="0">
              <a:buNone/>
            </a:pPr>
            <a:r>
              <a:rPr lang="ru-RU" dirty="0" smtClean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Уставы МО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введено новое основание  - наличие в уставе, муниципальном правовом акте о внесении изменений и дополнений в устав </a:t>
            </a:r>
            <a:r>
              <a:rPr lang="ru-RU" dirty="0" err="1" smtClean="0"/>
              <a:t>коррупциогенных</a:t>
            </a:r>
            <a:r>
              <a:rPr lang="ru-RU" dirty="0" smtClean="0"/>
              <a:t> факторов;</a:t>
            </a:r>
          </a:p>
          <a:p>
            <a:r>
              <a:rPr lang="ru-RU" dirty="0" smtClean="0"/>
              <a:t> право граждан и органов местного самоуправления обжаловать отказ в государственной регистрации в Министерстве юстиции РФ;</a:t>
            </a:r>
          </a:p>
          <a:p>
            <a:r>
              <a:rPr lang="ru-RU" dirty="0" smtClean="0"/>
              <a:t>установлен срок приведения уставов МО в соответствии с ФЗ (но не более 6 мес.);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Региональное законодательство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Изменен порядок формирования ОМСУ и место главы в структуре органов;</a:t>
            </a:r>
          </a:p>
          <a:p>
            <a:r>
              <a:rPr lang="ru-RU" dirty="0" smtClean="0"/>
              <a:t>Разграничены нормы гарантий выборных лиц на обязательные и необязательные;</a:t>
            </a:r>
          </a:p>
          <a:p>
            <a:r>
              <a:rPr lang="ru-RU" dirty="0" smtClean="0"/>
              <a:t>Изменены типовые квалификационные требования для замещения должностей муниципальной службы;</a:t>
            </a:r>
          </a:p>
          <a:p>
            <a:r>
              <a:rPr lang="ru-RU" dirty="0" smtClean="0"/>
              <a:t>Увеличен стаж для назначения пенсии за выслугу лет и постепенное увеличение пенсионного возраста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Отраслевое законодательство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268760"/>
            <a:ext cx="8178112" cy="558924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Внесены изменения в закон о мобилизационной подготовке и мобилизации и закон о воинской обязанности и военной службе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Изменения в законодательстве о добровольной пожарной охране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Определен новый срок выдачи разрешений на строительство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Изменены требования к нормативным правовым актам, регулирующим предоставление субсидий некоммерческим организациям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Органы местного самоуправления освобождены от уплаты госпошлины за совершение нотариальных действий при отчуждении гражданам жилых помещений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Органы местного самоуправления не должны облагать НДФЛ доплаты за выслугу лет к пенсии муниципального служащего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Установлен порядок осуществления сбора, транспортирования, обработки, утилизации, обезвреживания и захоронения ТКО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Об утверждении Порядка ограничения пребывания граждан в лесах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Отраслевое законодательство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196752"/>
            <a:ext cx="8178112" cy="5472608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Определены единые требования к установлению размера платы за наем жилого помещения 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Изменения в Налоговый кодекс РФ при предоставлении льготы по налогу в виде уменьшения налоговой базы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Органами местного самоуправления должны быть приняты административные регламенты, устанавливающие порядок принятия решения о подготовке документации по планировке территории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Внесены изменения в Правила противопожарного режима в Российской Федерации 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Внесены изменения в Положение о признании жилого помещения непригодным для проживания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Утверждены общие требования к правовым актам предоставления субсидий производителям товаров, работ, услуг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О требованиях к обеспечению пожарной безопасности территорий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Определен порядок проведения конкурса «Лучшая муниципальная практика»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title"/>
          </p:nvPr>
        </p:nvSpPr>
        <p:spPr>
          <a:xfrm>
            <a:off x="179388" y="0"/>
            <a:ext cx="8785225" cy="908050"/>
          </a:xfrm>
        </p:spPr>
        <p:txBody>
          <a:bodyPr/>
          <a:lstStyle/>
          <a:p>
            <a:r>
              <a:rPr lang="ru-RU" sz="2400" b="1" dirty="0" smtClean="0"/>
              <a:t>Всероссийский конкурс «Лучшая муниципальная практика»</a:t>
            </a:r>
            <a:br>
              <a:rPr lang="ru-RU" sz="2400" b="1" dirty="0" smtClean="0"/>
            </a:br>
            <a:r>
              <a:rPr lang="ru-RU" sz="2400" b="1" dirty="0" smtClean="0"/>
              <a:t>РЕГИОНАЛЬНЫЙ ЭТАП</a:t>
            </a:r>
            <a:endParaRPr lang="ru-RU" sz="2400" dirty="0" smtClean="0"/>
          </a:p>
        </p:txBody>
      </p:sp>
      <p:sp>
        <p:nvSpPr>
          <p:cNvPr id="2051" name="Содержимое 4"/>
          <p:cNvSpPr>
            <a:spLocks noGrp="1"/>
          </p:cNvSpPr>
          <p:nvPr>
            <p:ph idx="1"/>
          </p:nvPr>
        </p:nvSpPr>
        <p:spPr>
          <a:xfrm>
            <a:off x="468313" y="836613"/>
            <a:ext cx="8229600" cy="72072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2000" dirty="0" smtClean="0"/>
              <a:t>Постановление Правительства РФ от 18.08.2016 г. № 815                                    «О Всероссийском конкурсе «Лучшая муниципальная практика»</a:t>
            </a:r>
          </a:p>
          <a:p>
            <a:pPr marL="0" indent="0" algn="ctr">
              <a:buFont typeface="Arial" charset="0"/>
              <a:buNone/>
            </a:pPr>
            <a:endParaRPr lang="ru-RU" sz="2000" dirty="0" smtClean="0"/>
          </a:p>
          <a:p>
            <a:pPr marL="0" indent="0" algn="ctr">
              <a:buFont typeface="Arial" charset="0"/>
              <a:buNone/>
            </a:pPr>
            <a:endParaRPr lang="ru-RU" sz="2000" dirty="0" smtClean="0"/>
          </a:p>
        </p:txBody>
      </p:sp>
      <p:graphicFrame>
        <p:nvGraphicFramePr>
          <p:cNvPr id="6" name="Схема 5"/>
          <p:cNvGraphicFramePr/>
          <p:nvPr/>
        </p:nvGraphicFramePr>
        <p:xfrm>
          <a:off x="179512" y="2708920"/>
          <a:ext cx="8712968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72008" y="1700808"/>
          <a:ext cx="8964488" cy="79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title"/>
          </p:nvPr>
        </p:nvSpPr>
        <p:spPr>
          <a:xfrm>
            <a:off x="179388" y="0"/>
            <a:ext cx="8785225" cy="908050"/>
          </a:xfrm>
        </p:spPr>
        <p:txBody>
          <a:bodyPr/>
          <a:lstStyle/>
          <a:p>
            <a:r>
              <a:rPr lang="ru-RU" sz="2400" b="1" dirty="0" smtClean="0"/>
              <a:t>Краевой конкурс «Лучший муниципальный служащий в Забайкальском крае»</a:t>
            </a:r>
            <a:endParaRPr lang="ru-RU" sz="2400" dirty="0" smtClean="0"/>
          </a:p>
        </p:txBody>
      </p:sp>
      <p:sp>
        <p:nvSpPr>
          <p:cNvPr id="2051" name="Содержимое 4"/>
          <p:cNvSpPr>
            <a:spLocks noGrp="1"/>
          </p:cNvSpPr>
          <p:nvPr>
            <p:ph idx="1"/>
          </p:nvPr>
        </p:nvSpPr>
        <p:spPr>
          <a:xfrm>
            <a:off x="468313" y="785794"/>
            <a:ext cx="8229600" cy="771544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1800" dirty="0" smtClean="0"/>
              <a:t>Постановлением Правительства Забайкальского края от </a:t>
            </a:r>
            <a:r>
              <a:rPr lang="ru-RU" sz="1800" dirty="0" smtClean="0"/>
              <a:t>26 августа 2014 года № </a:t>
            </a:r>
            <a:r>
              <a:rPr lang="ru-RU" sz="1800" dirty="0" smtClean="0"/>
              <a:t>504 «Об утверждении Положения о </a:t>
            </a:r>
            <a:r>
              <a:rPr lang="ru-RU" sz="1800" dirty="0" smtClean="0"/>
              <a:t>краевом конкурсе </a:t>
            </a:r>
            <a:endParaRPr lang="ru-RU" sz="1800" dirty="0" smtClean="0"/>
          </a:p>
          <a:p>
            <a:pPr algn="ctr">
              <a:spcBef>
                <a:spcPts val="0"/>
              </a:spcBef>
              <a:buNone/>
            </a:pPr>
            <a:r>
              <a:rPr lang="ru-RU" sz="1800" dirty="0" smtClean="0"/>
              <a:t>«</a:t>
            </a:r>
            <a:r>
              <a:rPr lang="ru-RU" sz="1800" dirty="0" smtClean="0"/>
              <a:t>Лучший муниципальный </a:t>
            </a:r>
            <a:r>
              <a:rPr lang="ru-RU" sz="1800" dirty="0" smtClean="0"/>
              <a:t>служащий в </a:t>
            </a:r>
            <a:r>
              <a:rPr lang="ru-RU" sz="1800" dirty="0" smtClean="0"/>
              <a:t>Забайкальском крае»</a:t>
            </a:r>
          </a:p>
          <a:p>
            <a:pPr algn="just">
              <a:buNone/>
            </a:pPr>
            <a:r>
              <a:rPr lang="ru-RU" sz="1400" dirty="0" smtClean="0"/>
              <a:t>»</a:t>
            </a:r>
            <a:endParaRPr lang="ru-RU" sz="1400" dirty="0" smtClean="0"/>
          </a:p>
        </p:txBody>
      </p:sp>
      <p:graphicFrame>
        <p:nvGraphicFramePr>
          <p:cNvPr id="8" name="Схема 7"/>
          <p:cNvGraphicFramePr/>
          <p:nvPr/>
        </p:nvGraphicFramePr>
        <p:xfrm>
          <a:off x="72008" y="1700808"/>
          <a:ext cx="8964488" cy="79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428596" y="2857496"/>
            <a:ext cx="8215370" cy="3786214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642910" y="3000372"/>
            <a:ext cx="7643866" cy="676275"/>
          </a:xfrm>
          <a:prstGeom prst="flowChartProcess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Сферы деятельности в органе местного самоуправления: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857224" y="3857628"/>
            <a:ext cx="7500990" cy="257176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организационное, правовое, кадровое и документационное обеспечение;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экономика, финансы;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муниципальное хозяйство, системы жизнеобеспечения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градостроительство, архитектура, землепользование;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социальное развитие (образование, социальная защита населения, культура, спорт, туризм, молодежная политика);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информационное развитие;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3970</TotalTime>
  <Words>1557</Words>
  <Application>Microsoft Office PowerPoint</Application>
  <PresentationFormat>Экран (4:3)</PresentationFormat>
  <Paragraphs>269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Солнцестояние</vt:lpstr>
      <vt:lpstr>Актуальные вопросы  местного самоуправления</vt:lpstr>
      <vt:lpstr>ИЗМЕНЕНИЯ 131-го ФЗ (2016 г.)</vt:lpstr>
      <vt:lpstr>ИЗМЕНЕНИЯ 131-го ФЗ (2016 г.)</vt:lpstr>
      <vt:lpstr>Уставы МО </vt:lpstr>
      <vt:lpstr>Региональное законодательство</vt:lpstr>
      <vt:lpstr>Отраслевое законодательство</vt:lpstr>
      <vt:lpstr>Отраслевое законодательство</vt:lpstr>
      <vt:lpstr>Всероссийский конкурс «Лучшая муниципальная практика» РЕГИОНАЛЬНЫЙ ЭТАП</vt:lpstr>
      <vt:lpstr>Краевой конкурс «Лучший муниципальный служащий в Забайкальском крае»</vt:lpstr>
      <vt:lpstr>Краевой конкурс на лучшее территориальное самоуправлением "Решаем сами"</vt:lpstr>
      <vt:lpstr>Организация краевых конкурсов</vt:lpstr>
      <vt:lpstr>ПЛАН  мероприятий по оздоровлению государственных финансов</vt:lpstr>
      <vt:lpstr>Правовые основы оплаты труда </vt:lpstr>
      <vt:lpstr>Правовые основы оплаты труда  муниципальный уровень</vt:lpstr>
      <vt:lpstr>РЕГИСТР Муниципальных нормативных актов</vt:lpstr>
      <vt:lpstr>Слайд 16</vt:lpstr>
      <vt:lpstr>Слайд 17</vt:lpstr>
      <vt:lpstr>Калганский район</vt:lpstr>
      <vt:lpstr>Приаргунский район</vt:lpstr>
      <vt:lpstr>Забайкальский район</vt:lpstr>
      <vt:lpstr>Краснокаменский район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Муниципальные правовые акты. Юридическая техника. Юридическая экспертиза муниципальных нормативных правовых актов</dc:title>
  <dc:creator>station252</dc:creator>
  <cp:lastModifiedBy>station</cp:lastModifiedBy>
  <cp:revision>151</cp:revision>
  <dcterms:created xsi:type="dcterms:W3CDTF">2016-10-21T00:47:30Z</dcterms:created>
  <dcterms:modified xsi:type="dcterms:W3CDTF">2017-11-23T23:57:57Z</dcterms:modified>
</cp:coreProperties>
</file>